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theme/themeOverride5.xml" ContentType="application/vnd.openxmlformats-officedocument.themeOverride+xml"/>
  <Override PartName="/ppt/drawings/drawing2.xml" ContentType="application/vnd.openxmlformats-officedocument.drawingml.chartshapes+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2.xml" ContentType="application/vnd.openxmlformats-officedocument.presentationml.notesSlide+xml"/>
  <Override PartName="/ppt/charts/chart7.xml" ContentType="application/vnd.openxmlformats-officedocument.drawingml.chart+xml"/>
  <Override PartName="/ppt/notesSlides/notesSlide7.xml" ContentType="application/vnd.openxmlformats-officedocument.presentationml.notesSlide+xml"/>
  <Override PartName="/ppt/charts/chart3.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theme/themeOverride6.xml" ContentType="application/vnd.openxmlformats-officedocument.themeOverrid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theme/themeOverride4.xml" ContentType="application/vnd.openxmlformats-officedocument.themeOverr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charts/chart6.xml" ContentType="application/vnd.openxmlformats-officedocument.drawingml.chart+xml"/>
  <Override PartName="/ppt/notesSlides/notesSlide20.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theme/themeOverride7.xml" ContentType="application/vnd.openxmlformats-officedocument.themeOverr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xls" ContentType="application/vnd.ms-excel"/>
  <Default Extension="wmf" ContentType="image/x-wmf"/>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5.xml" ContentType="application/vnd.openxmlformats-officedocument.drawingml.char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7" r:id="rId1"/>
  </p:sldMasterIdLst>
  <p:notesMasterIdLst>
    <p:notesMasterId r:id="rId69"/>
  </p:notesMasterIdLst>
  <p:handoutMasterIdLst>
    <p:handoutMasterId r:id="rId70"/>
  </p:handoutMasterIdLst>
  <p:sldIdLst>
    <p:sldId id="1353" r:id="rId2"/>
    <p:sldId id="1354" r:id="rId3"/>
    <p:sldId id="1738" r:id="rId4"/>
    <p:sldId id="1739" r:id="rId5"/>
    <p:sldId id="1751" r:id="rId6"/>
    <p:sldId id="1752" r:id="rId7"/>
    <p:sldId id="1400" r:id="rId8"/>
    <p:sldId id="1506" r:id="rId9"/>
    <p:sldId id="1510" r:id="rId10"/>
    <p:sldId id="1512" r:id="rId11"/>
    <p:sldId id="1756" r:id="rId12"/>
    <p:sldId id="1657" r:id="rId13"/>
    <p:sldId id="1753" r:id="rId14"/>
    <p:sldId id="1721" r:id="rId15"/>
    <p:sldId id="1722" r:id="rId16"/>
    <p:sldId id="1520" r:id="rId17"/>
    <p:sldId id="1663" r:id="rId18"/>
    <p:sldId id="1664" r:id="rId19"/>
    <p:sldId id="1662" r:id="rId20"/>
    <p:sldId id="1748" r:id="rId21"/>
    <p:sldId id="1561" r:id="rId22"/>
    <p:sldId id="1764" r:id="rId23"/>
    <p:sldId id="1665" r:id="rId24"/>
    <p:sldId id="1666" r:id="rId25"/>
    <p:sldId id="1760" r:id="rId26"/>
    <p:sldId id="1761" r:id="rId27"/>
    <p:sldId id="1763" r:id="rId28"/>
    <p:sldId id="1762" r:id="rId29"/>
    <p:sldId id="1532" r:id="rId30"/>
    <p:sldId id="1765" r:id="rId31"/>
    <p:sldId id="1766" r:id="rId32"/>
    <p:sldId id="1543" r:id="rId33"/>
    <p:sldId id="1544" r:id="rId34"/>
    <p:sldId id="1670" r:id="rId35"/>
    <p:sldId id="1767" r:id="rId36"/>
    <p:sldId id="1568" r:id="rId37"/>
    <p:sldId id="1676" r:id="rId38"/>
    <p:sldId id="1777" r:id="rId39"/>
    <p:sldId id="1778" r:id="rId40"/>
    <p:sldId id="1576" r:id="rId41"/>
    <p:sldId id="1682" r:id="rId42"/>
    <p:sldId id="1729" r:id="rId43"/>
    <p:sldId id="1577" r:id="rId44"/>
    <p:sldId id="1742" r:id="rId45"/>
    <p:sldId id="1743" r:id="rId46"/>
    <p:sldId id="1578" r:id="rId47"/>
    <p:sldId id="1790" r:id="rId48"/>
    <p:sldId id="1579" r:id="rId49"/>
    <p:sldId id="1580" r:id="rId50"/>
    <p:sldId id="1791" r:id="rId51"/>
    <p:sldId id="1724" r:id="rId52"/>
    <p:sldId id="1583" r:id="rId53"/>
    <p:sldId id="1725" r:id="rId54"/>
    <p:sldId id="1584" r:id="rId55"/>
    <p:sldId id="1779" r:id="rId56"/>
    <p:sldId id="1736" r:id="rId57"/>
    <p:sldId id="1727" r:id="rId58"/>
    <p:sldId id="1782" r:id="rId59"/>
    <p:sldId id="1780" r:id="rId60"/>
    <p:sldId id="1708" r:id="rId61"/>
    <p:sldId id="1728" r:id="rId62"/>
    <p:sldId id="1710" r:id="rId63"/>
    <p:sldId id="1785" r:id="rId64"/>
    <p:sldId id="1784" r:id="rId65"/>
    <p:sldId id="1787" r:id="rId66"/>
    <p:sldId id="1789" r:id="rId67"/>
    <p:sldId id="1655" r:id="rId68"/>
  </p:sldIdLst>
  <p:sldSz cx="9144000" cy="6858000" type="screen4x3"/>
  <p:notesSz cx="9928225" cy="6669088"/>
  <p:defaultTextStyle>
    <a:defPPr>
      <a:defRPr lang="th-TH"/>
    </a:defPPr>
    <a:lvl1pPr algn="l" rtl="0" fontAlgn="base">
      <a:spcBef>
        <a:spcPct val="0"/>
      </a:spcBef>
      <a:spcAft>
        <a:spcPct val="0"/>
      </a:spcAft>
      <a:defRPr sz="2000" kern="1200">
        <a:solidFill>
          <a:schemeClr val="tx1"/>
        </a:solidFill>
        <a:latin typeface="Arial" pitchFamily="34" charset="0"/>
        <a:ea typeface="+mn-ea"/>
        <a:cs typeface="Tahoma" pitchFamily="34" charset="0"/>
      </a:defRPr>
    </a:lvl1pPr>
    <a:lvl2pPr marL="457200" algn="l" rtl="0" fontAlgn="base">
      <a:spcBef>
        <a:spcPct val="0"/>
      </a:spcBef>
      <a:spcAft>
        <a:spcPct val="0"/>
      </a:spcAft>
      <a:defRPr sz="2000" kern="1200">
        <a:solidFill>
          <a:schemeClr val="tx1"/>
        </a:solidFill>
        <a:latin typeface="Arial" pitchFamily="34" charset="0"/>
        <a:ea typeface="+mn-ea"/>
        <a:cs typeface="Tahoma" pitchFamily="34" charset="0"/>
      </a:defRPr>
    </a:lvl2pPr>
    <a:lvl3pPr marL="914400" algn="l" rtl="0" fontAlgn="base">
      <a:spcBef>
        <a:spcPct val="0"/>
      </a:spcBef>
      <a:spcAft>
        <a:spcPct val="0"/>
      </a:spcAft>
      <a:defRPr sz="2000" kern="1200">
        <a:solidFill>
          <a:schemeClr val="tx1"/>
        </a:solidFill>
        <a:latin typeface="Arial" pitchFamily="34" charset="0"/>
        <a:ea typeface="+mn-ea"/>
        <a:cs typeface="Tahoma" pitchFamily="34" charset="0"/>
      </a:defRPr>
    </a:lvl3pPr>
    <a:lvl4pPr marL="1371600" algn="l" rtl="0" fontAlgn="base">
      <a:spcBef>
        <a:spcPct val="0"/>
      </a:spcBef>
      <a:spcAft>
        <a:spcPct val="0"/>
      </a:spcAft>
      <a:defRPr sz="2000" kern="1200">
        <a:solidFill>
          <a:schemeClr val="tx1"/>
        </a:solidFill>
        <a:latin typeface="Arial" pitchFamily="34" charset="0"/>
        <a:ea typeface="+mn-ea"/>
        <a:cs typeface="Tahoma" pitchFamily="34" charset="0"/>
      </a:defRPr>
    </a:lvl4pPr>
    <a:lvl5pPr marL="1828800" algn="l" rtl="0" fontAlgn="base">
      <a:spcBef>
        <a:spcPct val="0"/>
      </a:spcBef>
      <a:spcAft>
        <a:spcPct val="0"/>
      </a:spcAft>
      <a:defRPr sz="2000" kern="1200">
        <a:solidFill>
          <a:schemeClr val="tx1"/>
        </a:solidFill>
        <a:latin typeface="Arial" pitchFamily="34" charset="0"/>
        <a:ea typeface="+mn-ea"/>
        <a:cs typeface="Tahoma" pitchFamily="34" charset="0"/>
      </a:defRPr>
    </a:lvl5pPr>
    <a:lvl6pPr marL="2286000" algn="l" defTabSz="914400" rtl="0" eaLnBrk="1" latinLnBrk="0" hangingPunct="1">
      <a:defRPr sz="2000" kern="1200">
        <a:solidFill>
          <a:schemeClr val="tx1"/>
        </a:solidFill>
        <a:latin typeface="Arial" pitchFamily="34" charset="0"/>
        <a:ea typeface="+mn-ea"/>
        <a:cs typeface="Tahoma" pitchFamily="34" charset="0"/>
      </a:defRPr>
    </a:lvl6pPr>
    <a:lvl7pPr marL="2743200" algn="l" defTabSz="914400" rtl="0" eaLnBrk="1" latinLnBrk="0" hangingPunct="1">
      <a:defRPr sz="2000" kern="1200">
        <a:solidFill>
          <a:schemeClr val="tx1"/>
        </a:solidFill>
        <a:latin typeface="Arial" pitchFamily="34" charset="0"/>
        <a:ea typeface="+mn-ea"/>
        <a:cs typeface="Tahoma" pitchFamily="34" charset="0"/>
      </a:defRPr>
    </a:lvl7pPr>
    <a:lvl8pPr marL="3200400" algn="l" defTabSz="914400" rtl="0" eaLnBrk="1" latinLnBrk="0" hangingPunct="1">
      <a:defRPr sz="2000" kern="1200">
        <a:solidFill>
          <a:schemeClr val="tx1"/>
        </a:solidFill>
        <a:latin typeface="Arial" pitchFamily="34" charset="0"/>
        <a:ea typeface="+mn-ea"/>
        <a:cs typeface="Tahoma" pitchFamily="34" charset="0"/>
      </a:defRPr>
    </a:lvl8pPr>
    <a:lvl9pPr marL="3657600" algn="l" defTabSz="914400" rtl="0" eaLnBrk="1" latinLnBrk="0" hangingPunct="1">
      <a:defRPr sz="2000" kern="1200">
        <a:solidFill>
          <a:schemeClr val="tx1"/>
        </a:solidFill>
        <a:latin typeface="Arial" pitchFamily="34" charset="0"/>
        <a:ea typeface="+mn-ea"/>
        <a:cs typeface="Tahoma"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CC"/>
    <a:srgbClr val="006600"/>
    <a:srgbClr val="0000CC"/>
    <a:srgbClr val="008000"/>
    <a:srgbClr val="0033CC"/>
    <a:srgbClr val="660066"/>
    <a:srgbClr val="6699FF"/>
    <a:srgbClr val="0066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3465" autoAdjust="0"/>
    <p:restoredTop sz="95630" autoAdjust="0"/>
  </p:normalViewPr>
  <p:slideViewPr>
    <p:cSldViewPr>
      <p:cViewPr>
        <p:scale>
          <a:sx n="100" d="100"/>
          <a:sy n="100" d="100"/>
        </p:scale>
        <p:origin x="-294" y="-72"/>
      </p:cViewPr>
      <p:guideLst>
        <p:guide orient="horz" pos="2160"/>
        <p:guide pos="2880"/>
      </p:guideLst>
    </p:cSldViewPr>
  </p:slideViewPr>
  <p:outlineViewPr>
    <p:cViewPr>
      <p:scale>
        <a:sx n="33" d="100"/>
        <a:sy n="33" d="100"/>
      </p:scale>
      <p:origin x="0" y="414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2" Type="http://schemas.openxmlformats.org/officeDocument/2006/relationships/oleObject" Target="file:///G:\FILE%20RED%20&#3626;&#3637;&#3649;&#3604;&#3591;\parron%20power%20point\pachara%20&#3586;&#3657;&#3629;&#3617;&#3641;&#3621;&#3586;&#3657;&#3634;&#3623;&#3649;&#3621;&#3632;&#3626;&#3656;&#3591;&#3629;&#3629;&#3585;\per%20cent%20global%20rice%20export%202555\&#3585;&#3619;&#3634;&#3615;%20world%20rice%20consumption%202013%20(4).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G:\FILE%20RED%20&#3626;&#3637;&#3649;&#3604;&#3591;\parron%20power%20point\pachara%20&#3586;&#3657;&#3629;&#3617;&#3641;&#3621;&#3586;&#3657;&#3634;&#3623;&#3649;&#3621;&#3632;&#3626;&#3656;&#3591;&#3629;&#3629;&#3585;\per%20cent%20global%20rice%20export%202555\&#3585;&#3619;&#3634;&#3615;%20world%20rice%20consumption%202013%20(4).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Documents%20and%20Settings\educationsystem\Desktop\Copy%20of%203.5.8%20%20&#3588;&#3623;&#3634;&#3617;&#3626;&#3633;&#3617;&#3614;&#3633;&#3609;&#3608;&#3660;&#3586;&#3629;&#3591;&#3619;&#3634;&#3588;&#3634;&#3586;&#3657;&#3634;&#3623;%20&#3603;%20&#3605;&#3621;&#3634;&#3604;&#3619;&#3632;&#3604;&#3633;&#3610;&#3605;&#3656;&#3634;&#3591;&#3654;&#3619;&#3634;&#3618;&#3648;&#3604;&#3639;&#3629;&#3609;%202542%20-%202553.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C:\Documents%20and%20Settings\educationsystem\Desktop\Copy%20of%20&#3611;&#3619;&#3636;&#3617;&#3634;&#3603;&#3585;&#3634;&#3619;&#3626;&#3656;&#3591;&#3629;&#3629;&#3585;&#3586;&#3657;&#3634;&#3623;&#3607;&#3640;&#3585;&#3611;&#3619;&#3632;&#3648;&#3616;&#3607;&#3586;&#3629;&#3591;&#3652;&#3607;&#3618;&#3649;&#3621;&#3632;&#3648;&#3623;&#3637;&#3618;&#3604;&#3609;&#3634;&#3617;%20&#3611;&#3637;%202552.xls" TargetMode="External"/><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oleObject" Target="file:///G:\&#3591;&#3634;&#3609;&#3607;&#3637;&#3656;&#3605;&#3657;&#3629;&#3591;&#3607;&#3635;&#3594;&#3656;&#3623;&#3591;&#3623;&#3633;&#3609;&#3627;&#3618;&#3640;&#3604;\&#3591;&#3634;&#3609;&#3629;&#3634;&#3592;&#3634;&#3619;&#3618;&#3660;&#3626;&#3617;&#3614;&#3619;\&#3611;&#3619;&#3636;&#3617;&#3634;&#3603;&#3585;&#3634;&#3619;&#3626;&#3656;&#3591;&#3629;&#3629;&#3585;&#3586;&#3657;&#3634;&#3623;&#3648;&#3623;&#3637;&#3618;&#3604;&#3609;&#3634;&#3617;&#3652;&#3611;&#3618;&#3633;&#3591;&#3616;&#3641;&#3617;&#3636;&#3616;&#3634;&#3588;&#3605;&#3656;&#3634;&#3591;&#3654;&#3651;&#3609;&#3650;&#3621;&#3585;.xls" TargetMode="External"/><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file:///G:\FILE%20RED%20&#3626;&#3637;&#3649;&#3604;&#3591;\parron%20power%20point\pachara%20&#3586;&#3657;&#3629;&#3617;&#3641;&#3621;&#3586;&#3657;&#3634;&#3623;&#3649;&#3621;&#3632;&#3626;&#3656;&#3591;&#3629;&#3629;&#3585;\&#3648;&#3623;&#3637;&#3618;&#3604;&#3609;&#3634;&#3617;&#3649;&#3621;&#3632;&#3652;&#3607;&#3618;\&#3585;&#3619;&#3634;&#3615;&#3626;&#3656;&#3591;&#3629;&#3629;&#3585;&#3586;&#3657;&#3634;&#3623;&#3586;&#3629;&#3591;&#3652;&#3607;&#3618;&#3649;&#3621;&#3632;&#3648;&#3623;&#3637;&#3618;&#3604;&#3609;&#3634;&#3617;%202555.xls" TargetMode="External"/><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oleObject" Target="file:///G:\FILE%20RED%20&#3626;&#3637;&#3649;&#3604;&#3591;\parron%20power%20point\pachara%20&#3586;&#3657;&#3629;&#3617;&#3641;&#3621;&#3586;&#3657;&#3634;&#3623;&#3649;&#3621;&#3632;&#3626;&#3656;&#3591;&#3629;&#3629;&#3585;\&#3648;&#3623;&#3637;&#3618;&#3604;&#3609;&#3634;&#3617;&#3649;&#3621;&#3632;&#3652;&#3607;&#3618;\&#3585;&#3619;&#3634;&#3615;&#3626;&#3656;&#3591;&#3629;&#3629;&#3585;&#3586;&#3657;&#3634;&#3623;&#3586;&#3629;&#3591;&#3652;&#3607;&#3618;&#3649;&#3621;&#3632;&#3648;&#3623;&#3637;&#3618;&#3604;&#3609;&#3634;&#3617;%202555.xls" TargetMode="External"/><Relationship Id="rId1" Type="http://schemas.openxmlformats.org/officeDocument/2006/relationships/themeOverride" Target="../theme/themeOverride7.xml"/></Relationships>
</file>

<file path=ppt/charts/chart1.xml><?xml version="1.0" encoding="utf-8"?>
<c:chartSpace xmlns:c="http://schemas.openxmlformats.org/drawingml/2006/chart" xmlns:a="http://schemas.openxmlformats.org/drawingml/2006/main" xmlns:r="http://schemas.openxmlformats.org/officeDocument/2006/relationships">
  <c:lang val="th-TH"/>
  <c:clrMapOvr bg1="lt1" tx1="dk1" bg2="lt2" tx2="dk2" accent1="accent1" accent2="accent2" accent3="accent3" accent4="accent4" accent5="accent5" accent6="accent6" hlink="hlink" folHlink="folHlink"/>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sysClr val="windowText" lastClr="000000"/>
                </a:solidFill>
                <a:latin typeface="+mn-lt"/>
                <a:ea typeface="+mn-ea"/>
                <a:cs typeface="+mn-cs"/>
              </a:defRPr>
            </a:pPr>
            <a:r>
              <a:rPr lang="en-US" sz="1800" b="1" i="0" baseline="0"/>
              <a:t>World rice exports </a:t>
            </a:r>
            <a:endParaRPr lang="th-TH"/>
          </a:p>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sysClr val="windowText" lastClr="000000"/>
                </a:solidFill>
                <a:latin typeface="+mn-lt"/>
                <a:ea typeface="+mn-ea"/>
                <a:cs typeface="+mn-cs"/>
              </a:defRPr>
            </a:pPr>
            <a:r>
              <a:rPr lang="en-US"/>
              <a:t>2012</a:t>
            </a:r>
          </a:p>
        </c:rich>
      </c:tx>
      <c:layout/>
    </c:title>
    <c:view3D>
      <c:rotX val="30"/>
      <c:perspective val="30"/>
    </c:view3D>
    <c:plotArea>
      <c:layout>
        <c:manualLayout>
          <c:layoutTarget val="inner"/>
          <c:xMode val="edge"/>
          <c:yMode val="edge"/>
          <c:x val="0.10226571145240421"/>
          <c:y val="0.24900892010184544"/>
          <c:w val="0.79312941218075106"/>
          <c:h val="0.65370328691853385"/>
        </c:manualLayout>
      </c:layout>
      <c:pie3DChart>
        <c:varyColors val="1"/>
        <c:ser>
          <c:idx val="0"/>
          <c:order val="0"/>
          <c:tx>
            <c:strRef>
              <c:f>exports!$D$2</c:f>
              <c:strCache>
                <c:ptCount val="1"/>
                <c:pt idx="0">
                  <c:v>2011/12</c:v>
                </c:pt>
              </c:strCache>
            </c:strRef>
          </c:tx>
          <c:explosion val="25"/>
          <c:dLbls>
            <c:txPr>
              <a:bodyPr/>
              <a:lstStyle/>
              <a:p>
                <a:pPr>
                  <a:defRPr sz="1200" b="1">
                    <a:latin typeface="Tahoma" pitchFamily="34" charset="0"/>
                    <a:cs typeface="Tahoma" pitchFamily="34" charset="0"/>
                  </a:defRPr>
                </a:pPr>
                <a:endParaRPr lang="th-TH"/>
              </a:p>
            </c:txPr>
            <c:showVal val="1"/>
            <c:showCatName val="1"/>
            <c:showLeaderLines val="1"/>
          </c:dLbls>
          <c:cat>
            <c:strRef>
              <c:f>exports!$A$3:$A$19</c:f>
              <c:strCache>
                <c:ptCount val="17"/>
                <c:pt idx="0">
                  <c:v>            Argentina</c:v>
                </c:pt>
                <c:pt idx="1">
                  <c:v>            Australia</c:v>
                </c:pt>
                <c:pt idx="2">
                  <c:v>            Brazil</c:v>
                </c:pt>
                <c:pt idx="3">
                  <c:v>            Burma</c:v>
                </c:pt>
                <c:pt idx="4">
                  <c:v>            Cambodia</c:v>
                </c:pt>
                <c:pt idx="5">
                  <c:v>            China</c:v>
                </c:pt>
                <c:pt idx="6">
                  <c:v>            Egypt</c:v>
                </c:pt>
                <c:pt idx="7">
                  <c:v>            European Union</c:v>
                </c:pt>
                <c:pt idx="8">
                  <c:v>            Guyana</c:v>
                </c:pt>
                <c:pt idx="9">
                  <c:v>            India</c:v>
                </c:pt>
                <c:pt idx="10">
                  <c:v>            Pakistan</c:v>
                </c:pt>
                <c:pt idx="11">
                  <c:v>            Paraguay</c:v>
                </c:pt>
                <c:pt idx="12">
                  <c:v>            Thailand</c:v>
                </c:pt>
                <c:pt idx="13">
                  <c:v>            Uruguay</c:v>
                </c:pt>
                <c:pt idx="14">
                  <c:v>            Vietnam</c:v>
                </c:pt>
                <c:pt idx="15">
                  <c:v>            Others</c:v>
                </c:pt>
                <c:pt idx="16">
                  <c:v>                 United States</c:v>
                </c:pt>
              </c:strCache>
            </c:strRef>
          </c:cat>
          <c:val>
            <c:numRef>
              <c:f>exports!$D$3:$D$19</c:f>
              <c:numCache>
                <c:formatCode>0%</c:formatCode>
                <c:ptCount val="17"/>
                <c:pt idx="0">
                  <c:v>1.5539141769110863E-2</c:v>
                </c:pt>
                <c:pt idx="1">
                  <c:v>1.1475451734096668E-2</c:v>
                </c:pt>
                <c:pt idx="2">
                  <c:v>2.8241367853400503E-2</c:v>
                </c:pt>
                <c:pt idx="3">
                  <c:v>1.7634881284023844E-2</c:v>
                </c:pt>
                <c:pt idx="4">
                  <c:v>2.0446239169882679E-2</c:v>
                </c:pt>
                <c:pt idx="5">
                  <c:v>6.8239323229483499E-3</c:v>
                </c:pt>
                <c:pt idx="6">
                  <c:v>1.5334679377412039E-2</c:v>
                </c:pt>
                <c:pt idx="7">
                  <c:v>5.0348863955836202E-3</c:v>
                </c:pt>
                <c:pt idx="8">
                  <c:v>7.2839727042707213E-3</c:v>
                </c:pt>
                <c:pt idx="9">
                  <c:v>0.26196743936412198</c:v>
                </c:pt>
                <c:pt idx="10">
                  <c:v>8.6870958673039234E-2</c:v>
                </c:pt>
                <c:pt idx="11">
                  <c:v>6.6961433281365838E-3</c:v>
                </c:pt>
                <c:pt idx="12">
                  <c:v>0.17749891379354421</c:v>
                </c:pt>
                <c:pt idx="13">
                  <c:v>2.6989035704245202E-2</c:v>
                </c:pt>
                <c:pt idx="14">
                  <c:v>0.19722953459248124</c:v>
                </c:pt>
                <c:pt idx="15">
                  <c:v>3.0464896363125212E-2</c:v>
                </c:pt>
                <c:pt idx="16">
                  <c:v>8.4468525570578046E-2</c:v>
                </c:pt>
              </c:numCache>
            </c:numRef>
          </c:val>
        </c:ser>
        <c:dLbls>
          <c:showVal val="1"/>
          <c:showCatName val="1"/>
        </c:dLbls>
      </c:pie3DChart>
    </c:plotArea>
    <c:plotVisOnly val="1"/>
    <c:dispBlanksAs val="zero"/>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lang val="th-TH"/>
  <c:clrMapOvr bg1="lt1" tx1="dk1" bg2="lt2" tx2="dk2" accent1="accent1" accent2="accent2" accent3="accent3" accent4="accent4" accent5="accent5" accent6="accent6" hlink="hlink" folHlink="folHlink"/>
  <c:chart>
    <c:autoTitleDeleted val="1"/>
    <c:view3D>
      <c:rotX val="30"/>
      <c:perspective val="30"/>
    </c:view3D>
    <c:plotArea>
      <c:layout>
        <c:manualLayout>
          <c:layoutTarget val="inner"/>
          <c:xMode val="edge"/>
          <c:yMode val="edge"/>
          <c:x val="0.23564810252755275"/>
          <c:y val="0.24374120634669208"/>
          <c:w val="0.71826794228892277"/>
          <c:h val="0.62012646814106986"/>
        </c:manualLayout>
      </c:layout>
      <c:pie3DChart>
        <c:varyColors val="1"/>
        <c:ser>
          <c:idx val="0"/>
          <c:order val="0"/>
          <c:tx>
            <c:strRef>
              <c:f>Consumption!$H$6</c:f>
              <c:strCache>
                <c:ptCount val="1"/>
                <c:pt idx="0">
                  <c:v>2013%</c:v>
                </c:pt>
              </c:strCache>
            </c:strRef>
          </c:tx>
          <c:explosion val="25"/>
          <c:dLbls>
            <c:txPr>
              <a:bodyPr/>
              <a:lstStyle/>
              <a:p>
                <a:pPr>
                  <a:defRPr sz="1200" b="1">
                    <a:latin typeface="Tahoma" pitchFamily="34" charset="0"/>
                    <a:cs typeface="Tahoma" pitchFamily="34" charset="0"/>
                  </a:defRPr>
                </a:pPr>
                <a:endParaRPr lang="th-TH"/>
              </a:p>
            </c:txPr>
            <c:showCatName val="1"/>
            <c:showPercent val="1"/>
            <c:showLeaderLines val="1"/>
          </c:dLbls>
          <c:cat>
            <c:strRef>
              <c:f>Consumption!$A$7:$A$23</c:f>
              <c:strCache>
                <c:ptCount val="17"/>
                <c:pt idx="0">
                  <c:v>China</c:v>
                </c:pt>
                <c:pt idx="1">
                  <c:v>India</c:v>
                </c:pt>
                <c:pt idx="2">
                  <c:v>Indonesia</c:v>
                </c:pt>
                <c:pt idx="3">
                  <c:v>Bangladesh</c:v>
                </c:pt>
                <c:pt idx="4">
                  <c:v>Vietnam</c:v>
                </c:pt>
                <c:pt idx="5">
                  <c:v>Philippines</c:v>
                </c:pt>
                <c:pt idx="6">
                  <c:v>Thailand</c:v>
                </c:pt>
                <c:pt idx="7">
                  <c:v>Burma</c:v>
                </c:pt>
                <c:pt idx="8">
                  <c:v>Japan</c:v>
                </c:pt>
                <c:pt idx="9">
                  <c:v>Brazil</c:v>
                </c:pt>
                <c:pt idx="10">
                  <c:v>Nigeria</c:v>
                </c:pt>
                <c:pt idx="11">
                  <c:v>South Korea </c:v>
                </c:pt>
                <c:pt idx="12">
                  <c:v>United States</c:v>
                </c:pt>
                <c:pt idx="13">
                  <c:v>Egypt</c:v>
                </c:pt>
                <c:pt idx="14">
                  <c:v>Cambodia</c:v>
                </c:pt>
                <c:pt idx="15">
                  <c:v>EU-27</c:v>
                </c:pt>
                <c:pt idx="16">
                  <c:v>Others</c:v>
                </c:pt>
              </c:strCache>
            </c:strRef>
          </c:cat>
          <c:val>
            <c:numRef>
              <c:f>Consumption!$H$7:$H$23</c:f>
              <c:numCache>
                <c:formatCode>0.0</c:formatCode>
                <c:ptCount val="17"/>
                <c:pt idx="0">
                  <c:v>30.623311996257151</c:v>
                </c:pt>
                <c:pt idx="1">
                  <c:v>20.202879441975178</c:v>
                </c:pt>
                <c:pt idx="2">
                  <c:v>8.506475554515875</c:v>
                </c:pt>
                <c:pt idx="3">
                  <c:v>7.3368351657699415</c:v>
                </c:pt>
                <c:pt idx="4">
                  <c:v>4.2745039661442279</c:v>
                </c:pt>
                <c:pt idx="5">
                  <c:v>2.7582246985517753</c:v>
                </c:pt>
                <c:pt idx="6">
                  <c:v>2.2542160219467071</c:v>
                </c:pt>
                <c:pt idx="7">
                  <c:v>2.2074304063968695</c:v>
                </c:pt>
                <c:pt idx="8">
                  <c:v>1.7544605831188993</c:v>
                </c:pt>
                <c:pt idx="9">
                  <c:v>1.7012951109031738</c:v>
                </c:pt>
                <c:pt idx="10">
                  <c:v>1.2653382387342358</c:v>
                </c:pt>
                <c:pt idx="11">
                  <c:v>1.0207770665419067</c:v>
                </c:pt>
                <c:pt idx="12">
                  <c:v>0.84639431767433027</c:v>
                </c:pt>
                <c:pt idx="13">
                  <c:v>0.82938136656529782</c:v>
                </c:pt>
                <c:pt idx="14">
                  <c:v>0.76983603768368813</c:v>
                </c:pt>
                <c:pt idx="15">
                  <c:v>0.71879718435659223</c:v>
                </c:pt>
                <c:pt idx="16">
                  <c:v>12.934096080641387</c:v>
                </c:pt>
              </c:numCache>
            </c:numRef>
          </c:val>
        </c:ser>
        <c:dLbls>
          <c:showCatName val="1"/>
          <c:showPercent val="1"/>
        </c:dLbls>
      </c:pie3DChart>
    </c:plotArea>
    <c:plotVisOnly val="1"/>
    <c:dispBlanksAs val="zero"/>
  </c:chart>
  <c:externalData r:id="rId2"/>
</c:chartSpace>
</file>

<file path=ppt/charts/chart3.xml><?xml version="1.0" encoding="utf-8"?>
<c:chartSpace xmlns:c="http://schemas.openxmlformats.org/drawingml/2006/chart" xmlns:a="http://schemas.openxmlformats.org/drawingml/2006/main" xmlns:r="http://schemas.openxmlformats.org/officeDocument/2006/relationships">
  <c:lang val="th-TH"/>
  <c:clrMapOvr bg1="lt1" tx1="dk1" bg2="lt2" tx2="dk2" accent1="accent1" accent2="accent2" accent3="accent3" accent4="accent4" accent5="accent5" accent6="accent6" hlink="hlink" folHlink="folHlink"/>
  <c:chart>
    <c:title>
      <c:tx>
        <c:rich>
          <a:bodyPr/>
          <a:lstStyle/>
          <a:p>
            <a:pPr>
              <a:defRPr/>
            </a:pPr>
            <a:r>
              <a:rPr lang="en-US" sz="1400" dirty="0" smtClean="0">
                <a:latin typeface="Tahoma" pitchFamily="34" charset="0"/>
                <a:ea typeface="Tahoma" pitchFamily="34" charset="0"/>
                <a:cs typeface="Tahoma" pitchFamily="34" charset="0"/>
              </a:rPr>
              <a:t>Rice price movement at different markets year</a:t>
            </a:r>
            <a:r>
              <a:rPr lang="th-TH" sz="1400" dirty="0" smtClean="0">
                <a:latin typeface="Tahoma" pitchFamily="34" charset="0"/>
                <a:ea typeface="Tahoma" pitchFamily="34" charset="0"/>
                <a:cs typeface="Tahoma" pitchFamily="34" charset="0"/>
              </a:rPr>
              <a:t> </a:t>
            </a:r>
            <a:r>
              <a:rPr lang="th-TH" sz="1400" dirty="0">
                <a:latin typeface="Tahoma" pitchFamily="34" charset="0"/>
                <a:ea typeface="Tahoma" pitchFamily="34" charset="0"/>
                <a:cs typeface="Tahoma" pitchFamily="34" charset="0"/>
              </a:rPr>
              <a:t>25</a:t>
            </a:r>
            <a:r>
              <a:rPr lang="en-US" sz="1400" dirty="0">
                <a:latin typeface="Tahoma" pitchFamily="34" charset="0"/>
                <a:ea typeface="Tahoma" pitchFamily="34" charset="0"/>
                <a:cs typeface="Tahoma" pitchFamily="34" charset="0"/>
              </a:rPr>
              <a:t>50</a:t>
            </a:r>
            <a:r>
              <a:rPr lang="th-TH" sz="1400" dirty="0">
                <a:latin typeface="Tahoma" pitchFamily="34" charset="0"/>
                <a:ea typeface="Tahoma" pitchFamily="34" charset="0"/>
                <a:cs typeface="Tahoma" pitchFamily="34" charset="0"/>
              </a:rPr>
              <a:t> - 255</a:t>
            </a:r>
            <a:r>
              <a:rPr lang="en-US" sz="1400" dirty="0">
                <a:latin typeface="Tahoma" pitchFamily="34" charset="0"/>
                <a:ea typeface="Tahoma" pitchFamily="34" charset="0"/>
                <a:cs typeface="Tahoma" pitchFamily="34" charset="0"/>
              </a:rPr>
              <a:t>4 </a:t>
            </a:r>
            <a:r>
              <a:rPr lang="th-TH" sz="1400" dirty="0" smtClean="0">
                <a:latin typeface="Tahoma" pitchFamily="34" charset="0"/>
                <a:ea typeface="Tahoma" pitchFamily="34" charset="0"/>
                <a:cs typeface="Tahoma" pitchFamily="34" charset="0"/>
              </a:rPr>
              <a:t>(</a:t>
            </a:r>
            <a:r>
              <a:rPr lang="en-US" sz="1400" dirty="0" smtClean="0">
                <a:latin typeface="Tahoma" pitchFamily="34" charset="0"/>
                <a:ea typeface="Tahoma" pitchFamily="34" charset="0"/>
                <a:cs typeface="Tahoma" pitchFamily="34" charset="0"/>
              </a:rPr>
              <a:t>Sept</a:t>
            </a:r>
            <a:r>
              <a:rPr lang="th-TH" sz="1400" dirty="0" smtClean="0">
                <a:latin typeface="Tahoma" pitchFamily="34" charset="0"/>
                <a:ea typeface="Tahoma" pitchFamily="34" charset="0"/>
                <a:cs typeface="Tahoma" pitchFamily="34" charset="0"/>
              </a:rPr>
              <a:t>)</a:t>
            </a:r>
            <a:endParaRPr lang="en-US" sz="1400" dirty="0">
              <a:latin typeface="Tahoma" pitchFamily="34" charset="0"/>
              <a:ea typeface="Tahoma" pitchFamily="34" charset="0"/>
              <a:cs typeface="Tahoma" pitchFamily="34" charset="0"/>
            </a:endParaRPr>
          </a:p>
        </c:rich>
      </c:tx>
      <c:layout/>
    </c:title>
    <c:plotArea>
      <c:layout>
        <c:manualLayout>
          <c:layoutTarget val="inner"/>
          <c:xMode val="edge"/>
          <c:yMode val="edge"/>
          <c:x val="0.13291839564241437"/>
          <c:y val="0.1495082529255897"/>
          <c:w val="0.81989202401859362"/>
          <c:h val="0.57572456851984821"/>
        </c:manualLayout>
      </c:layout>
      <c:lineChart>
        <c:grouping val="standard"/>
        <c:ser>
          <c:idx val="0"/>
          <c:order val="0"/>
          <c:tx>
            <c:strRef>
              <c:f>Sheet1!$H$3:$H$4</c:f>
              <c:strCache>
                <c:ptCount val="1"/>
                <c:pt idx="0">
                  <c:v>FOB กรุงเทพฯ   ข้าวขาว 5%</c:v>
                </c:pt>
              </c:strCache>
            </c:strRef>
          </c:tx>
          <c:marker>
            <c:symbol val="none"/>
          </c:marker>
          <c:cat>
            <c:numRef>
              <c:f>Sheet1!$G$101:$G$157</c:f>
              <c:numCache>
                <c:formatCode>mmm\-yy</c:formatCode>
                <c:ptCount val="57"/>
                <c:pt idx="0">
                  <c:v>18264</c:v>
                </c:pt>
                <c:pt idx="1">
                  <c:v>18295</c:v>
                </c:pt>
                <c:pt idx="2">
                  <c:v>18323</c:v>
                </c:pt>
                <c:pt idx="3">
                  <c:v>18354</c:v>
                </c:pt>
                <c:pt idx="4">
                  <c:v>18384</c:v>
                </c:pt>
                <c:pt idx="5">
                  <c:v>18415</c:v>
                </c:pt>
                <c:pt idx="6">
                  <c:v>18445</c:v>
                </c:pt>
                <c:pt idx="7">
                  <c:v>18476</c:v>
                </c:pt>
                <c:pt idx="8">
                  <c:v>18507</c:v>
                </c:pt>
                <c:pt idx="9">
                  <c:v>18537</c:v>
                </c:pt>
                <c:pt idx="10">
                  <c:v>18568</c:v>
                </c:pt>
                <c:pt idx="11">
                  <c:v>18598</c:v>
                </c:pt>
                <c:pt idx="12">
                  <c:v>18629</c:v>
                </c:pt>
                <c:pt idx="13">
                  <c:v>18660</c:v>
                </c:pt>
                <c:pt idx="14">
                  <c:v>18688</c:v>
                </c:pt>
                <c:pt idx="15">
                  <c:v>18719</c:v>
                </c:pt>
                <c:pt idx="16">
                  <c:v>18749</c:v>
                </c:pt>
                <c:pt idx="17">
                  <c:v>18780</c:v>
                </c:pt>
                <c:pt idx="18">
                  <c:v>18810</c:v>
                </c:pt>
                <c:pt idx="19">
                  <c:v>18841</c:v>
                </c:pt>
                <c:pt idx="20">
                  <c:v>18872</c:v>
                </c:pt>
                <c:pt idx="21">
                  <c:v>18902</c:v>
                </c:pt>
                <c:pt idx="22">
                  <c:v>18933</c:v>
                </c:pt>
                <c:pt idx="23">
                  <c:v>18963</c:v>
                </c:pt>
                <c:pt idx="24">
                  <c:v>18994</c:v>
                </c:pt>
                <c:pt idx="25">
                  <c:v>19025</c:v>
                </c:pt>
                <c:pt idx="26">
                  <c:v>19054</c:v>
                </c:pt>
                <c:pt idx="27">
                  <c:v>19085</c:v>
                </c:pt>
                <c:pt idx="28">
                  <c:v>19115</c:v>
                </c:pt>
                <c:pt idx="29">
                  <c:v>19146</c:v>
                </c:pt>
                <c:pt idx="30">
                  <c:v>19176</c:v>
                </c:pt>
                <c:pt idx="31">
                  <c:v>19207</c:v>
                </c:pt>
                <c:pt idx="32">
                  <c:v>19238</c:v>
                </c:pt>
                <c:pt idx="33">
                  <c:v>19268</c:v>
                </c:pt>
                <c:pt idx="34">
                  <c:v>19299</c:v>
                </c:pt>
                <c:pt idx="35">
                  <c:v>19329</c:v>
                </c:pt>
                <c:pt idx="36">
                  <c:v>19360</c:v>
                </c:pt>
                <c:pt idx="37">
                  <c:v>19391</c:v>
                </c:pt>
                <c:pt idx="38">
                  <c:v>19419</c:v>
                </c:pt>
                <c:pt idx="39">
                  <c:v>19450</c:v>
                </c:pt>
                <c:pt idx="40">
                  <c:v>19480</c:v>
                </c:pt>
                <c:pt idx="41">
                  <c:v>19511</c:v>
                </c:pt>
                <c:pt idx="42">
                  <c:v>19541</c:v>
                </c:pt>
                <c:pt idx="43">
                  <c:v>19572</c:v>
                </c:pt>
                <c:pt idx="44">
                  <c:v>19603</c:v>
                </c:pt>
                <c:pt idx="45">
                  <c:v>19633</c:v>
                </c:pt>
                <c:pt idx="46">
                  <c:v>19664</c:v>
                </c:pt>
                <c:pt idx="47">
                  <c:v>19694</c:v>
                </c:pt>
                <c:pt idx="48">
                  <c:v>19725</c:v>
                </c:pt>
                <c:pt idx="49">
                  <c:v>19756</c:v>
                </c:pt>
                <c:pt idx="50">
                  <c:v>19784</c:v>
                </c:pt>
                <c:pt idx="51">
                  <c:v>19815</c:v>
                </c:pt>
                <c:pt idx="52">
                  <c:v>19845</c:v>
                </c:pt>
                <c:pt idx="53">
                  <c:v>19876</c:v>
                </c:pt>
                <c:pt idx="54">
                  <c:v>19906</c:v>
                </c:pt>
                <c:pt idx="55">
                  <c:v>19937</c:v>
                </c:pt>
                <c:pt idx="56">
                  <c:v>19968</c:v>
                </c:pt>
              </c:numCache>
            </c:numRef>
          </c:cat>
          <c:val>
            <c:numRef>
              <c:f>Sheet1!$H$101:$H$157</c:f>
              <c:numCache>
                <c:formatCode>#,##0;[Red]\-#,##0</c:formatCode>
                <c:ptCount val="57"/>
                <c:pt idx="0">
                  <c:v>11270.913333333327</c:v>
                </c:pt>
                <c:pt idx="1">
                  <c:v>11319.092925000001</c:v>
                </c:pt>
                <c:pt idx="2">
                  <c:v>11253.5538</c:v>
                </c:pt>
                <c:pt idx="3">
                  <c:v>11107.59195</c:v>
                </c:pt>
                <c:pt idx="4">
                  <c:v>11063.20968</c:v>
                </c:pt>
                <c:pt idx="5">
                  <c:v>11360.351250000002</c:v>
                </c:pt>
                <c:pt idx="6">
                  <c:v>11318.568974999931</c:v>
                </c:pt>
                <c:pt idx="7">
                  <c:v>11168.9035</c:v>
                </c:pt>
                <c:pt idx="8">
                  <c:v>11057.608649999995</c:v>
                </c:pt>
                <c:pt idx="9">
                  <c:v>11159.562740000008</c:v>
                </c:pt>
                <c:pt idx="10">
                  <c:v>11503.71985000001</c:v>
                </c:pt>
                <c:pt idx="11">
                  <c:v>12108.305700000001</c:v>
                </c:pt>
                <c:pt idx="12">
                  <c:v>12908.809400000002</c:v>
                </c:pt>
                <c:pt idx="13">
                  <c:v>14802.443000000008</c:v>
                </c:pt>
                <c:pt idx="14">
                  <c:v>17434.543425000025</c:v>
                </c:pt>
                <c:pt idx="15">
                  <c:v>26323.700700000001</c:v>
                </c:pt>
                <c:pt idx="16">
                  <c:v>31246.532799999997</c:v>
                </c:pt>
                <c:pt idx="17">
                  <c:v>28354.935000000001</c:v>
                </c:pt>
                <c:pt idx="18">
                  <c:v>27271.441999999999</c:v>
                </c:pt>
                <c:pt idx="19">
                  <c:v>25857.214500000002</c:v>
                </c:pt>
                <c:pt idx="20">
                  <c:v>25666.439249999807</c:v>
                </c:pt>
                <c:pt idx="21">
                  <c:v>22977.580900000001</c:v>
                </c:pt>
                <c:pt idx="22">
                  <c:v>20220.900624999998</c:v>
                </c:pt>
                <c:pt idx="23">
                  <c:v>19838.568749999999</c:v>
                </c:pt>
                <c:pt idx="24">
                  <c:v>20277.9316</c:v>
                </c:pt>
                <c:pt idx="25">
                  <c:v>20983.5252</c:v>
                </c:pt>
                <c:pt idx="26">
                  <c:v>21747.239799999996</c:v>
                </c:pt>
                <c:pt idx="27">
                  <c:v>19770.990480000029</c:v>
                </c:pt>
                <c:pt idx="28">
                  <c:v>18168.531899999998</c:v>
                </c:pt>
                <c:pt idx="29">
                  <c:v>18821.251933333297</c:v>
                </c:pt>
                <c:pt idx="30">
                  <c:v>18931.355199999998</c:v>
                </c:pt>
                <c:pt idx="31">
                  <c:v>18201</c:v>
                </c:pt>
                <c:pt idx="32" formatCode="General">
                  <c:v>17861</c:v>
                </c:pt>
                <c:pt idx="33" formatCode="General">
                  <c:v>16639</c:v>
                </c:pt>
                <c:pt idx="34" formatCode="General">
                  <c:v>17541</c:v>
                </c:pt>
                <c:pt idx="35" formatCode="General">
                  <c:v>20172</c:v>
                </c:pt>
                <c:pt idx="36" formatCode="General">
                  <c:v>18830</c:v>
                </c:pt>
                <c:pt idx="37" formatCode="General">
                  <c:v>19591</c:v>
                </c:pt>
                <c:pt idx="38" formatCode="General">
                  <c:v>16358</c:v>
                </c:pt>
                <c:pt idx="39" formatCode="General">
                  <c:v>14817</c:v>
                </c:pt>
                <c:pt idx="40" formatCode="General">
                  <c:v>14488</c:v>
                </c:pt>
                <c:pt idx="41" formatCode="General">
                  <c:v>14449.15</c:v>
                </c:pt>
                <c:pt idx="42" formatCode="General">
                  <c:v>14159.007000000001</c:v>
                </c:pt>
                <c:pt idx="43" formatCode="General">
                  <c:v>14412.412</c:v>
                </c:pt>
                <c:pt idx="44" formatCode="General">
                  <c:v>14952.55</c:v>
                </c:pt>
                <c:pt idx="45" formatCode="General">
                  <c:v>14775.210000000006</c:v>
                </c:pt>
                <c:pt idx="46" formatCode="General">
                  <c:v>15660.263999999985</c:v>
                </c:pt>
                <c:pt idx="47" formatCode="General">
                  <c:v>16474.3272</c:v>
                </c:pt>
                <c:pt idx="48" formatCode="General">
                  <c:v>16056.547500000002</c:v>
                </c:pt>
                <c:pt idx="49" formatCode="General">
                  <c:v>16525.423200000001</c:v>
                </c:pt>
                <c:pt idx="50" formatCode="General">
                  <c:v>15396.7788</c:v>
                </c:pt>
                <c:pt idx="51" formatCode="General">
                  <c:v>14726.509</c:v>
                </c:pt>
                <c:pt idx="52" formatCode="General">
                  <c:v>14608.624800000012</c:v>
                </c:pt>
                <c:pt idx="53" formatCode="General">
                  <c:v>15319.684599999999</c:v>
                </c:pt>
                <c:pt idx="54" formatCode="General">
                  <c:v>16209.4548</c:v>
                </c:pt>
                <c:pt idx="55" formatCode="General">
                  <c:v>16973.828000000001</c:v>
                </c:pt>
                <c:pt idx="56" formatCode="General">
                  <c:v>16915.966400000121</c:v>
                </c:pt>
              </c:numCache>
            </c:numRef>
          </c:val>
        </c:ser>
        <c:ser>
          <c:idx val="1"/>
          <c:order val="1"/>
          <c:tx>
            <c:strRef>
              <c:f>Sheet1!$I$3:$I$4</c:f>
              <c:strCache>
                <c:ptCount val="1"/>
                <c:pt idx="0">
                  <c:v>ขายส่งตลาด กทม.  ข้าวขาว 5%</c:v>
                </c:pt>
              </c:strCache>
            </c:strRef>
          </c:tx>
          <c:marker>
            <c:symbol val="none"/>
          </c:marker>
          <c:cat>
            <c:numRef>
              <c:f>Sheet1!$G$101:$G$157</c:f>
              <c:numCache>
                <c:formatCode>mmm\-yy</c:formatCode>
                <c:ptCount val="57"/>
                <c:pt idx="0">
                  <c:v>18264</c:v>
                </c:pt>
                <c:pt idx="1">
                  <c:v>18295</c:v>
                </c:pt>
                <c:pt idx="2">
                  <c:v>18323</c:v>
                </c:pt>
                <c:pt idx="3">
                  <c:v>18354</c:v>
                </c:pt>
                <c:pt idx="4">
                  <c:v>18384</c:v>
                </c:pt>
                <c:pt idx="5">
                  <c:v>18415</c:v>
                </c:pt>
                <c:pt idx="6">
                  <c:v>18445</c:v>
                </c:pt>
                <c:pt idx="7">
                  <c:v>18476</c:v>
                </c:pt>
                <c:pt idx="8">
                  <c:v>18507</c:v>
                </c:pt>
                <c:pt idx="9">
                  <c:v>18537</c:v>
                </c:pt>
                <c:pt idx="10">
                  <c:v>18568</c:v>
                </c:pt>
                <c:pt idx="11">
                  <c:v>18598</c:v>
                </c:pt>
                <c:pt idx="12">
                  <c:v>18629</c:v>
                </c:pt>
                <c:pt idx="13">
                  <c:v>18660</c:v>
                </c:pt>
                <c:pt idx="14">
                  <c:v>18688</c:v>
                </c:pt>
                <c:pt idx="15">
                  <c:v>18719</c:v>
                </c:pt>
                <c:pt idx="16">
                  <c:v>18749</c:v>
                </c:pt>
                <c:pt idx="17">
                  <c:v>18780</c:v>
                </c:pt>
                <c:pt idx="18">
                  <c:v>18810</c:v>
                </c:pt>
                <c:pt idx="19">
                  <c:v>18841</c:v>
                </c:pt>
                <c:pt idx="20">
                  <c:v>18872</c:v>
                </c:pt>
                <c:pt idx="21">
                  <c:v>18902</c:v>
                </c:pt>
                <c:pt idx="22">
                  <c:v>18933</c:v>
                </c:pt>
                <c:pt idx="23">
                  <c:v>18963</c:v>
                </c:pt>
                <c:pt idx="24">
                  <c:v>18994</c:v>
                </c:pt>
                <c:pt idx="25">
                  <c:v>19025</c:v>
                </c:pt>
                <c:pt idx="26">
                  <c:v>19054</c:v>
                </c:pt>
                <c:pt idx="27">
                  <c:v>19085</c:v>
                </c:pt>
                <c:pt idx="28">
                  <c:v>19115</c:v>
                </c:pt>
                <c:pt idx="29">
                  <c:v>19146</c:v>
                </c:pt>
                <c:pt idx="30">
                  <c:v>19176</c:v>
                </c:pt>
                <c:pt idx="31">
                  <c:v>19207</c:v>
                </c:pt>
                <c:pt idx="32">
                  <c:v>19238</c:v>
                </c:pt>
                <c:pt idx="33">
                  <c:v>19268</c:v>
                </c:pt>
                <c:pt idx="34">
                  <c:v>19299</c:v>
                </c:pt>
                <c:pt idx="35">
                  <c:v>19329</c:v>
                </c:pt>
                <c:pt idx="36">
                  <c:v>19360</c:v>
                </c:pt>
                <c:pt idx="37">
                  <c:v>19391</c:v>
                </c:pt>
                <c:pt idx="38">
                  <c:v>19419</c:v>
                </c:pt>
                <c:pt idx="39">
                  <c:v>19450</c:v>
                </c:pt>
                <c:pt idx="40">
                  <c:v>19480</c:v>
                </c:pt>
                <c:pt idx="41">
                  <c:v>19511</c:v>
                </c:pt>
                <c:pt idx="42">
                  <c:v>19541</c:v>
                </c:pt>
                <c:pt idx="43">
                  <c:v>19572</c:v>
                </c:pt>
                <c:pt idx="44">
                  <c:v>19603</c:v>
                </c:pt>
                <c:pt idx="45">
                  <c:v>19633</c:v>
                </c:pt>
                <c:pt idx="46">
                  <c:v>19664</c:v>
                </c:pt>
                <c:pt idx="47">
                  <c:v>19694</c:v>
                </c:pt>
                <c:pt idx="48">
                  <c:v>19725</c:v>
                </c:pt>
                <c:pt idx="49">
                  <c:v>19756</c:v>
                </c:pt>
                <c:pt idx="50">
                  <c:v>19784</c:v>
                </c:pt>
                <c:pt idx="51">
                  <c:v>19815</c:v>
                </c:pt>
                <c:pt idx="52">
                  <c:v>19845</c:v>
                </c:pt>
                <c:pt idx="53">
                  <c:v>19876</c:v>
                </c:pt>
                <c:pt idx="54">
                  <c:v>19906</c:v>
                </c:pt>
                <c:pt idx="55">
                  <c:v>19937</c:v>
                </c:pt>
                <c:pt idx="56">
                  <c:v>19968</c:v>
                </c:pt>
              </c:numCache>
            </c:numRef>
          </c:cat>
          <c:val>
            <c:numRef>
              <c:f>Sheet1!$I$101:$I$157</c:f>
              <c:numCache>
                <c:formatCode>#,##0;[Red]\-#,##0</c:formatCode>
                <c:ptCount val="57"/>
                <c:pt idx="0">
                  <c:v>10496</c:v>
                </c:pt>
                <c:pt idx="1">
                  <c:v>10500</c:v>
                </c:pt>
                <c:pt idx="2">
                  <c:v>10380</c:v>
                </c:pt>
                <c:pt idx="3">
                  <c:v>10234</c:v>
                </c:pt>
                <c:pt idx="4">
                  <c:v>10300</c:v>
                </c:pt>
                <c:pt idx="5">
                  <c:v>10618</c:v>
                </c:pt>
                <c:pt idx="6">
                  <c:v>10398</c:v>
                </c:pt>
                <c:pt idx="7">
                  <c:v>10368</c:v>
                </c:pt>
                <c:pt idx="8">
                  <c:v>10268</c:v>
                </c:pt>
                <c:pt idx="9">
                  <c:v>10509</c:v>
                </c:pt>
                <c:pt idx="10">
                  <c:v>10964</c:v>
                </c:pt>
                <c:pt idx="11">
                  <c:v>10964</c:v>
                </c:pt>
                <c:pt idx="12">
                  <c:v>11638</c:v>
                </c:pt>
                <c:pt idx="13">
                  <c:v>13646</c:v>
                </c:pt>
                <c:pt idx="14">
                  <c:v>16961</c:v>
                </c:pt>
                <c:pt idx="15">
                  <c:v>25247</c:v>
                </c:pt>
                <c:pt idx="16">
                  <c:v>24165</c:v>
                </c:pt>
                <c:pt idx="17">
                  <c:v>21056</c:v>
                </c:pt>
                <c:pt idx="18">
                  <c:v>20926</c:v>
                </c:pt>
                <c:pt idx="19">
                  <c:v>20175</c:v>
                </c:pt>
                <c:pt idx="20">
                  <c:v>21486.399999999896</c:v>
                </c:pt>
                <c:pt idx="21">
                  <c:v>18186.400000000001</c:v>
                </c:pt>
                <c:pt idx="22">
                  <c:v>17105</c:v>
                </c:pt>
                <c:pt idx="23">
                  <c:v>16815</c:v>
                </c:pt>
                <c:pt idx="24">
                  <c:v>18102.900000000001</c:v>
                </c:pt>
                <c:pt idx="25">
                  <c:v>18268.900000000001</c:v>
                </c:pt>
                <c:pt idx="26">
                  <c:v>18090.899999999896</c:v>
                </c:pt>
                <c:pt idx="27">
                  <c:v>16563.3</c:v>
                </c:pt>
                <c:pt idx="28">
                  <c:v>16627.8</c:v>
                </c:pt>
                <c:pt idx="29">
                  <c:v>17345.5</c:v>
                </c:pt>
                <c:pt idx="30">
                  <c:v>17480</c:v>
                </c:pt>
                <c:pt idx="31">
                  <c:v>16450</c:v>
                </c:pt>
                <c:pt idx="32" formatCode="General">
                  <c:v>15950</c:v>
                </c:pt>
                <c:pt idx="33" formatCode="General">
                  <c:v>14913</c:v>
                </c:pt>
                <c:pt idx="34" formatCode="General">
                  <c:v>15938</c:v>
                </c:pt>
                <c:pt idx="35" formatCode="General">
                  <c:v>17913</c:v>
                </c:pt>
                <c:pt idx="36" formatCode="General">
                  <c:v>17140</c:v>
                </c:pt>
                <c:pt idx="37" formatCode="General">
                  <c:v>16150</c:v>
                </c:pt>
                <c:pt idx="38" formatCode="General">
                  <c:v>14575</c:v>
                </c:pt>
                <c:pt idx="39" formatCode="General">
                  <c:v>12767</c:v>
                </c:pt>
                <c:pt idx="40" formatCode="General">
                  <c:v>13313</c:v>
                </c:pt>
                <c:pt idx="41" formatCode="General">
                  <c:v>13163</c:v>
                </c:pt>
                <c:pt idx="42" formatCode="General">
                  <c:v>13025</c:v>
                </c:pt>
                <c:pt idx="43" formatCode="General">
                  <c:v>13350</c:v>
                </c:pt>
                <c:pt idx="44" formatCode="General">
                  <c:v>13687.5</c:v>
                </c:pt>
                <c:pt idx="45" formatCode="General">
                  <c:v>13525</c:v>
                </c:pt>
                <c:pt idx="46" formatCode="General">
                  <c:v>14475</c:v>
                </c:pt>
                <c:pt idx="47" formatCode="General">
                  <c:v>15112.5</c:v>
                </c:pt>
                <c:pt idx="48" formatCode="General">
                  <c:v>14775</c:v>
                </c:pt>
                <c:pt idx="49" formatCode="General">
                  <c:v>15300</c:v>
                </c:pt>
                <c:pt idx="50" formatCode="General">
                  <c:v>14150</c:v>
                </c:pt>
                <c:pt idx="51" formatCode="General">
                  <c:v>13550</c:v>
                </c:pt>
                <c:pt idx="52" formatCode="General">
                  <c:v>13550</c:v>
                </c:pt>
                <c:pt idx="53" formatCode="General">
                  <c:v>14525</c:v>
                </c:pt>
                <c:pt idx="54" formatCode="General">
                  <c:v>15287.5</c:v>
                </c:pt>
                <c:pt idx="55" formatCode="General">
                  <c:v>16025</c:v>
                </c:pt>
                <c:pt idx="56" formatCode="General">
                  <c:v>17137.5</c:v>
                </c:pt>
              </c:numCache>
            </c:numRef>
          </c:val>
        </c:ser>
        <c:ser>
          <c:idx val="2"/>
          <c:order val="2"/>
          <c:tx>
            <c:strRef>
              <c:f>Sheet1!$J$3:$J$4</c:f>
              <c:strCache>
                <c:ptCount val="1"/>
                <c:pt idx="0">
                  <c:v>ที่เกษตรกรขายได้ ข้าวเปลือกเจ้านาปี 5%</c:v>
                </c:pt>
              </c:strCache>
            </c:strRef>
          </c:tx>
          <c:marker>
            <c:symbol val="none"/>
          </c:marker>
          <c:cat>
            <c:numRef>
              <c:f>Sheet1!$G$101:$G$157</c:f>
              <c:numCache>
                <c:formatCode>mmm\-yy</c:formatCode>
                <c:ptCount val="57"/>
                <c:pt idx="0">
                  <c:v>18264</c:v>
                </c:pt>
                <c:pt idx="1">
                  <c:v>18295</c:v>
                </c:pt>
                <c:pt idx="2">
                  <c:v>18323</c:v>
                </c:pt>
                <c:pt idx="3">
                  <c:v>18354</c:v>
                </c:pt>
                <c:pt idx="4">
                  <c:v>18384</c:v>
                </c:pt>
                <c:pt idx="5">
                  <c:v>18415</c:v>
                </c:pt>
                <c:pt idx="6">
                  <c:v>18445</c:v>
                </c:pt>
                <c:pt idx="7">
                  <c:v>18476</c:v>
                </c:pt>
                <c:pt idx="8">
                  <c:v>18507</c:v>
                </c:pt>
                <c:pt idx="9">
                  <c:v>18537</c:v>
                </c:pt>
                <c:pt idx="10">
                  <c:v>18568</c:v>
                </c:pt>
                <c:pt idx="11">
                  <c:v>18598</c:v>
                </c:pt>
                <c:pt idx="12">
                  <c:v>18629</c:v>
                </c:pt>
                <c:pt idx="13">
                  <c:v>18660</c:v>
                </c:pt>
                <c:pt idx="14">
                  <c:v>18688</c:v>
                </c:pt>
                <c:pt idx="15">
                  <c:v>18719</c:v>
                </c:pt>
                <c:pt idx="16">
                  <c:v>18749</c:v>
                </c:pt>
                <c:pt idx="17">
                  <c:v>18780</c:v>
                </c:pt>
                <c:pt idx="18">
                  <c:v>18810</c:v>
                </c:pt>
                <c:pt idx="19">
                  <c:v>18841</c:v>
                </c:pt>
                <c:pt idx="20">
                  <c:v>18872</c:v>
                </c:pt>
                <c:pt idx="21">
                  <c:v>18902</c:v>
                </c:pt>
                <c:pt idx="22">
                  <c:v>18933</c:v>
                </c:pt>
                <c:pt idx="23">
                  <c:v>18963</c:v>
                </c:pt>
                <c:pt idx="24">
                  <c:v>18994</c:v>
                </c:pt>
                <c:pt idx="25">
                  <c:v>19025</c:v>
                </c:pt>
                <c:pt idx="26">
                  <c:v>19054</c:v>
                </c:pt>
                <c:pt idx="27">
                  <c:v>19085</c:v>
                </c:pt>
                <c:pt idx="28">
                  <c:v>19115</c:v>
                </c:pt>
                <c:pt idx="29">
                  <c:v>19146</c:v>
                </c:pt>
                <c:pt idx="30">
                  <c:v>19176</c:v>
                </c:pt>
                <c:pt idx="31">
                  <c:v>19207</c:v>
                </c:pt>
                <c:pt idx="32">
                  <c:v>19238</c:v>
                </c:pt>
                <c:pt idx="33">
                  <c:v>19268</c:v>
                </c:pt>
                <c:pt idx="34">
                  <c:v>19299</c:v>
                </c:pt>
                <c:pt idx="35">
                  <c:v>19329</c:v>
                </c:pt>
                <c:pt idx="36">
                  <c:v>19360</c:v>
                </c:pt>
                <c:pt idx="37">
                  <c:v>19391</c:v>
                </c:pt>
                <c:pt idx="38">
                  <c:v>19419</c:v>
                </c:pt>
                <c:pt idx="39">
                  <c:v>19450</c:v>
                </c:pt>
                <c:pt idx="40">
                  <c:v>19480</c:v>
                </c:pt>
                <c:pt idx="41">
                  <c:v>19511</c:v>
                </c:pt>
                <c:pt idx="42">
                  <c:v>19541</c:v>
                </c:pt>
                <c:pt idx="43">
                  <c:v>19572</c:v>
                </c:pt>
                <c:pt idx="44">
                  <c:v>19603</c:v>
                </c:pt>
                <c:pt idx="45">
                  <c:v>19633</c:v>
                </c:pt>
                <c:pt idx="46">
                  <c:v>19664</c:v>
                </c:pt>
                <c:pt idx="47">
                  <c:v>19694</c:v>
                </c:pt>
                <c:pt idx="48">
                  <c:v>19725</c:v>
                </c:pt>
                <c:pt idx="49">
                  <c:v>19756</c:v>
                </c:pt>
                <c:pt idx="50">
                  <c:v>19784</c:v>
                </c:pt>
                <c:pt idx="51">
                  <c:v>19815</c:v>
                </c:pt>
                <c:pt idx="52">
                  <c:v>19845</c:v>
                </c:pt>
                <c:pt idx="53">
                  <c:v>19876</c:v>
                </c:pt>
                <c:pt idx="54">
                  <c:v>19906</c:v>
                </c:pt>
                <c:pt idx="55">
                  <c:v>19937</c:v>
                </c:pt>
                <c:pt idx="56">
                  <c:v>19968</c:v>
                </c:pt>
              </c:numCache>
            </c:numRef>
          </c:cat>
          <c:val>
            <c:numRef>
              <c:f>Sheet1!$J$101:$J$157</c:f>
              <c:numCache>
                <c:formatCode>#,##0;[Red]\-#,##0</c:formatCode>
                <c:ptCount val="57"/>
                <c:pt idx="0">
                  <c:v>6500.08</c:v>
                </c:pt>
                <c:pt idx="1">
                  <c:v>6637.05</c:v>
                </c:pt>
                <c:pt idx="2">
                  <c:v>6619.3600000000024</c:v>
                </c:pt>
                <c:pt idx="3">
                  <c:v>6585.05</c:v>
                </c:pt>
                <c:pt idx="4">
                  <c:v>6471.95</c:v>
                </c:pt>
                <c:pt idx="5">
                  <c:v>6434.49</c:v>
                </c:pt>
                <c:pt idx="6">
                  <c:v>6532.6900000000014</c:v>
                </c:pt>
                <c:pt idx="7">
                  <c:v>6430.84</c:v>
                </c:pt>
                <c:pt idx="8">
                  <c:v>6369.34</c:v>
                </c:pt>
                <c:pt idx="9">
                  <c:v>6345.55</c:v>
                </c:pt>
                <c:pt idx="10">
                  <c:v>6588.63</c:v>
                </c:pt>
                <c:pt idx="11">
                  <c:v>6588.63</c:v>
                </c:pt>
                <c:pt idx="12">
                  <c:v>6955.18</c:v>
                </c:pt>
                <c:pt idx="13">
                  <c:v>7439.13</c:v>
                </c:pt>
                <c:pt idx="14">
                  <c:v>9453.27</c:v>
                </c:pt>
                <c:pt idx="15">
                  <c:v>13259.15</c:v>
                </c:pt>
                <c:pt idx="16">
                  <c:v>13041.88</c:v>
                </c:pt>
                <c:pt idx="17">
                  <c:v>12162</c:v>
                </c:pt>
                <c:pt idx="18">
                  <c:v>12203.3</c:v>
                </c:pt>
                <c:pt idx="19">
                  <c:v>11591.88</c:v>
                </c:pt>
                <c:pt idx="20">
                  <c:v>11857.15</c:v>
                </c:pt>
                <c:pt idx="21">
                  <c:v>10691.97</c:v>
                </c:pt>
                <c:pt idx="22">
                  <c:v>9843.2400000000089</c:v>
                </c:pt>
                <c:pt idx="23">
                  <c:v>9843.2400000000089</c:v>
                </c:pt>
                <c:pt idx="24">
                  <c:v>10496.2</c:v>
                </c:pt>
                <c:pt idx="25">
                  <c:v>11214.57</c:v>
                </c:pt>
                <c:pt idx="26">
                  <c:v>11320</c:v>
                </c:pt>
                <c:pt idx="27">
                  <c:v>11566.67</c:v>
                </c:pt>
                <c:pt idx="28">
                  <c:v>11500</c:v>
                </c:pt>
                <c:pt idx="29">
                  <c:v>11620</c:v>
                </c:pt>
                <c:pt idx="30">
                  <c:v>10182</c:v>
                </c:pt>
                <c:pt idx="31">
                  <c:v>9200</c:v>
                </c:pt>
                <c:pt idx="32" formatCode="General">
                  <c:v>9318</c:v>
                </c:pt>
                <c:pt idx="33" formatCode="General">
                  <c:v>8460</c:v>
                </c:pt>
                <c:pt idx="34" formatCode="General">
                  <c:v>8948</c:v>
                </c:pt>
                <c:pt idx="35" formatCode="General">
                  <c:v>9825</c:v>
                </c:pt>
                <c:pt idx="36" formatCode="General">
                  <c:v>9326</c:v>
                </c:pt>
                <c:pt idx="37" formatCode="General">
                  <c:v>9400</c:v>
                </c:pt>
                <c:pt idx="38" formatCode="General">
                  <c:v>8696</c:v>
                </c:pt>
                <c:pt idx="39" formatCode="General">
                  <c:v>8257</c:v>
                </c:pt>
                <c:pt idx="40" formatCode="General">
                  <c:v>7916</c:v>
                </c:pt>
                <c:pt idx="41" formatCode="General">
                  <c:v>7954</c:v>
                </c:pt>
                <c:pt idx="42" formatCode="General">
                  <c:v>8150.56</c:v>
                </c:pt>
                <c:pt idx="43" formatCode="General">
                  <c:v>8306.27</c:v>
                </c:pt>
                <c:pt idx="44" formatCode="General">
                  <c:v>8491.75</c:v>
                </c:pt>
                <c:pt idx="45" formatCode="General">
                  <c:v>8184.25</c:v>
                </c:pt>
                <c:pt idx="46" formatCode="General">
                  <c:v>8228.52</c:v>
                </c:pt>
                <c:pt idx="47" formatCode="General">
                  <c:v>8415.32</c:v>
                </c:pt>
                <c:pt idx="48" formatCode="General">
                  <c:v>8474.5</c:v>
                </c:pt>
                <c:pt idx="49" formatCode="General">
                  <c:v>8915.5</c:v>
                </c:pt>
                <c:pt idx="50" formatCode="General">
                  <c:v>8576</c:v>
                </c:pt>
                <c:pt idx="51" formatCode="General">
                  <c:v>8026.67</c:v>
                </c:pt>
                <c:pt idx="52" formatCode="General">
                  <c:v>7970</c:v>
                </c:pt>
                <c:pt idx="53" formatCode="General">
                  <c:v>8322.25</c:v>
                </c:pt>
                <c:pt idx="54" formatCode="General">
                  <c:v>8992</c:v>
                </c:pt>
                <c:pt idx="55" formatCode="General">
                  <c:v>9662.75</c:v>
                </c:pt>
                <c:pt idx="56" formatCode="General">
                  <c:v>9948.75</c:v>
                </c:pt>
              </c:numCache>
            </c:numRef>
          </c:val>
        </c:ser>
        <c:dLbls/>
        <c:marker val="1"/>
        <c:axId val="80389632"/>
        <c:axId val="80391168"/>
      </c:lineChart>
      <c:dateAx>
        <c:axId val="80389632"/>
        <c:scaling>
          <c:orientation val="minMax"/>
        </c:scaling>
        <c:axPos val="b"/>
        <c:numFmt formatCode="mmm\-yy" sourceLinked="1"/>
        <c:tickLblPos val="nextTo"/>
        <c:crossAx val="80391168"/>
        <c:crosses val="autoZero"/>
        <c:auto val="1"/>
        <c:lblOffset val="100"/>
        <c:baseTimeUnit val="months"/>
      </c:dateAx>
      <c:valAx>
        <c:axId val="80391168"/>
        <c:scaling>
          <c:orientation val="minMax"/>
        </c:scaling>
        <c:axPos val="l"/>
        <c:majorGridlines/>
        <c:title>
          <c:tx>
            <c:rich>
              <a:bodyPr rot="-5400000" vert="horz"/>
              <a:lstStyle/>
              <a:p>
                <a:pPr>
                  <a:defRPr>
                    <a:latin typeface="Tahoma" pitchFamily="34" charset="0"/>
                    <a:ea typeface="Tahoma" pitchFamily="34" charset="0"/>
                    <a:cs typeface="Tahoma" pitchFamily="34" charset="0"/>
                  </a:defRPr>
                </a:pPr>
                <a:r>
                  <a:rPr lang="th-TH">
                    <a:latin typeface="Tahoma" pitchFamily="34" charset="0"/>
                    <a:ea typeface="Tahoma" pitchFamily="34" charset="0"/>
                    <a:cs typeface="Tahoma" pitchFamily="34" charset="0"/>
                  </a:rPr>
                  <a:t>หน่วย </a:t>
                </a:r>
                <a:r>
                  <a:rPr lang="en-US">
                    <a:latin typeface="Tahoma" pitchFamily="34" charset="0"/>
                    <a:ea typeface="Tahoma" pitchFamily="34" charset="0"/>
                    <a:cs typeface="Tahoma" pitchFamily="34" charset="0"/>
                  </a:rPr>
                  <a:t>: </a:t>
                </a:r>
                <a:r>
                  <a:rPr lang="th-TH">
                    <a:latin typeface="Tahoma" pitchFamily="34" charset="0"/>
                    <a:ea typeface="Tahoma" pitchFamily="34" charset="0"/>
                    <a:cs typeface="Tahoma" pitchFamily="34" charset="0"/>
                  </a:rPr>
                  <a:t>บาท/ตัน</a:t>
                </a:r>
                <a:endParaRPr lang="en-US">
                  <a:latin typeface="Tahoma" pitchFamily="34" charset="0"/>
                  <a:ea typeface="Tahoma" pitchFamily="34" charset="0"/>
                  <a:cs typeface="Tahoma" pitchFamily="34" charset="0"/>
                </a:endParaRPr>
              </a:p>
            </c:rich>
          </c:tx>
          <c:layout>
            <c:manualLayout>
              <c:xMode val="edge"/>
              <c:yMode val="edge"/>
              <c:x val="1.5585019110447863E-2"/>
              <c:y val="0.36816450594601141"/>
            </c:manualLayout>
          </c:layout>
        </c:title>
        <c:numFmt formatCode="#,##0;[Red]\-#,##0" sourceLinked="1"/>
        <c:tickLblPos val="nextTo"/>
        <c:crossAx val="80389632"/>
        <c:crosses val="autoZero"/>
        <c:crossBetween val="between"/>
      </c:valAx>
    </c:plotArea>
    <c:legend>
      <c:legendPos val="b"/>
      <c:layout/>
      <c:txPr>
        <a:bodyPr/>
        <a:lstStyle/>
        <a:p>
          <a:pPr>
            <a:defRPr sz="1200">
              <a:latin typeface="Tahoma" pitchFamily="34" charset="0"/>
              <a:ea typeface="Tahoma" pitchFamily="34" charset="0"/>
              <a:cs typeface="Tahoma" pitchFamily="34" charset="0"/>
            </a:defRPr>
          </a:pPr>
          <a:endParaRPr lang="th-TH"/>
        </a:p>
      </c:txPr>
    </c:legend>
    <c:plotVisOnly val="1"/>
    <c:dispBlanksAs val="gap"/>
  </c:chart>
  <c:spPr>
    <a:solidFill>
      <a:schemeClr val="bg1"/>
    </a:solidFill>
  </c:spPr>
  <c:txPr>
    <a:bodyPr/>
    <a:lstStyle/>
    <a:p>
      <a:pPr>
        <a:defRPr sz="1400" b="1">
          <a:latin typeface="Cordia New" pitchFamily="34" charset="-34"/>
          <a:cs typeface="Cordia New" pitchFamily="34" charset="-34"/>
        </a:defRPr>
      </a:pPr>
      <a:endParaRPr lang="th-TH"/>
    </a:p>
  </c:txPr>
  <c:externalData r:id="rId2"/>
</c:chartSpace>
</file>

<file path=ppt/charts/chart4.xml><?xml version="1.0" encoding="utf-8"?>
<c:chartSpace xmlns:c="http://schemas.openxmlformats.org/drawingml/2006/chart" xmlns:a="http://schemas.openxmlformats.org/drawingml/2006/main" xmlns:r="http://schemas.openxmlformats.org/officeDocument/2006/relationships">
  <c:lang val="th-TH"/>
  <c:clrMapOvr bg1="lt1" tx1="dk1" bg2="lt2" tx2="dk2" accent1="accent1" accent2="accent2" accent3="accent3" accent4="accent4" accent5="accent5" accent6="accent6" hlink="hlink" folHlink="folHlink"/>
  <c:chart>
    <c:title>
      <c:tx>
        <c:rich>
          <a:bodyPr/>
          <a:lstStyle/>
          <a:p>
            <a:pPr>
              <a:defRPr sz="2000">
                <a:solidFill>
                  <a:schemeClr val="tx1"/>
                </a:solidFill>
                <a:latin typeface="Tahoma" pitchFamily="34" charset="0"/>
                <a:cs typeface="Tahoma" pitchFamily="34" charset="0"/>
              </a:defRPr>
            </a:pPr>
            <a:r>
              <a:rPr lang="en-US" sz="2000" b="0" dirty="0" smtClean="0">
                <a:solidFill>
                  <a:schemeClr val="tx1"/>
                </a:solidFill>
                <a:latin typeface="Tahoma" pitchFamily="34" charset="0"/>
                <a:cs typeface="Tahoma" pitchFamily="34" charset="0"/>
              </a:rPr>
              <a:t>Rice export market share of Thailand in 2010</a:t>
            </a:r>
            <a:endParaRPr lang="th-TH" sz="2000" b="0" dirty="0">
              <a:solidFill>
                <a:schemeClr val="tx1"/>
              </a:solidFill>
              <a:latin typeface="Tahoma" pitchFamily="34" charset="0"/>
              <a:cs typeface="Tahoma" pitchFamily="34" charset="0"/>
            </a:endParaRPr>
          </a:p>
        </c:rich>
      </c:tx>
      <c:layout/>
    </c:title>
    <c:view3D>
      <c:rotX val="30"/>
      <c:perspective val="30"/>
    </c:view3D>
    <c:plotArea>
      <c:layout>
        <c:manualLayout>
          <c:layoutTarget val="inner"/>
          <c:xMode val="edge"/>
          <c:yMode val="edge"/>
          <c:x val="0.19497696977202991"/>
          <c:y val="0.25431091414362594"/>
          <c:w val="0.56446826882793422"/>
          <c:h val="0.5511008765413935"/>
        </c:manualLayout>
      </c:layout>
      <c:pie3DChart>
        <c:varyColors val="1"/>
        <c:ser>
          <c:idx val="0"/>
          <c:order val="0"/>
          <c:explosion val="25"/>
          <c:dLbls>
            <c:dLbl>
              <c:idx val="8"/>
              <c:layout>
                <c:manualLayout>
                  <c:x val="1.7792197799379461E-3"/>
                  <c:y val="-5.4446838013172884E-2"/>
                </c:manualLayout>
              </c:layout>
              <c:showCatName val="1"/>
              <c:showPercent val="1"/>
            </c:dLbl>
            <c:numFmt formatCode="0.00%" sourceLinked="0"/>
            <c:txPr>
              <a:bodyPr/>
              <a:lstStyle/>
              <a:p>
                <a:pPr>
                  <a:defRPr sz="1200" b="1">
                    <a:cs typeface="+mn-cs"/>
                  </a:defRPr>
                </a:pPr>
                <a:endParaRPr lang="th-TH"/>
              </a:p>
            </c:txPr>
            <c:showCatName val="1"/>
            <c:showPercent val="1"/>
            <c:showLeaderLines val="1"/>
          </c:dLbls>
          <c:cat>
            <c:strRef>
              <c:f>(Sheet1!$A$6,Sheet1!$A$7,Sheet1!$A$8,Sheet1!$A$9,Sheet1!$A$12,Sheet1!$A$13,Sheet1!$A$14,Sheet1!$A$15,Sheet1!$A$16)</c:f>
              <c:strCache>
                <c:ptCount val="9"/>
                <c:pt idx="0">
                  <c:v>East Asia</c:v>
                </c:pt>
                <c:pt idx="1">
                  <c:v>ASEAN</c:v>
                </c:pt>
                <c:pt idx="2">
                  <c:v>West Asia</c:v>
                </c:pt>
                <c:pt idx="3">
                  <c:v>Middle East</c:v>
                </c:pt>
                <c:pt idx="4">
                  <c:v>EU</c:v>
                </c:pt>
                <c:pt idx="5">
                  <c:v>America </c:v>
                </c:pt>
                <c:pt idx="6">
                  <c:v>Africa</c:v>
                </c:pt>
                <c:pt idx="7">
                  <c:v>Australia</c:v>
                </c:pt>
                <c:pt idx="8">
                  <c:v>Oceania &amp; Other</c:v>
                </c:pt>
              </c:strCache>
            </c:strRef>
          </c:cat>
          <c:val>
            <c:numRef>
              <c:f>(Sheet1!$F$6,Sheet1!$F$7,Sheet1!$F$8,Sheet1!$F$9,Sheet1!$F$12,Sheet1!$F$13,Sheet1!$F$14,Sheet1!$F$15,Sheet1!$F$16)</c:f>
              <c:numCache>
                <c:formatCode>_-* #,##0.00_-;\-* #,##0.00_-;_-* "-"??_-;_-@_-</c:formatCode>
                <c:ptCount val="9"/>
                <c:pt idx="0">
                  <c:v>852621.26</c:v>
                </c:pt>
                <c:pt idx="1">
                  <c:v>1203713.6800000011</c:v>
                </c:pt>
                <c:pt idx="2">
                  <c:v>142512.65</c:v>
                </c:pt>
                <c:pt idx="3">
                  <c:v>1251044.4100000001</c:v>
                </c:pt>
                <c:pt idx="4" formatCode="#,##0.00;\-#,##0.00;&quot;&quot;">
                  <c:v>457498.76</c:v>
                </c:pt>
                <c:pt idx="5" formatCode="#,##0.00;\-#,##0.00;&quot;&quot;">
                  <c:v>490866.25</c:v>
                </c:pt>
                <c:pt idx="6" formatCode="#,##0.00;\-#,##0.00;&quot;&quot;">
                  <c:v>4451337.2700000014</c:v>
                </c:pt>
                <c:pt idx="7" formatCode="#,##0.00;\-#,##0.00;&quot;&quot;">
                  <c:v>115390.35</c:v>
                </c:pt>
                <c:pt idx="8" formatCode="#,##0.00;\-#,##0.00;&quot;&quot;">
                  <c:v>82361.739999999991</c:v>
                </c:pt>
              </c:numCache>
            </c:numRef>
          </c:val>
        </c:ser>
        <c:dLbls/>
      </c:pie3DChart>
    </c:plotArea>
    <c:plotVisOnly val="1"/>
    <c:dispBlanksAs val="zero"/>
  </c:chart>
  <c:spPr>
    <a:solidFill>
      <a:schemeClr val="bg1"/>
    </a:solidFill>
  </c:spPr>
  <c:externalData r:id="rId2"/>
  <c:userShapes r:id="rId3"/>
</c:chartSpace>
</file>

<file path=ppt/charts/chart5.xml><?xml version="1.0" encoding="utf-8"?>
<c:chartSpace xmlns:c="http://schemas.openxmlformats.org/drawingml/2006/chart" xmlns:a="http://schemas.openxmlformats.org/drawingml/2006/main" xmlns:r="http://schemas.openxmlformats.org/officeDocument/2006/relationships">
  <c:lang val="th-TH"/>
  <c:clrMapOvr bg1="lt1" tx1="dk1" bg2="lt2" tx2="dk2" accent1="accent1" accent2="accent2" accent3="accent3" accent4="accent4" accent5="accent5" accent6="accent6" hlink="hlink" folHlink="folHlink"/>
  <c:chart>
    <c:title>
      <c:tx>
        <c:rich>
          <a:bodyPr/>
          <a:lstStyle/>
          <a:p>
            <a:pPr>
              <a:defRPr sz="2000">
                <a:latin typeface="Tahoma" pitchFamily="34" charset="0"/>
                <a:cs typeface="Tahoma" pitchFamily="34" charset="0"/>
              </a:defRPr>
            </a:pPr>
            <a:r>
              <a:rPr lang="en-US" sz="2000" b="0" dirty="0" smtClean="0">
                <a:latin typeface="Tahoma" pitchFamily="34" charset="0"/>
                <a:cs typeface="Tahoma" pitchFamily="34" charset="0"/>
              </a:rPr>
              <a:t>Rice export market share of Vietnam in 2010</a:t>
            </a:r>
            <a:endParaRPr lang="en-US" sz="2000" b="0" dirty="0">
              <a:latin typeface="Tahoma" pitchFamily="34" charset="0"/>
              <a:cs typeface="Tahoma" pitchFamily="34" charset="0"/>
            </a:endParaRPr>
          </a:p>
        </c:rich>
      </c:tx>
      <c:layout>
        <c:manualLayout>
          <c:xMode val="edge"/>
          <c:yMode val="edge"/>
          <c:x val="0.12478769679168412"/>
          <c:y val="3.1205673758866095E-2"/>
        </c:manualLayout>
      </c:layout>
    </c:title>
    <c:view3D>
      <c:rotX val="30"/>
      <c:perspective val="30"/>
    </c:view3D>
    <c:plotArea>
      <c:layout>
        <c:manualLayout>
          <c:layoutTarget val="inner"/>
          <c:xMode val="edge"/>
          <c:yMode val="edge"/>
          <c:x val="0.29744356955381257"/>
          <c:y val="0.25909150775361878"/>
          <c:w val="0.47652569169342623"/>
          <c:h val="0.46745563187580974"/>
        </c:manualLayout>
      </c:layout>
      <c:pie3DChart>
        <c:varyColors val="1"/>
        <c:ser>
          <c:idx val="0"/>
          <c:order val="0"/>
          <c:explosion val="25"/>
          <c:dLbls>
            <c:dLbl>
              <c:idx val="1"/>
              <c:layout>
                <c:manualLayout>
                  <c:x val="-1.5486854507205584E-2"/>
                  <c:y val="-9.1596005461758723E-2"/>
                </c:manualLayout>
              </c:layout>
              <c:showCatName val="1"/>
              <c:showPercent val="1"/>
            </c:dLbl>
            <c:numFmt formatCode="0.00%" sourceLinked="0"/>
            <c:txPr>
              <a:bodyPr/>
              <a:lstStyle/>
              <a:p>
                <a:pPr>
                  <a:defRPr sz="1100" b="1">
                    <a:latin typeface="Tahoma" pitchFamily="34" charset="0"/>
                    <a:cs typeface="+mn-cs"/>
                  </a:defRPr>
                </a:pPr>
                <a:endParaRPr lang="th-TH"/>
              </a:p>
            </c:txPr>
            <c:showCatName val="1"/>
            <c:showPercent val="1"/>
            <c:showLeaderLines val="1"/>
          </c:dLbls>
          <c:cat>
            <c:strRef>
              <c:f>('53'!$A$6:$A$10,'53'!$A$12:$A$15)</c:f>
              <c:strCache>
                <c:ptCount val="9"/>
                <c:pt idx="0">
                  <c:v>East Asia</c:v>
                </c:pt>
                <c:pt idx="1">
                  <c:v>ASEAN</c:v>
                </c:pt>
                <c:pt idx="2">
                  <c:v>West Asia</c:v>
                </c:pt>
                <c:pt idx="3">
                  <c:v>Middle East</c:v>
                </c:pt>
                <c:pt idx="4">
                  <c:v>Other</c:v>
                </c:pt>
                <c:pt idx="5">
                  <c:v>EU</c:v>
                </c:pt>
                <c:pt idx="6">
                  <c:v>America </c:v>
                </c:pt>
                <c:pt idx="7">
                  <c:v>Africa</c:v>
                </c:pt>
                <c:pt idx="8">
                  <c:v>Australia</c:v>
                </c:pt>
              </c:strCache>
            </c:strRef>
          </c:cat>
          <c:val>
            <c:numRef>
              <c:f>('53'!$R$6:$R$10,'53'!$R$12:$R$15)</c:f>
              <c:numCache>
                <c:formatCode>_-* #,##0.00_-;\-* #,##0.00_-;_-* "-"??_-;_-@_-</c:formatCode>
                <c:ptCount val="9"/>
                <c:pt idx="0">
                  <c:v>81310</c:v>
                </c:pt>
                <c:pt idx="1">
                  <c:v>3237187</c:v>
                </c:pt>
                <c:pt idx="2">
                  <c:v>0</c:v>
                </c:pt>
                <c:pt idx="3">
                  <c:v>313668</c:v>
                </c:pt>
                <c:pt idx="4">
                  <c:v>758424</c:v>
                </c:pt>
                <c:pt idx="5">
                  <c:v>191570</c:v>
                </c:pt>
                <c:pt idx="6">
                  <c:v>561547</c:v>
                </c:pt>
                <c:pt idx="7">
                  <c:v>1529679</c:v>
                </c:pt>
                <c:pt idx="8">
                  <c:v>56655</c:v>
                </c:pt>
              </c:numCache>
            </c:numRef>
          </c:val>
        </c:ser>
        <c:dLbls/>
      </c:pie3DChart>
    </c:plotArea>
    <c:plotVisOnly val="1"/>
    <c:dispBlanksAs val="zero"/>
  </c:chart>
  <c:spPr>
    <a:solidFill>
      <a:schemeClr val="bg1"/>
    </a:solidFill>
  </c:spPr>
  <c:externalData r:id="rId2"/>
  <c:userShapes r:id="rId3"/>
</c:chartSpace>
</file>

<file path=ppt/charts/chart6.xml><?xml version="1.0" encoding="utf-8"?>
<c:chartSpace xmlns:c="http://schemas.openxmlformats.org/drawingml/2006/chart" xmlns:a="http://schemas.openxmlformats.org/drawingml/2006/main" xmlns:r="http://schemas.openxmlformats.org/officeDocument/2006/relationships">
  <c:lang val="th-TH"/>
  <c:clrMapOvr bg1="lt1" tx1="dk1" bg2="lt2" tx2="dk2" accent1="accent1" accent2="accent2" accent3="accent3" accent4="accent4" accent5="accent5" accent6="accent6" hlink="hlink" folHlink="folHlink"/>
  <c:chart>
    <c:title>
      <c:tx>
        <c:rich>
          <a:bodyPr/>
          <a:lstStyle/>
          <a:p>
            <a:pPr>
              <a:defRPr>
                <a:latin typeface="Tahoma" pitchFamily="34" charset="0"/>
                <a:cs typeface="Tahoma" pitchFamily="34" charset="0"/>
              </a:defRPr>
            </a:pPr>
            <a:r>
              <a:rPr lang="en-US" sz="1600" b="0" dirty="0" smtClean="0">
                <a:latin typeface="Tahoma" pitchFamily="34" charset="0"/>
                <a:cs typeface="Tahoma" pitchFamily="34" charset="0"/>
              </a:rPr>
              <a:t>Rice export by type of rice to Asia comparing Thailand and Vietnam 2012</a:t>
            </a:r>
            <a:endParaRPr lang="en-US" sz="1600" b="0" dirty="0">
              <a:latin typeface="Tahoma" pitchFamily="34" charset="0"/>
              <a:cs typeface="Tahoma" pitchFamily="34" charset="0"/>
            </a:endParaRPr>
          </a:p>
        </c:rich>
      </c:tx>
      <c:layout/>
    </c:title>
    <c:view3D>
      <c:depthPercent val="100"/>
      <c:rAngAx val="1"/>
    </c:view3D>
    <c:plotArea>
      <c:layout/>
      <c:bar3DChart>
        <c:barDir val="col"/>
        <c:grouping val="clustered"/>
        <c:ser>
          <c:idx val="0"/>
          <c:order val="0"/>
          <c:tx>
            <c:strRef>
              <c:f>เอเชีย!$C$5</c:f>
              <c:strCache>
                <c:ptCount val="1"/>
                <c:pt idx="0">
                  <c:v>ไทย</c:v>
                </c:pt>
              </c:strCache>
            </c:strRef>
          </c:tx>
          <c:cat>
            <c:strRef>
              <c:f>เอเชีย!$D$4:$M$4</c:f>
              <c:strCache>
                <c:ptCount val="10"/>
                <c:pt idx="0">
                  <c:v>ข้าวขาว 5%</c:v>
                </c:pt>
                <c:pt idx="1">
                  <c:v>ข้าวขาว 10%</c:v>
                </c:pt>
                <c:pt idx="2">
                  <c:v>ข้าวขาว 15%</c:v>
                </c:pt>
                <c:pt idx="3">
                  <c:v>ข้าวขาว 25%</c:v>
                </c:pt>
                <c:pt idx="4">
                  <c:v>ข้าวขาว 100%</c:v>
                </c:pt>
                <c:pt idx="5">
                  <c:v>ข้าวอื่นๆ</c:v>
                </c:pt>
                <c:pt idx="6">
                  <c:v>ข้าวนึ่ง</c:v>
                </c:pt>
                <c:pt idx="7">
                  <c:v>ข้าวเหนียว</c:v>
                </c:pt>
                <c:pt idx="8">
                  <c:v>ข้าวหอมปทุมธานี1</c:v>
                </c:pt>
                <c:pt idx="9">
                  <c:v>ข้าวหอมมะลิ</c:v>
                </c:pt>
              </c:strCache>
            </c:strRef>
          </c:cat>
          <c:val>
            <c:numRef>
              <c:f>เอเชีย!$D$5:$M$5</c:f>
              <c:numCache>
                <c:formatCode>General</c:formatCode>
                <c:ptCount val="10"/>
                <c:pt idx="0">
                  <c:v>611289.49000000011</c:v>
                </c:pt>
                <c:pt idx="1">
                  <c:v>3751.1399999999994</c:v>
                </c:pt>
                <c:pt idx="2">
                  <c:v>248738.83</c:v>
                </c:pt>
                <c:pt idx="3">
                  <c:v>1256.5999999999999</c:v>
                </c:pt>
                <c:pt idx="4">
                  <c:v>527329.15300000005</c:v>
                </c:pt>
                <c:pt idx="5">
                  <c:v>48900.874000000003</c:v>
                </c:pt>
                <c:pt idx="6">
                  <c:v>215266.97999999998</c:v>
                </c:pt>
                <c:pt idx="7">
                  <c:v>180809.9</c:v>
                </c:pt>
                <c:pt idx="8">
                  <c:v>44406.219999999994</c:v>
                </c:pt>
                <c:pt idx="9">
                  <c:v>550191.46259999997</c:v>
                </c:pt>
              </c:numCache>
            </c:numRef>
          </c:val>
        </c:ser>
        <c:ser>
          <c:idx val="1"/>
          <c:order val="1"/>
          <c:tx>
            <c:strRef>
              <c:f>เอเชีย!$C$6</c:f>
              <c:strCache>
                <c:ptCount val="1"/>
                <c:pt idx="0">
                  <c:v>เวียดนาม</c:v>
                </c:pt>
              </c:strCache>
            </c:strRef>
          </c:tx>
          <c:cat>
            <c:strRef>
              <c:f>เอเชีย!$D$4:$M$4</c:f>
              <c:strCache>
                <c:ptCount val="10"/>
                <c:pt idx="0">
                  <c:v>ข้าวขาว 5%</c:v>
                </c:pt>
                <c:pt idx="1">
                  <c:v>ข้าวขาว 10%</c:v>
                </c:pt>
                <c:pt idx="2">
                  <c:v>ข้าวขาว 15%</c:v>
                </c:pt>
                <c:pt idx="3">
                  <c:v>ข้าวขาว 25%</c:v>
                </c:pt>
                <c:pt idx="4">
                  <c:v>ข้าวขาว 100%</c:v>
                </c:pt>
                <c:pt idx="5">
                  <c:v>ข้าวอื่นๆ</c:v>
                </c:pt>
                <c:pt idx="6">
                  <c:v>ข้าวนึ่ง</c:v>
                </c:pt>
                <c:pt idx="7">
                  <c:v>ข้าวเหนียว</c:v>
                </c:pt>
                <c:pt idx="8">
                  <c:v>ข้าวหอมปทุมธานี1</c:v>
                </c:pt>
                <c:pt idx="9">
                  <c:v>ข้าวหอมมะลิ</c:v>
                </c:pt>
              </c:strCache>
            </c:strRef>
          </c:cat>
          <c:val>
            <c:numRef>
              <c:f>เอเชีย!$D$6:$M$6</c:f>
              <c:numCache>
                <c:formatCode>General</c:formatCode>
                <c:ptCount val="10"/>
                <c:pt idx="0">
                  <c:v>2684815</c:v>
                </c:pt>
                <c:pt idx="1">
                  <c:v>0</c:v>
                </c:pt>
                <c:pt idx="2">
                  <c:v>1505767</c:v>
                </c:pt>
                <c:pt idx="3">
                  <c:v>793317</c:v>
                </c:pt>
                <c:pt idx="4">
                  <c:v>15925</c:v>
                </c:pt>
                <c:pt idx="5">
                  <c:v>5832</c:v>
                </c:pt>
                <c:pt idx="6">
                  <c:v>0</c:v>
                </c:pt>
                <c:pt idx="7">
                  <c:v>309434</c:v>
                </c:pt>
                <c:pt idx="8">
                  <c:v>0</c:v>
                </c:pt>
                <c:pt idx="9">
                  <c:v>433707</c:v>
                </c:pt>
              </c:numCache>
            </c:numRef>
          </c:val>
        </c:ser>
        <c:dLbls/>
        <c:shape val="box"/>
        <c:axId val="83296256"/>
        <c:axId val="83297792"/>
        <c:axId val="0"/>
      </c:bar3DChart>
      <c:catAx>
        <c:axId val="83296256"/>
        <c:scaling>
          <c:orientation val="minMax"/>
        </c:scaling>
        <c:axPos val="b"/>
        <c:numFmt formatCode="General" sourceLinked="1"/>
        <c:tickLblPos val="nextTo"/>
        <c:txPr>
          <a:bodyPr/>
          <a:lstStyle/>
          <a:p>
            <a:pPr>
              <a:defRPr b="1">
                <a:latin typeface="Tahoma" pitchFamily="34" charset="0"/>
                <a:cs typeface="Tahoma" pitchFamily="34" charset="0"/>
              </a:defRPr>
            </a:pPr>
            <a:endParaRPr lang="th-TH"/>
          </a:p>
        </c:txPr>
        <c:crossAx val="83297792"/>
        <c:crosses val="autoZero"/>
        <c:auto val="1"/>
        <c:lblAlgn val="ctr"/>
        <c:lblOffset val="100"/>
      </c:catAx>
      <c:valAx>
        <c:axId val="83297792"/>
        <c:scaling>
          <c:orientation val="minMax"/>
        </c:scaling>
        <c:axPos val="r"/>
        <c:majorGridlines/>
        <c:title>
          <c:tx>
            <c:rich>
              <a:bodyPr rot="-5400000" vert="horz"/>
              <a:lstStyle/>
              <a:p>
                <a:pPr>
                  <a:defRPr/>
                </a:pPr>
                <a:r>
                  <a:rPr lang="th-TH"/>
                  <a:t>หน่วย</a:t>
                </a:r>
                <a:r>
                  <a:rPr lang="en-US"/>
                  <a:t>:</a:t>
                </a:r>
                <a:r>
                  <a:rPr lang="th-TH"/>
                  <a:t>ตัน</a:t>
                </a:r>
                <a:endParaRPr lang="en-US"/>
              </a:p>
            </c:rich>
          </c:tx>
          <c:layout/>
        </c:title>
        <c:numFmt formatCode="General" sourceLinked="1"/>
        <c:tickLblPos val="nextTo"/>
        <c:txPr>
          <a:bodyPr/>
          <a:lstStyle/>
          <a:p>
            <a:pPr>
              <a:defRPr b="1">
                <a:latin typeface="Tahoma" pitchFamily="34" charset="0"/>
                <a:cs typeface="Tahoma" pitchFamily="34" charset="0"/>
              </a:defRPr>
            </a:pPr>
            <a:endParaRPr lang="th-TH"/>
          </a:p>
        </c:txPr>
        <c:crossAx val="83296256"/>
        <c:crosses val="max"/>
        <c:crossBetween val="between"/>
      </c:valAx>
      <c:spPr>
        <a:noFill/>
        <a:ln w="25400">
          <a:noFill/>
        </a:ln>
      </c:spPr>
    </c:plotArea>
    <c:legend>
      <c:legendPos val="r"/>
      <c:layout/>
      <c:txPr>
        <a:bodyPr/>
        <a:lstStyle/>
        <a:p>
          <a:pPr>
            <a:defRPr b="1">
              <a:latin typeface="Tahoma" pitchFamily="34" charset="0"/>
              <a:cs typeface="Tahoma" pitchFamily="34" charset="0"/>
            </a:defRPr>
          </a:pPr>
          <a:endParaRPr lang="th-TH"/>
        </a:p>
      </c:txPr>
    </c:legend>
    <c:plotVisOnly val="1"/>
    <c:dispBlanksAs val="gap"/>
  </c:chart>
  <c:spPr>
    <a:ln>
      <a:solidFill>
        <a:schemeClr val="tx1"/>
      </a:solidFill>
    </a:ln>
  </c:spPr>
  <c:externalData r:id="rId2"/>
</c:chartSpace>
</file>

<file path=ppt/charts/chart7.xml><?xml version="1.0" encoding="utf-8"?>
<c:chartSpace xmlns:c="http://schemas.openxmlformats.org/drawingml/2006/chart" xmlns:a="http://schemas.openxmlformats.org/drawingml/2006/main" xmlns:r="http://schemas.openxmlformats.org/officeDocument/2006/relationships">
  <c:lang val="th-TH"/>
  <c:clrMapOvr bg1="lt1" tx1="dk1" bg2="lt2" tx2="dk2" accent1="accent1" accent2="accent2" accent3="accent3" accent4="accent4" accent5="accent5" accent6="accent6" hlink="hlink" folHlink="folHlink"/>
  <c:chart>
    <c:title>
      <c:tx>
        <c:rich>
          <a:bodyPr/>
          <a:lstStyle/>
          <a:p>
            <a:pPr>
              <a:defRPr>
                <a:latin typeface="Tahoma" pitchFamily="34" charset="0"/>
                <a:cs typeface="Tahoma" pitchFamily="34" charset="0"/>
              </a:defRPr>
            </a:pPr>
            <a:r>
              <a:rPr lang="en-US" sz="1600" b="0" dirty="0" smtClean="0">
                <a:latin typeface="Tahoma" pitchFamily="34" charset="0"/>
                <a:cs typeface="Tahoma" pitchFamily="34" charset="0"/>
              </a:rPr>
              <a:t>Rice export by type of rice</a:t>
            </a:r>
            <a:r>
              <a:rPr lang="th-TH" sz="1600" b="0" dirty="0" smtClean="0">
                <a:latin typeface="Tahoma" pitchFamily="34" charset="0"/>
                <a:cs typeface="Tahoma" pitchFamily="34" charset="0"/>
              </a:rPr>
              <a:t> </a:t>
            </a:r>
            <a:r>
              <a:rPr lang="en-US" sz="1600" b="0" dirty="0" smtClean="0">
                <a:latin typeface="Tahoma" pitchFamily="34" charset="0"/>
                <a:cs typeface="Tahoma" pitchFamily="34" charset="0"/>
              </a:rPr>
              <a:t>to outside Asia comparing Thailand and Vietnam 2012</a:t>
            </a:r>
            <a:endParaRPr lang="en-US" sz="1600" b="0" dirty="0">
              <a:latin typeface="Tahoma" pitchFamily="34" charset="0"/>
              <a:cs typeface="Tahoma" pitchFamily="34" charset="0"/>
            </a:endParaRPr>
          </a:p>
        </c:rich>
      </c:tx>
      <c:layout/>
    </c:title>
    <c:view3D>
      <c:depthPercent val="100"/>
      <c:rAngAx val="1"/>
    </c:view3D>
    <c:plotArea>
      <c:layout/>
      <c:bar3DChart>
        <c:barDir val="col"/>
        <c:grouping val="clustered"/>
        <c:ser>
          <c:idx val="0"/>
          <c:order val="0"/>
          <c:tx>
            <c:strRef>
              <c:f>นอกเอเชีย!$B$5</c:f>
              <c:strCache>
                <c:ptCount val="1"/>
                <c:pt idx="0">
                  <c:v>ไทย</c:v>
                </c:pt>
              </c:strCache>
            </c:strRef>
          </c:tx>
          <c:cat>
            <c:strRef>
              <c:f>นอกเอเชีย!$C$4:$L$4</c:f>
              <c:strCache>
                <c:ptCount val="10"/>
                <c:pt idx="0">
                  <c:v>ข้าวขาว 5%</c:v>
                </c:pt>
                <c:pt idx="1">
                  <c:v>ข้าวขาว 10%</c:v>
                </c:pt>
                <c:pt idx="2">
                  <c:v>ข้าวขาว 15%</c:v>
                </c:pt>
                <c:pt idx="3">
                  <c:v>ข้าวขาว 25%</c:v>
                </c:pt>
                <c:pt idx="4">
                  <c:v>ข้าวขาว 100%</c:v>
                </c:pt>
                <c:pt idx="5">
                  <c:v>ข้าวอื่นๆ</c:v>
                </c:pt>
                <c:pt idx="6">
                  <c:v>ข้าวนึ่ง</c:v>
                </c:pt>
                <c:pt idx="7">
                  <c:v>ข้าวเหนียว</c:v>
                </c:pt>
                <c:pt idx="8">
                  <c:v>ข้าวหอมปทุมธานี1</c:v>
                </c:pt>
                <c:pt idx="9">
                  <c:v>ข้าวหอมมะลิ</c:v>
                </c:pt>
              </c:strCache>
            </c:strRef>
          </c:cat>
          <c:val>
            <c:numRef>
              <c:f>นอกเอเชีย!$C$5:$L$5</c:f>
              <c:numCache>
                <c:formatCode>General</c:formatCode>
                <c:ptCount val="10"/>
                <c:pt idx="0">
                  <c:v>148907.35999999949</c:v>
                </c:pt>
                <c:pt idx="1">
                  <c:v>1969.8799999999999</c:v>
                </c:pt>
                <c:pt idx="2">
                  <c:v>648.07999999999993</c:v>
                </c:pt>
                <c:pt idx="3">
                  <c:v>3518.24</c:v>
                </c:pt>
                <c:pt idx="4">
                  <c:v>109302.59</c:v>
                </c:pt>
                <c:pt idx="5">
                  <c:v>775689.29999999679</c:v>
                </c:pt>
                <c:pt idx="6">
                  <c:v>1961647.7900000003</c:v>
                </c:pt>
                <c:pt idx="7">
                  <c:v>35249.64</c:v>
                </c:pt>
                <c:pt idx="8">
                  <c:v>30434.47</c:v>
                </c:pt>
                <c:pt idx="9">
                  <c:v>1391308.6760000011</c:v>
                </c:pt>
              </c:numCache>
            </c:numRef>
          </c:val>
        </c:ser>
        <c:ser>
          <c:idx val="1"/>
          <c:order val="1"/>
          <c:tx>
            <c:strRef>
              <c:f>นอกเอเชีย!$B$6</c:f>
              <c:strCache>
                <c:ptCount val="1"/>
                <c:pt idx="0">
                  <c:v>เวียดนาม</c:v>
                </c:pt>
              </c:strCache>
            </c:strRef>
          </c:tx>
          <c:cat>
            <c:strRef>
              <c:f>นอกเอเชีย!$C$4:$L$4</c:f>
              <c:strCache>
                <c:ptCount val="10"/>
                <c:pt idx="0">
                  <c:v>ข้าวขาว 5%</c:v>
                </c:pt>
                <c:pt idx="1">
                  <c:v>ข้าวขาว 10%</c:v>
                </c:pt>
                <c:pt idx="2">
                  <c:v>ข้าวขาว 15%</c:v>
                </c:pt>
                <c:pt idx="3">
                  <c:v>ข้าวขาว 25%</c:v>
                </c:pt>
                <c:pt idx="4">
                  <c:v>ข้าวขาว 100%</c:v>
                </c:pt>
                <c:pt idx="5">
                  <c:v>ข้าวอื่นๆ</c:v>
                </c:pt>
                <c:pt idx="6">
                  <c:v>ข้าวนึ่ง</c:v>
                </c:pt>
                <c:pt idx="7">
                  <c:v>ข้าวเหนียว</c:v>
                </c:pt>
                <c:pt idx="8">
                  <c:v>ข้าวหอมปทุมธานี1</c:v>
                </c:pt>
                <c:pt idx="9">
                  <c:v>ข้าวหอมมะลิ</c:v>
                </c:pt>
              </c:strCache>
            </c:strRef>
          </c:cat>
          <c:val>
            <c:numRef>
              <c:f>นอกเอเชีย!$C$6:$L$6</c:f>
              <c:numCache>
                <c:formatCode>General</c:formatCode>
                <c:ptCount val="10"/>
                <c:pt idx="0">
                  <c:v>912903</c:v>
                </c:pt>
                <c:pt idx="1">
                  <c:v>24699</c:v>
                </c:pt>
                <c:pt idx="2">
                  <c:v>289793</c:v>
                </c:pt>
                <c:pt idx="3">
                  <c:v>101308</c:v>
                </c:pt>
                <c:pt idx="4">
                  <c:v>421493</c:v>
                </c:pt>
                <c:pt idx="5">
                  <c:v>52356</c:v>
                </c:pt>
                <c:pt idx="6">
                  <c:v>0</c:v>
                </c:pt>
                <c:pt idx="7">
                  <c:v>0</c:v>
                </c:pt>
                <c:pt idx="8">
                  <c:v>0</c:v>
                </c:pt>
                <c:pt idx="9">
                  <c:v>165207</c:v>
                </c:pt>
              </c:numCache>
            </c:numRef>
          </c:val>
        </c:ser>
        <c:dLbls/>
        <c:shape val="box"/>
        <c:axId val="83451264"/>
        <c:axId val="84231296"/>
        <c:axId val="0"/>
      </c:bar3DChart>
      <c:catAx>
        <c:axId val="83451264"/>
        <c:scaling>
          <c:orientation val="minMax"/>
        </c:scaling>
        <c:axPos val="b"/>
        <c:numFmt formatCode="General" sourceLinked="1"/>
        <c:tickLblPos val="nextTo"/>
        <c:txPr>
          <a:bodyPr/>
          <a:lstStyle/>
          <a:p>
            <a:pPr>
              <a:defRPr b="1">
                <a:latin typeface="Tahoma" pitchFamily="34" charset="0"/>
                <a:cs typeface="Tahoma" pitchFamily="34" charset="0"/>
              </a:defRPr>
            </a:pPr>
            <a:endParaRPr lang="th-TH"/>
          </a:p>
        </c:txPr>
        <c:crossAx val="84231296"/>
        <c:crosses val="autoZero"/>
        <c:auto val="1"/>
        <c:lblAlgn val="ctr"/>
        <c:lblOffset val="100"/>
      </c:catAx>
      <c:valAx>
        <c:axId val="84231296"/>
        <c:scaling>
          <c:orientation val="minMax"/>
        </c:scaling>
        <c:axPos val="l"/>
        <c:majorGridlines/>
        <c:title>
          <c:tx>
            <c:rich>
              <a:bodyPr rot="-5400000" vert="horz"/>
              <a:lstStyle/>
              <a:p>
                <a:pPr>
                  <a:defRPr/>
                </a:pPr>
                <a:r>
                  <a:rPr lang="th-TH"/>
                  <a:t>หน่วย</a:t>
                </a:r>
                <a:r>
                  <a:rPr lang="en-US"/>
                  <a:t>:</a:t>
                </a:r>
                <a:r>
                  <a:rPr lang="th-TH"/>
                  <a:t>ตัน</a:t>
                </a:r>
                <a:endParaRPr lang="en-US"/>
              </a:p>
            </c:rich>
          </c:tx>
          <c:layout/>
        </c:title>
        <c:numFmt formatCode="General" sourceLinked="0"/>
        <c:tickLblPos val="nextTo"/>
        <c:txPr>
          <a:bodyPr/>
          <a:lstStyle/>
          <a:p>
            <a:pPr>
              <a:defRPr b="1">
                <a:latin typeface="Tahoma" pitchFamily="34" charset="0"/>
                <a:cs typeface="Tahoma" pitchFamily="34" charset="0"/>
              </a:defRPr>
            </a:pPr>
            <a:endParaRPr lang="th-TH"/>
          </a:p>
        </c:txPr>
        <c:crossAx val="83451264"/>
        <c:crosses val="autoZero"/>
        <c:crossBetween val="between"/>
      </c:valAx>
      <c:spPr>
        <a:noFill/>
        <a:ln w="25400">
          <a:noFill/>
        </a:ln>
      </c:spPr>
    </c:plotArea>
    <c:legend>
      <c:legendPos val="r"/>
      <c:layout/>
      <c:txPr>
        <a:bodyPr/>
        <a:lstStyle/>
        <a:p>
          <a:pPr>
            <a:defRPr b="1">
              <a:latin typeface="Tahoma" pitchFamily="34" charset="0"/>
              <a:cs typeface="Tahoma" pitchFamily="34" charset="0"/>
            </a:defRPr>
          </a:pPr>
          <a:endParaRPr lang="th-TH"/>
        </a:p>
      </c:txPr>
    </c:legend>
    <c:plotVisOnly val="1"/>
    <c:dispBlanksAs val="gap"/>
  </c:chart>
  <c:spPr>
    <a:ln>
      <a:solidFill>
        <a:schemeClr val="tx1"/>
      </a:solidFill>
    </a:ln>
  </c:spPr>
  <c:externalData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0.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6.emf"/></Relationships>
</file>

<file path=ppt/drawings/drawing1.xml><?xml version="1.0" encoding="utf-8"?>
<c:userShapes xmlns:c="http://schemas.openxmlformats.org/drawingml/2006/chart">
  <cdr:relSizeAnchor xmlns:cdr="http://schemas.openxmlformats.org/drawingml/2006/chartDrawing">
    <cdr:from>
      <cdr:x>0</cdr:x>
      <cdr:y>0.79258</cdr:y>
    </cdr:from>
    <cdr:to>
      <cdr:x>1</cdr:x>
      <cdr:y>0.88769</cdr:y>
    </cdr:to>
    <cdr:sp macro="" textlink="">
      <cdr:nvSpPr>
        <cdr:cNvPr id="2" name="TextBox 1"/>
        <cdr:cNvSpPr txBox="1"/>
      </cdr:nvSpPr>
      <cdr:spPr>
        <a:xfrm xmlns:a="http://schemas.openxmlformats.org/drawingml/2006/main">
          <a:off x="0" y="3600400"/>
          <a:ext cx="4536504" cy="432048"/>
        </a:xfrm>
        <a:prstGeom xmlns:a="http://schemas.openxmlformats.org/drawingml/2006/main" prst="rect">
          <a:avLst/>
        </a:prstGeom>
        <a:solidFill xmlns:a="http://schemas.openxmlformats.org/drawingml/2006/main">
          <a:schemeClr val="accent2">
            <a:lumMod val="60000"/>
            <a:lumOff val="40000"/>
          </a:schemeClr>
        </a:solidFill>
      </cdr:spPr>
      <cdr:txBody>
        <a:bodyPr xmlns:a="http://schemas.openxmlformats.org/drawingml/2006/main" vertOverflow="clip" wrap="square" rtlCol="0"/>
        <a:lstStyle xmlns:a="http://schemas.openxmlformats.org/drawingml/2006/main"/>
        <a:p xmlns:a="http://schemas.openxmlformats.org/drawingml/2006/main">
          <a:pPr algn="ctr"/>
          <a:r>
            <a:rPr lang="en-US" sz="2000" dirty="0" smtClean="0">
              <a:latin typeface="Tahoma" pitchFamily="34" charset="0"/>
              <a:cs typeface="Tahoma" pitchFamily="34" charset="0"/>
            </a:rPr>
            <a:t>Total export</a:t>
          </a:r>
          <a:r>
            <a:rPr lang="th-TH" sz="2000" dirty="0" smtClean="0">
              <a:latin typeface="Tahoma" pitchFamily="34" charset="0"/>
              <a:cs typeface="Tahoma" pitchFamily="34" charset="0"/>
            </a:rPr>
            <a:t>  9.05 </a:t>
          </a:r>
          <a:r>
            <a:rPr lang="en-US" sz="2000" dirty="0" smtClean="0">
              <a:latin typeface="Tahoma" pitchFamily="34" charset="0"/>
              <a:cs typeface="Tahoma" pitchFamily="34" charset="0"/>
            </a:rPr>
            <a:t>mil. ton</a:t>
          </a:r>
          <a:endParaRPr lang="th-TH" sz="2000" dirty="0">
            <a:latin typeface="Tahoma" pitchFamily="34" charset="0"/>
            <a:cs typeface="Tahoma" pitchFamily="34" charset="0"/>
          </a:endParaRPr>
        </a:p>
      </cdr:txBody>
    </cdr:sp>
  </cdr:relSizeAnchor>
  <cdr:relSizeAnchor xmlns:cdr="http://schemas.openxmlformats.org/drawingml/2006/chartDrawing">
    <cdr:from>
      <cdr:x>0.03175</cdr:x>
      <cdr:y>0.90354</cdr:y>
    </cdr:from>
    <cdr:to>
      <cdr:x>0.97658</cdr:x>
      <cdr:y>0.97828</cdr:y>
    </cdr:to>
    <cdr:sp macro="" textlink="">
      <cdr:nvSpPr>
        <cdr:cNvPr id="3" name="TextBox 1"/>
        <cdr:cNvSpPr txBox="1"/>
      </cdr:nvSpPr>
      <cdr:spPr>
        <a:xfrm xmlns:a="http://schemas.openxmlformats.org/drawingml/2006/main">
          <a:off x="144016" y="4104456"/>
          <a:ext cx="4286240" cy="339526"/>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Arial"/>
              <a:cs typeface="Arial"/>
            </a:defRPr>
          </a:lvl1pPr>
          <a:lvl2pPr marL="457200" indent="0">
            <a:defRPr sz="1100">
              <a:latin typeface="Arial"/>
              <a:cs typeface="Arial"/>
            </a:defRPr>
          </a:lvl2pPr>
          <a:lvl3pPr marL="914400" indent="0">
            <a:defRPr sz="1100">
              <a:latin typeface="Arial"/>
              <a:cs typeface="Arial"/>
            </a:defRPr>
          </a:lvl3pPr>
          <a:lvl4pPr marL="1371600" indent="0">
            <a:defRPr sz="1100">
              <a:latin typeface="Arial"/>
              <a:cs typeface="Arial"/>
            </a:defRPr>
          </a:lvl4pPr>
          <a:lvl5pPr marL="1828800" indent="0">
            <a:defRPr sz="1100">
              <a:latin typeface="Arial"/>
              <a:cs typeface="Arial"/>
            </a:defRPr>
          </a:lvl5pPr>
          <a:lvl6pPr marL="2286000" indent="0">
            <a:defRPr sz="1100">
              <a:latin typeface="Arial"/>
              <a:cs typeface="Arial"/>
            </a:defRPr>
          </a:lvl6pPr>
          <a:lvl7pPr marL="2743200" indent="0">
            <a:defRPr sz="1100">
              <a:latin typeface="Arial"/>
              <a:cs typeface="Arial"/>
            </a:defRPr>
          </a:lvl7pPr>
          <a:lvl8pPr marL="3200400" indent="0">
            <a:defRPr sz="1100">
              <a:latin typeface="Arial"/>
              <a:cs typeface="Arial"/>
            </a:defRPr>
          </a:lvl8pPr>
          <a:lvl9pPr marL="3657600" indent="0">
            <a:defRPr sz="1100">
              <a:latin typeface="Arial"/>
              <a:cs typeface="Arial"/>
            </a:defRPr>
          </a:lvl9pPr>
        </a:lstStyle>
        <a:p xmlns:a="http://schemas.openxmlformats.org/drawingml/2006/main">
          <a:r>
            <a:rPr lang="en-US" sz="1000" dirty="0" smtClean="0">
              <a:latin typeface="Tahoma" pitchFamily="34" charset="0"/>
              <a:cs typeface="Tahoma" pitchFamily="34" charset="0"/>
            </a:rPr>
            <a:t>Source</a:t>
          </a:r>
          <a:r>
            <a:rPr lang="en-US" sz="1000" baseline="0" dirty="0" smtClean="0">
              <a:latin typeface="Tahoma" pitchFamily="34" charset="0"/>
              <a:cs typeface="Tahoma" pitchFamily="34" charset="0"/>
            </a:rPr>
            <a:t>: </a:t>
          </a:r>
          <a:r>
            <a:rPr lang="th-TH" sz="1000" baseline="0" dirty="0" smtClean="0">
              <a:latin typeface="Tahoma" pitchFamily="34" charset="0"/>
              <a:cs typeface="Tahoma" pitchFamily="34" charset="0"/>
            </a:rPr>
            <a:t> </a:t>
          </a:r>
          <a:r>
            <a:rPr lang="en-US" sz="1000" baseline="0" dirty="0" smtClean="0">
              <a:latin typeface="Tahoma" pitchFamily="34" charset="0"/>
              <a:cs typeface="Tahoma" pitchFamily="34" charset="0"/>
            </a:rPr>
            <a:t>Thailand Board of Trade</a:t>
          </a:r>
          <a:endParaRPr lang="en-US" sz="1000" dirty="0">
            <a:latin typeface="Tahoma" pitchFamily="34" charset="0"/>
            <a:cs typeface="Tahoma" pitchFamily="34" charset="0"/>
          </a:endParaRPr>
        </a:p>
      </cdr:txBody>
    </cdr:sp>
  </cdr:relSizeAnchor>
  <cdr:relSizeAnchor xmlns:cdr="http://schemas.openxmlformats.org/drawingml/2006/chartDrawing">
    <cdr:from>
      <cdr:x>0.66102</cdr:x>
      <cdr:y>0.27382</cdr:y>
    </cdr:from>
    <cdr:to>
      <cdr:x>0.88136</cdr:x>
      <cdr:y>0.4671</cdr:y>
    </cdr:to>
    <cdr:sp macro="" textlink="">
      <cdr:nvSpPr>
        <cdr:cNvPr id="4" name="Oval 3"/>
        <cdr:cNvSpPr/>
      </cdr:nvSpPr>
      <cdr:spPr>
        <a:xfrm xmlns:a="http://schemas.openxmlformats.org/drawingml/2006/main">
          <a:off x="2808312" y="1224136"/>
          <a:ext cx="936104" cy="864096"/>
        </a:xfrm>
        <a:prstGeom xmlns:a="http://schemas.openxmlformats.org/drawingml/2006/main" prst="ellipse">
          <a:avLst/>
        </a:prstGeom>
        <a:noFill xmlns:a="http://schemas.openxmlformats.org/drawingml/2006/main"/>
        <a:ln xmlns:a="http://schemas.openxmlformats.org/drawingml/2006/main" w="38100" cap="flat" cmpd="sng" algn="ctr">
          <a:solidFill>
            <a:srgbClr val="F79646">
              <a:lumMod val="75000"/>
            </a:srgbClr>
          </a:solidFill>
          <a:prstDash val="sysDash"/>
        </a:ln>
        <a:effectLst xmlns:a="http://schemas.openxmlformats.org/drawingml/2006/mai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defPPr>
            <a:defRPr lang="th-TH"/>
          </a:defPPr>
          <a:lvl1pPr algn="l" rtl="0" fontAlgn="base">
            <a:spcBef>
              <a:spcPct val="0"/>
            </a:spcBef>
            <a:spcAft>
              <a:spcPct val="0"/>
            </a:spcAft>
            <a:defRPr sz="2800" kern="1200">
              <a:solidFill>
                <a:sysClr val="window" lastClr="FFFFFF"/>
              </a:solidFill>
              <a:latin typeface="Calibri"/>
            </a:defRPr>
          </a:lvl1pPr>
          <a:lvl2pPr marL="457200" algn="l" rtl="0" fontAlgn="base">
            <a:spcBef>
              <a:spcPct val="0"/>
            </a:spcBef>
            <a:spcAft>
              <a:spcPct val="0"/>
            </a:spcAft>
            <a:defRPr sz="2800" kern="1200">
              <a:solidFill>
                <a:sysClr val="window" lastClr="FFFFFF"/>
              </a:solidFill>
              <a:latin typeface="Calibri"/>
            </a:defRPr>
          </a:lvl2pPr>
          <a:lvl3pPr marL="914400" algn="l" rtl="0" fontAlgn="base">
            <a:spcBef>
              <a:spcPct val="0"/>
            </a:spcBef>
            <a:spcAft>
              <a:spcPct val="0"/>
            </a:spcAft>
            <a:defRPr sz="2800" kern="1200">
              <a:solidFill>
                <a:sysClr val="window" lastClr="FFFFFF"/>
              </a:solidFill>
              <a:latin typeface="Calibri"/>
            </a:defRPr>
          </a:lvl3pPr>
          <a:lvl4pPr marL="1371600" algn="l" rtl="0" fontAlgn="base">
            <a:spcBef>
              <a:spcPct val="0"/>
            </a:spcBef>
            <a:spcAft>
              <a:spcPct val="0"/>
            </a:spcAft>
            <a:defRPr sz="2800" kern="1200">
              <a:solidFill>
                <a:sysClr val="window" lastClr="FFFFFF"/>
              </a:solidFill>
              <a:latin typeface="Calibri"/>
            </a:defRPr>
          </a:lvl4pPr>
          <a:lvl5pPr marL="1828800" algn="l" rtl="0" fontAlgn="base">
            <a:spcBef>
              <a:spcPct val="0"/>
            </a:spcBef>
            <a:spcAft>
              <a:spcPct val="0"/>
            </a:spcAft>
            <a:defRPr sz="2800" kern="1200">
              <a:solidFill>
                <a:sysClr val="window" lastClr="FFFFFF"/>
              </a:solidFill>
              <a:latin typeface="Calibri"/>
            </a:defRPr>
          </a:lvl5pPr>
          <a:lvl6pPr marL="2286000" algn="l" defTabSz="914400" rtl="0" eaLnBrk="1" latinLnBrk="0" hangingPunct="1">
            <a:defRPr sz="2800" kern="1200">
              <a:solidFill>
                <a:sysClr val="window" lastClr="FFFFFF"/>
              </a:solidFill>
              <a:latin typeface="Calibri"/>
            </a:defRPr>
          </a:lvl6pPr>
          <a:lvl7pPr marL="2743200" algn="l" defTabSz="914400" rtl="0" eaLnBrk="1" latinLnBrk="0" hangingPunct="1">
            <a:defRPr sz="2800" kern="1200">
              <a:solidFill>
                <a:sysClr val="window" lastClr="FFFFFF"/>
              </a:solidFill>
              <a:latin typeface="Calibri"/>
            </a:defRPr>
          </a:lvl7pPr>
          <a:lvl8pPr marL="3200400" algn="l" defTabSz="914400" rtl="0" eaLnBrk="1" latinLnBrk="0" hangingPunct="1">
            <a:defRPr sz="2800" kern="1200">
              <a:solidFill>
                <a:sysClr val="window" lastClr="FFFFFF"/>
              </a:solidFill>
              <a:latin typeface="Calibri"/>
            </a:defRPr>
          </a:lvl8pPr>
          <a:lvl9pPr marL="3657600" algn="l" defTabSz="914400" rtl="0" eaLnBrk="1" latinLnBrk="0" hangingPunct="1">
            <a:defRPr sz="2800" kern="1200">
              <a:solidFill>
                <a:sysClr val="window" lastClr="FFFFFF"/>
              </a:solidFill>
              <a:latin typeface="Calibri"/>
            </a:defRPr>
          </a:lvl9pPr>
        </a:lstStyle>
        <a:p xmlns:a="http://schemas.openxmlformats.org/drawingml/2006/main">
          <a:pPr algn="ctr"/>
          <a:endParaRPr lang="th-TH"/>
        </a:p>
      </cdr:txBody>
    </cdr:sp>
  </cdr:relSizeAnchor>
</c:userShapes>
</file>

<file path=ppt/drawings/drawing2.xml><?xml version="1.0" encoding="utf-8"?>
<c:userShapes xmlns:c="http://schemas.openxmlformats.org/drawingml/2006/chart">
  <cdr:relSizeAnchor xmlns:cdr="http://schemas.openxmlformats.org/drawingml/2006/chartDrawing">
    <cdr:from>
      <cdr:x>0.08065</cdr:x>
      <cdr:y>0.90323</cdr:y>
    </cdr:from>
    <cdr:to>
      <cdr:x>0.92627</cdr:x>
      <cdr:y>0.96774</cdr:y>
    </cdr:to>
    <cdr:sp macro="" textlink="">
      <cdr:nvSpPr>
        <cdr:cNvPr id="3" name="TextBox 1"/>
        <cdr:cNvSpPr txBox="1"/>
      </cdr:nvSpPr>
      <cdr:spPr>
        <a:xfrm xmlns:a="http://schemas.openxmlformats.org/drawingml/2006/main">
          <a:off x="360040" y="4032448"/>
          <a:ext cx="3775292" cy="2880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b="0" dirty="0" smtClean="0">
              <a:latin typeface="Tahoma" pitchFamily="34" charset="0"/>
              <a:cs typeface="Tahoma" pitchFamily="34" charset="0"/>
            </a:rPr>
            <a:t>Source</a:t>
          </a:r>
          <a:r>
            <a:rPr lang="th-TH" sz="1100" b="0" dirty="0" smtClean="0">
              <a:latin typeface="Tahoma" pitchFamily="34" charset="0"/>
              <a:cs typeface="Tahoma" pitchFamily="34" charset="0"/>
            </a:rPr>
            <a:t> </a:t>
          </a:r>
          <a:r>
            <a:rPr lang="th-TH" sz="1100" b="0" dirty="0">
              <a:latin typeface="Tahoma" pitchFamily="34" charset="0"/>
              <a:cs typeface="Tahoma" pitchFamily="34" charset="0"/>
            </a:rPr>
            <a:t>: </a:t>
          </a:r>
          <a:r>
            <a:rPr lang="en-US" sz="1100" b="0" dirty="0">
              <a:latin typeface="Tahoma" pitchFamily="34" charset="0"/>
              <a:cs typeface="Tahoma" pitchFamily="34" charset="0"/>
            </a:rPr>
            <a:t>Vietnam Grain and Feed Annual 2011, </a:t>
          </a:r>
          <a:r>
            <a:rPr lang="en-US" sz="1100" b="0" dirty="0" smtClean="0">
              <a:latin typeface="Tahoma" pitchFamily="34" charset="0"/>
              <a:cs typeface="Tahoma" pitchFamily="34" charset="0"/>
            </a:rPr>
            <a:t>USDA</a:t>
          </a:r>
          <a:endParaRPr lang="th-TH" sz="1100" b="0" dirty="0">
            <a:latin typeface="Tahoma" pitchFamily="34" charset="0"/>
            <a:cs typeface="Tahoma" pitchFamily="34" charset="0"/>
          </a:endParaRPr>
        </a:p>
      </cdr:txBody>
    </cdr:sp>
  </cdr:relSizeAnchor>
  <cdr:relSizeAnchor xmlns:cdr="http://schemas.openxmlformats.org/drawingml/2006/chartDrawing">
    <cdr:from>
      <cdr:x>4.51028E-17</cdr:x>
      <cdr:y>0.79032</cdr:y>
    </cdr:from>
    <cdr:to>
      <cdr:x>1</cdr:x>
      <cdr:y>0.8871</cdr:y>
    </cdr:to>
    <cdr:sp macro="" textlink="">
      <cdr:nvSpPr>
        <cdr:cNvPr id="4" name="TextBox 1"/>
        <cdr:cNvSpPr txBox="1"/>
      </cdr:nvSpPr>
      <cdr:spPr>
        <a:xfrm xmlns:a="http://schemas.openxmlformats.org/drawingml/2006/main">
          <a:off x="107504" y="3528392"/>
          <a:ext cx="4464496" cy="432048"/>
        </a:xfrm>
        <a:prstGeom xmlns:a="http://schemas.openxmlformats.org/drawingml/2006/main" prst="rect">
          <a:avLst/>
        </a:prstGeom>
        <a:solidFill xmlns:a="http://schemas.openxmlformats.org/drawingml/2006/main">
          <a:schemeClr val="accent5">
            <a:lumMod val="60000"/>
            <a:lumOff val="40000"/>
          </a:schemeClr>
        </a:solidFill>
      </cdr:spPr>
      <cdr:txBody>
        <a:bodyPr xmlns:a="http://schemas.openxmlformats.org/drawingml/2006/main" wrap="square" rtlCol="0"/>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algn="ctr"/>
          <a:r>
            <a:rPr lang="en-US" sz="2000" dirty="0" smtClean="0">
              <a:latin typeface="Tahoma" pitchFamily="34" charset="0"/>
              <a:cs typeface="Tahoma" pitchFamily="34" charset="0"/>
            </a:rPr>
            <a:t>Total export</a:t>
          </a:r>
          <a:r>
            <a:rPr lang="th-TH" sz="2000" dirty="0" smtClean="0">
              <a:latin typeface="Tahoma" pitchFamily="34" charset="0"/>
              <a:cs typeface="Tahoma" pitchFamily="34" charset="0"/>
            </a:rPr>
            <a:t>  6.73 </a:t>
          </a:r>
          <a:r>
            <a:rPr lang="en-US" sz="2000" dirty="0" smtClean="0">
              <a:latin typeface="Tahoma" pitchFamily="34" charset="0"/>
              <a:cs typeface="Tahoma" pitchFamily="34" charset="0"/>
            </a:rPr>
            <a:t>mil. ton</a:t>
          </a:r>
          <a:endParaRPr lang="th-TH" sz="2000" dirty="0">
            <a:latin typeface="Tahoma" pitchFamily="34" charset="0"/>
            <a:cs typeface="Tahoma" pitchFamily="34" charset="0"/>
          </a:endParaRPr>
        </a:p>
      </cdr:txBody>
    </cdr:sp>
  </cdr:relSizeAnchor>
  <cdr:relSizeAnchor xmlns:cdr="http://schemas.openxmlformats.org/drawingml/2006/chartDrawing">
    <cdr:from>
      <cdr:x>0</cdr:x>
      <cdr:y>0</cdr:y>
    </cdr:from>
    <cdr:to>
      <cdr:x>0.01209</cdr:x>
      <cdr:y>1</cdr:y>
    </cdr:to>
    <cdr:sp macro="" textlink="">
      <cdr:nvSpPr>
        <cdr:cNvPr id="5" name="Rectangle 4"/>
        <cdr:cNvSpPr>
          <a:spLocks xmlns:a="http://schemas.openxmlformats.org/drawingml/2006/main" noChangeArrowheads="1"/>
        </cdr:cNvSpPr>
      </cdr:nvSpPr>
      <cdr:spPr bwMode="auto">
        <a:xfrm xmlns:a="http://schemas.openxmlformats.org/drawingml/2006/main" rot="16200000" flipH="1">
          <a:off x="-2465387" y="2465387"/>
          <a:ext cx="4984750" cy="53975"/>
        </a:xfrm>
        <a:prstGeom xmlns:a="http://schemas.openxmlformats.org/drawingml/2006/main" prst="rect">
          <a:avLst/>
        </a:prstGeom>
        <a:solidFill xmlns:a="http://schemas.openxmlformats.org/drawingml/2006/main">
          <a:srgbClr val="007600"/>
        </a:solidFill>
        <a:ln xmlns:a="http://schemas.openxmlformats.org/drawingml/2006/main" w="9525">
          <a:solidFill>
            <a:srgbClr val="FFCC00"/>
          </a:solidFill>
          <a:miter lim="800000"/>
          <a:headEnd/>
          <a:tailEnd/>
        </a:ln>
      </cdr:spPr>
      <cdr:txBody>
        <a:bodyPr xmlns:a="http://schemas.openxmlformats.org/drawingml/2006/main" wrap="none" anchor="ctr"/>
        <a:lstStyle xmlns:a="http://schemas.openxmlformats.org/drawingml/2006/main">
          <a:defPPr>
            <a:defRPr lang="th-TH"/>
          </a:defPPr>
          <a:lvl1pPr algn="l" rtl="0" fontAlgn="base">
            <a:spcBef>
              <a:spcPct val="0"/>
            </a:spcBef>
            <a:spcAft>
              <a:spcPct val="0"/>
            </a:spcAft>
            <a:defRPr sz="2000" kern="1200">
              <a:solidFill>
                <a:srgbClr val="000000"/>
              </a:solidFill>
              <a:latin typeface="Arial" pitchFamily="34" charset="0"/>
              <a:cs typeface="Tahoma" pitchFamily="34" charset="0"/>
            </a:defRPr>
          </a:lvl1pPr>
          <a:lvl2pPr marL="457200" algn="l" rtl="0" fontAlgn="base">
            <a:spcBef>
              <a:spcPct val="0"/>
            </a:spcBef>
            <a:spcAft>
              <a:spcPct val="0"/>
            </a:spcAft>
            <a:defRPr sz="2000" kern="1200">
              <a:solidFill>
                <a:srgbClr val="000000"/>
              </a:solidFill>
              <a:latin typeface="Arial" pitchFamily="34" charset="0"/>
              <a:cs typeface="Tahoma" pitchFamily="34" charset="0"/>
            </a:defRPr>
          </a:lvl2pPr>
          <a:lvl3pPr marL="914400" algn="l" rtl="0" fontAlgn="base">
            <a:spcBef>
              <a:spcPct val="0"/>
            </a:spcBef>
            <a:spcAft>
              <a:spcPct val="0"/>
            </a:spcAft>
            <a:defRPr sz="2000" kern="1200">
              <a:solidFill>
                <a:srgbClr val="000000"/>
              </a:solidFill>
              <a:latin typeface="Arial" pitchFamily="34" charset="0"/>
              <a:cs typeface="Tahoma" pitchFamily="34" charset="0"/>
            </a:defRPr>
          </a:lvl3pPr>
          <a:lvl4pPr marL="1371600" algn="l" rtl="0" fontAlgn="base">
            <a:spcBef>
              <a:spcPct val="0"/>
            </a:spcBef>
            <a:spcAft>
              <a:spcPct val="0"/>
            </a:spcAft>
            <a:defRPr sz="2000" kern="1200">
              <a:solidFill>
                <a:srgbClr val="000000"/>
              </a:solidFill>
              <a:latin typeface="Arial" pitchFamily="34" charset="0"/>
              <a:cs typeface="Tahoma" pitchFamily="34" charset="0"/>
            </a:defRPr>
          </a:lvl4pPr>
          <a:lvl5pPr marL="1828800" algn="l" rtl="0" fontAlgn="base">
            <a:spcBef>
              <a:spcPct val="0"/>
            </a:spcBef>
            <a:spcAft>
              <a:spcPct val="0"/>
            </a:spcAft>
            <a:defRPr sz="2000" kern="1200">
              <a:solidFill>
                <a:srgbClr val="000000"/>
              </a:solidFill>
              <a:latin typeface="Arial" pitchFamily="34" charset="0"/>
              <a:cs typeface="Tahoma" pitchFamily="34" charset="0"/>
            </a:defRPr>
          </a:lvl5pPr>
          <a:lvl6pPr marL="2286000" algn="l" defTabSz="914400" rtl="0" eaLnBrk="1" latinLnBrk="0" hangingPunct="1">
            <a:defRPr sz="2000" kern="1200">
              <a:solidFill>
                <a:srgbClr val="000000"/>
              </a:solidFill>
              <a:latin typeface="Arial" pitchFamily="34" charset="0"/>
              <a:cs typeface="Tahoma" pitchFamily="34" charset="0"/>
            </a:defRPr>
          </a:lvl6pPr>
          <a:lvl7pPr marL="2743200" algn="l" defTabSz="914400" rtl="0" eaLnBrk="1" latinLnBrk="0" hangingPunct="1">
            <a:defRPr sz="2000" kern="1200">
              <a:solidFill>
                <a:srgbClr val="000000"/>
              </a:solidFill>
              <a:latin typeface="Arial" pitchFamily="34" charset="0"/>
              <a:cs typeface="Tahoma" pitchFamily="34" charset="0"/>
            </a:defRPr>
          </a:lvl7pPr>
          <a:lvl8pPr marL="3200400" algn="l" defTabSz="914400" rtl="0" eaLnBrk="1" latinLnBrk="0" hangingPunct="1">
            <a:defRPr sz="2000" kern="1200">
              <a:solidFill>
                <a:srgbClr val="000000"/>
              </a:solidFill>
              <a:latin typeface="Arial" pitchFamily="34" charset="0"/>
              <a:cs typeface="Tahoma" pitchFamily="34" charset="0"/>
            </a:defRPr>
          </a:lvl8pPr>
          <a:lvl9pPr marL="3657600" algn="l" defTabSz="914400" rtl="0" eaLnBrk="1" latinLnBrk="0" hangingPunct="1">
            <a:defRPr sz="2000" kern="1200">
              <a:solidFill>
                <a:srgbClr val="000000"/>
              </a:solidFill>
              <a:latin typeface="Arial" pitchFamily="34" charset="0"/>
              <a:cs typeface="Tahoma" pitchFamily="34" charset="0"/>
            </a:defRPr>
          </a:lvl9pPr>
        </a:lstStyle>
        <a:p xmlns:a="http://schemas.openxmlformats.org/drawingml/2006/main">
          <a:endParaRPr lang="th-TH"/>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125" cy="334963"/>
          </a:xfrm>
          <a:prstGeom prst="rect">
            <a:avLst/>
          </a:prstGeom>
        </p:spPr>
        <p:txBody>
          <a:bodyPr vert="horz" lIns="90532" tIns="45266" rIns="90532" bIns="45266" rtlCol="0"/>
          <a:lstStyle>
            <a:lvl1pPr algn="l">
              <a:defRPr sz="1100"/>
            </a:lvl1pPr>
          </a:lstStyle>
          <a:p>
            <a:pPr>
              <a:defRPr/>
            </a:pPr>
            <a:endParaRPr lang="th-TH"/>
          </a:p>
        </p:txBody>
      </p:sp>
      <p:sp>
        <p:nvSpPr>
          <p:cNvPr id="3" name="Date Placeholder 2"/>
          <p:cNvSpPr>
            <a:spLocks noGrp="1"/>
          </p:cNvSpPr>
          <p:nvPr>
            <p:ph type="dt" sz="quarter" idx="1"/>
          </p:nvPr>
        </p:nvSpPr>
        <p:spPr>
          <a:xfrm>
            <a:off x="5624513" y="0"/>
            <a:ext cx="4302125" cy="334963"/>
          </a:xfrm>
          <a:prstGeom prst="rect">
            <a:avLst/>
          </a:prstGeom>
        </p:spPr>
        <p:txBody>
          <a:bodyPr vert="horz" lIns="90532" tIns="45266" rIns="90532" bIns="45266" rtlCol="0"/>
          <a:lstStyle>
            <a:lvl1pPr algn="r">
              <a:defRPr sz="1100"/>
            </a:lvl1pPr>
          </a:lstStyle>
          <a:p>
            <a:pPr>
              <a:defRPr/>
            </a:pPr>
            <a:fld id="{9C8C0E9E-2D63-4BFF-B5E6-8875CE8F0900}" type="datetimeFigureOut">
              <a:rPr lang="th-TH"/>
              <a:pPr>
                <a:defRPr/>
              </a:pPr>
              <a:t>30/10/56</a:t>
            </a:fld>
            <a:endParaRPr lang="th-TH"/>
          </a:p>
        </p:txBody>
      </p:sp>
      <p:sp>
        <p:nvSpPr>
          <p:cNvPr id="4" name="Footer Placeholder 3"/>
          <p:cNvSpPr>
            <a:spLocks noGrp="1"/>
          </p:cNvSpPr>
          <p:nvPr>
            <p:ph type="ftr" sz="quarter" idx="2"/>
          </p:nvPr>
        </p:nvSpPr>
        <p:spPr>
          <a:xfrm>
            <a:off x="0" y="6334125"/>
            <a:ext cx="4302125" cy="333375"/>
          </a:xfrm>
          <a:prstGeom prst="rect">
            <a:avLst/>
          </a:prstGeom>
        </p:spPr>
        <p:txBody>
          <a:bodyPr vert="horz" lIns="90532" tIns="45266" rIns="90532" bIns="45266" rtlCol="0" anchor="b"/>
          <a:lstStyle>
            <a:lvl1pPr algn="l">
              <a:defRPr sz="1100"/>
            </a:lvl1pPr>
          </a:lstStyle>
          <a:p>
            <a:pPr>
              <a:defRPr/>
            </a:pPr>
            <a:endParaRPr lang="th-TH"/>
          </a:p>
        </p:txBody>
      </p:sp>
      <p:sp>
        <p:nvSpPr>
          <p:cNvPr id="5" name="Slide Number Placeholder 4"/>
          <p:cNvSpPr>
            <a:spLocks noGrp="1"/>
          </p:cNvSpPr>
          <p:nvPr>
            <p:ph type="sldNum" sz="quarter" idx="3"/>
          </p:nvPr>
        </p:nvSpPr>
        <p:spPr>
          <a:xfrm>
            <a:off x="5624513" y="6334125"/>
            <a:ext cx="4302125" cy="333375"/>
          </a:xfrm>
          <a:prstGeom prst="rect">
            <a:avLst/>
          </a:prstGeom>
        </p:spPr>
        <p:txBody>
          <a:bodyPr vert="horz" lIns="90532" tIns="45266" rIns="90532" bIns="45266" rtlCol="0" anchor="b"/>
          <a:lstStyle>
            <a:lvl1pPr algn="r">
              <a:defRPr sz="1100"/>
            </a:lvl1pPr>
          </a:lstStyle>
          <a:p>
            <a:pPr>
              <a:defRPr/>
            </a:pPr>
            <a:fld id="{0B7E6EB2-166E-43D7-A411-7A632E0E2D03}" type="slidenum">
              <a:rPr lang="th-TH"/>
              <a:pPr>
                <a:defRPr/>
              </a:pPr>
              <a:t>‹#›</a:t>
            </a:fld>
            <a:endParaRPr lang="th-TH"/>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7330" name="Rectangle 2"/>
          <p:cNvSpPr>
            <a:spLocks noGrp="1" noChangeArrowheads="1"/>
          </p:cNvSpPr>
          <p:nvPr>
            <p:ph type="hdr" sz="quarter"/>
          </p:nvPr>
        </p:nvSpPr>
        <p:spPr bwMode="auto">
          <a:xfrm>
            <a:off x="0" y="0"/>
            <a:ext cx="4302125" cy="334963"/>
          </a:xfrm>
          <a:prstGeom prst="rect">
            <a:avLst/>
          </a:prstGeom>
          <a:noFill/>
          <a:ln w="9525">
            <a:noFill/>
            <a:miter lim="800000"/>
            <a:headEnd/>
            <a:tailEnd/>
          </a:ln>
          <a:effectLst/>
        </p:spPr>
        <p:txBody>
          <a:bodyPr vert="horz" wrap="square" lIns="90532" tIns="45266" rIns="90532" bIns="45266" numCol="1" anchor="t" anchorCtr="0" compatLnSpc="1">
            <a:prstTxWarp prst="textNoShape">
              <a:avLst/>
            </a:prstTxWarp>
          </a:bodyPr>
          <a:lstStyle>
            <a:lvl1pPr eaLnBrk="0" hangingPunct="0">
              <a:defRPr sz="1100">
                <a:cs typeface="Angsana New" pitchFamily="18" charset="-34"/>
              </a:defRPr>
            </a:lvl1pPr>
          </a:lstStyle>
          <a:p>
            <a:pPr>
              <a:defRPr/>
            </a:pPr>
            <a:endParaRPr lang="th-TH"/>
          </a:p>
        </p:txBody>
      </p:sp>
      <p:sp>
        <p:nvSpPr>
          <p:cNvPr id="227331" name="Rectangle 3"/>
          <p:cNvSpPr>
            <a:spLocks noGrp="1" noChangeArrowheads="1"/>
          </p:cNvSpPr>
          <p:nvPr>
            <p:ph type="dt" idx="1"/>
          </p:nvPr>
        </p:nvSpPr>
        <p:spPr bwMode="auto">
          <a:xfrm>
            <a:off x="5624513" y="0"/>
            <a:ext cx="4302125" cy="334963"/>
          </a:xfrm>
          <a:prstGeom prst="rect">
            <a:avLst/>
          </a:prstGeom>
          <a:noFill/>
          <a:ln w="9525">
            <a:noFill/>
            <a:miter lim="800000"/>
            <a:headEnd/>
            <a:tailEnd/>
          </a:ln>
          <a:effectLst/>
        </p:spPr>
        <p:txBody>
          <a:bodyPr vert="horz" wrap="square" lIns="90532" tIns="45266" rIns="90532" bIns="45266" numCol="1" anchor="t" anchorCtr="0" compatLnSpc="1">
            <a:prstTxWarp prst="textNoShape">
              <a:avLst/>
            </a:prstTxWarp>
          </a:bodyPr>
          <a:lstStyle>
            <a:lvl1pPr algn="r" eaLnBrk="0" hangingPunct="0">
              <a:defRPr sz="1100">
                <a:cs typeface="Angsana New" pitchFamily="18" charset="-34"/>
              </a:defRPr>
            </a:lvl1pPr>
          </a:lstStyle>
          <a:p>
            <a:pPr>
              <a:defRPr/>
            </a:pPr>
            <a:fld id="{52D3135F-F3BB-4652-A700-4C5D1ECF7B26}" type="datetimeFigureOut">
              <a:rPr lang="th-TH"/>
              <a:pPr>
                <a:defRPr/>
              </a:pPr>
              <a:t>30/10/56</a:t>
            </a:fld>
            <a:endParaRPr lang="th-TH"/>
          </a:p>
        </p:txBody>
      </p:sp>
      <p:sp>
        <p:nvSpPr>
          <p:cNvPr id="70660" name="Rectangle 4"/>
          <p:cNvSpPr>
            <a:spLocks noGrp="1" noRot="1" noChangeAspect="1" noChangeArrowheads="1" noTextEdit="1"/>
          </p:cNvSpPr>
          <p:nvPr>
            <p:ph type="sldImg" idx="2"/>
          </p:nvPr>
        </p:nvSpPr>
        <p:spPr bwMode="auto">
          <a:xfrm>
            <a:off x="3295650" y="498475"/>
            <a:ext cx="3336925" cy="2503488"/>
          </a:xfrm>
          <a:prstGeom prst="rect">
            <a:avLst/>
          </a:prstGeom>
          <a:noFill/>
          <a:ln w="9525">
            <a:solidFill>
              <a:srgbClr val="000000"/>
            </a:solidFill>
            <a:miter lim="800000"/>
            <a:headEnd/>
            <a:tailEnd/>
          </a:ln>
        </p:spPr>
      </p:sp>
      <p:sp>
        <p:nvSpPr>
          <p:cNvPr id="227333" name="Rectangle 5"/>
          <p:cNvSpPr>
            <a:spLocks noGrp="1" noChangeArrowheads="1"/>
          </p:cNvSpPr>
          <p:nvPr>
            <p:ph type="body" sz="quarter" idx="3"/>
          </p:nvPr>
        </p:nvSpPr>
        <p:spPr bwMode="auto">
          <a:xfrm>
            <a:off x="990600" y="3168650"/>
            <a:ext cx="7947025" cy="3001963"/>
          </a:xfrm>
          <a:prstGeom prst="rect">
            <a:avLst/>
          </a:prstGeom>
          <a:noFill/>
          <a:ln w="9525">
            <a:noFill/>
            <a:miter lim="800000"/>
            <a:headEnd/>
            <a:tailEnd/>
          </a:ln>
          <a:effectLst/>
        </p:spPr>
        <p:txBody>
          <a:bodyPr vert="horz" wrap="square" lIns="90532" tIns="45266" rIns="90532" bIns="45266"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227334" name="Rectangle 6"/>
          <p:cNvSpPr>
            <a:spLocks noGrp="1" noChangeArrowheads="1"/>
          </p:cNvSpPr>
          <p:nvPr>
            <p:ph type="ftr" sz="quarter" idx="4"/>
          </p:nvPr>
        </p:nvSpPr>
        <p:spPr bwMode="auto">
          <a:xfrm>
            <a:off x="0" y="6334125"/>
            <a:ext cx="4302125" cy="333375"/>
          </a:xfrm>
          <a:prstGeom prst="rect">
            <a:avLst/>
          </a:prstGeom>
          <a:noFill/>
          <a:ln w="9525">
            <a:noFill/>
            <a:miter lim="800000"/>
            <a:headEnd/>
            <a:tailEnd/>
          </a:ln>
          <a:effectLst/>
        </p:spPr>
        <p:txBody>
          <a:bodyPr vert="horz" wrap="square" lIns="90532" tIns="45266" rIns="90532" bIns="45266" numCol="1" anchor="b" anchorCtr="0" compatLnSpc="1">
            <a:prstTxWarp prst="textNoShape">
              <a:avLst/>
            </a:prstTxWarp>
          </a:bodyPr>
          <a:lstStyle>
            <a:lvl1pPr eaLnBrk="0" hangingPunct="0">
              <a:defRPr sz="1100">
                <a:cs typeface="Angsana New" pitchFamily="18" charset="-34"/>
              </a:defRPr>
            </a:lvl1pPr>
          </a:lstStyle>
          <a:p>
            <a:pPr>
              <a:defRPr/>
            </a:pPr>
            <a:endParaRPr lang="th-TH"/>
          </a:p>
        </p:txBody>
      </p:sp>
      <p:sp>
        <p:nvSpPr>
          <p:cNvPr id="227335" name="Rectangle 7"/>
          <p:cNvSpPr>
            <a:spLocks noGrp="1" noChangeArrowheads="1"/>
          </p:cNvSpPr>
          <p:nvPr>
            <p:ph type="sldNum" sz="quarter" idx="5"/>
          </p:nvPr>
        </p:nvSpPr>
        <p:spPr bwMode="auto">
          <a:xfrm>
            <a:off x="5624513" y="6334125"/>
            <a:ext cx="4302125" cy="333375"/>
          </a:xfrm>
          <a:prstGeom prst="rect">
            <a:avLst/>
          </a:prstGeom>
          <a:noFill/>
          <a:ln w="9525">
            <a:noFill/>
            <a:miter lim="800000"/>
            <a:headEnd/>
            <a:tailEnd/>
          </a:ln>
          <a:effectLst/>
        </p:spPr>
        <p:txBody>
          <a:bodyPr vert="horz" wrap="square" lIns="90532" tIns="45266" rIns="90532" bIns="45266" numCol="1" anchor="b" anchorCtr="0" compatLnSpc="1">
            <a:prstTxWarp prst="textNoShape">
              <a:avLst/>
            </a:prstTxWarp>
          </a:bodyPr>
          <a:lstStyle>
            <a:lvl1pPr algn="r" eaLnBrk="0" hangingPunct="0">
              <a:defRPr sz="1100">
                <a:cs typeface="Angsana New" pitchFamily="18" charset="-34"/>
              </a:defRPr>
            </a:lvl1pPr>
          </a:lstStyle>
          <a:p>
            <a:pPr>
              <a:defRPr/>
            </a:pPr>
            <a:fld id="{ED88DCAF-28CF-40A2-8E52-B1AB7362A1CA}"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ern="1200">
        <a:solidFill>
          <a:schemeClr val="tx1"/>
        </a:solidFill>
        <a:latin typeface="Calibri" pitchFamily="34" charset="0"/>
        <a:ea typeface="+mn-ea"/>
        <a:cs typeface="Cordia New" pitchFamily="34" charset="-34"/>
      </a:defRPr>
    </a:lvl1pPr>
    <a:lvl2pPr marL="457200" algn="l" rtl="0" eaLnBrk="0" fontAlgn="base" hangingPunct="0">
      <a:spcBef>
        <a:spcPct val="30000"/>
      </a:spcBef>
      <a:spcAft>
        <a:spcPct val="0"/>
      </a:spcAft>
      <a:defRPr kern="1200">
        <a:solidFill>
          <a:schemeClr val="tx1"/>
        </a:solidFill>
        <a:latin typeface="Calibri" pitchFamily="34" charset="0"/>
        <a:ea typeface="+mn-ea"/>
        <a:cs typeface="Cordia New" pitchFamily="34" charset="-34"/>
      </a:defRPr>
    </a:lvl2pPr>
    <a:lvl3pPr marL="914400" algn="l" rtl="0" eaLnBrk="0" fontAlgn="base" hangingPunct="0">
      <a:spcBef>
        <a:spcPct val="30000"/>
      </a:spcBef>
      <a:spcAft>
        <a:spcPct val="0"/>
      </a:spcAft>
      <a:defRPr kern="1200">
        <a:solidFill>
          <a:schemeClr val="tx1"/>
        </a:solidFill>
        <a:latin typeface="Calibri" pitchFamily="34" charset="0"/>
        <a:ea typeface="+mn-ea"/>
        <a:cs typeface="Cordia New" pitchFamily="34" charset="-34"/>
      </a:defRPr>
    </a:lvl3pPr>
    <a:lvl4pPr marL="1371600" algn="l" rtl="0" eaLnBrk="0" fontAlgn="base" hangingPunct="0">
      <a:spcBef>
        <a:spcPct val="30000"/>
      </a:spcBef>
      <a:spcAft>
        <a:spcPct val="0"/>
      </a:spcAft>
      <a:defRPr kern="1200">
        <a:solidFill>
          <a:schemeClr val="tx1"/>
        </a:solidFill>
        <a:latin typeface="Calibri" pitchFamily="34" charset="0"/>
        <a:ea typeface="+mn-ea"/>
        <a:cs typeface="Cordia New" pitchFamily="34" charset="-34"/>
      </a:defRPr>
    </a:lvl4pPr>
    <a:lvl5pPr marL="1828800" algn="l" rtl="0" eaLnBrk="0" fontAlgn="base" hangingPunct="0">
      <a:spcBef>
        <a:spcPct val="30000"/>
      </a:spcBef>
      <a:spcAft>
        <a:spcPct val="0"/>
      </a:spcAft>
      <a:defRPr kern="1200">
        <a:solidFill>
          <a:schemeClr val="tx1"/>
        </a:solidFill>
        <a:latin typeface="Calibri" pitchFamily="34" charset="0"/>
        <a:ea typeface="+mn-ea"/>
        <a:cs typeface="Cordia New" pitchFamily="34"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p:spPr>
        <p:txBody>
          <a:bodyPr/>
          <a:lstStyle/>
          <a:p>
            <a:endParaRPr lang="th-TH" altLang="th-TH" smtClean="0"/>
          </a:p>
        </p:txBody>
      </p:sp>
      <p:sp>
        <p:nvSpPr>
          <p:cNvPr id="71684" name="Slide Number Placeholder 3"/>
          <p:cNvSpPr>
            <a:spLocks noGrp="1"/>
          </p:cNvSpPr>
          <p:nvPr>
            <p:ph type="sldNum" sz="quarter" idx="5"/>
          </p:nvPr>
        </p:nvSpPr>
        <p:spPr>
          <a:noFill/>
        </p:spPr>
        <p:txBody>
          <a:bodyPr/>
          <a:lstStyle/>
          <a:p>
            <a:fld id="{B0F3493A-CAA6-476B-B03D-CE1DE4C95583}" type="slidenum">
              <a:rPr lang="en-US" altLang="th-TH" smtClean="0"/>
              <a:pPr/>
              <a:t>1</a:t>
            </a:fld>
            <a:endParaRPr lang="th-TH" altLang="th-TH"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p:spPr>
        <p:txBody>
          <a:bodyPr/>
          <a:lstStyle/>
          <a:p>
            <a:endParaRPr lang="th-TH" altLang="th-TH" smtClean="0"/>
          </a:p>
        </p:txBody>
      </p:sp>
      <p:sp>
        <p:nvSpPr>
          <p:cNvPr id="72708" name="Slide Number Placeholder 3"/>
          <p:cNvSpPr>
            <a:spLocks noGrp="1"/>
          </p:cNvSpPr>
          <p:nvPr>
            <p:ph type="sldNum" sz="quarter" idx="5"/>
          </p:nvPr>
        </p:nvSpPr>
        <p:spPr>
          <a:noFill/>
        </p:spPr>
        <p:txBody>
          <a:bodyPr/>
          <a:lstStyle/>
          <a:p>
            <a:fld id="{761BA6A4-82B2-4390-97F7-4C244F2D6C98}" type="slidenum">
              <a:rPr lang="en-US" altLang="th-TH" smtClean="0"/>
              <a:pPr/>
              <a:t>3</a:t>
            </a:fld>
            <a:endParaRPr lang="th-TH" altLang="th-TH"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p:spPr>
        <p:txBody>
          <a:bodyPr/>
          <a:lstStyle/>
          <a:p>
            <a:endParaRPr lang="th-TH" altLang="th-TH" smtClean="0"/>
          </a:p>
        </p:txBody>
      </p:sp>
      <p:sp>
        <p:nvSpPr>
          <p:cNvPr id="73732" name="Slide Number Placeholder 3"/>
          <p:cNvSpPr>
            <a:spLocks noGrp="1"/>
          </p:cNvSpPr>
          <p:nvPr>
            <p:ph type="sldNum" sz="quarter" idx="5"/>
          </p:nvPr>
        </p:nvSpPr>
        <p:spPr>
          <a:noFill/>
        </p:spPr>
        <p:txBody>
          <a:bodyPr/>
          <a:lstStyle/>
          <a:p>
            <a:fld id="{B5251A77-5764-4D36-82C3-6BF771CF9141}" type="slidenum">
              <a:rPr lang="en-US" altLang="th-TH" smtClean="0"/>
              <a:pPr/>
              <a:t>4</a:t>
            </a:fld>
            <a:endParaRPr lang="th-TH" altLang="th-TH"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th-TH" altLang="th-TH" smtClean="0"/>
          </a:p>
        </p:txBody>
      </p:sp>
      <p:sp>
        <p:nvSpPr>
          <p:cNvPr id="74756" name="Slide Number Placeholder 3"/>
          <p:cNvSpPr>
            <a:spLocks noGrp="1"/>
          </p:cNvSpPr>
          <p:nvPr>
            <p:ph type="sldNum" sz="quarter" idx="5"/>
          </p:nvPr>
        </p:nvSpPr>
        <p:spPr>
          <a:noFill/>
        </p:spPr>
        <p:txBody>
          <a:bodyPr/>
          <a:lstStyle/>
          <a:p>
            <a:fld id="{FFEFA3CE-8989-4E4A-90AE-1E39E1CCC0CF}" type="slidenum">
              <a:rPr lang="en-US" altLang="th-TH" smtClean="0"/>
              <a:pPr/>
              <a:t>5</a:t>
            </a:fld>
            <a:endParaRPr lang="th-TH" altLang="th-TH"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p:spPr>
        <p:txBody>
          <a:bodyPr/>
          <a:lstStyle/>
          <a:p>
            <a:endParaRPr lang="th-TH" altLang="th-TH" smtClean="0"/>
          </a:p>
        </p:txBody>
      </p:sp>
      <p:sp>
        <p:nvSpPr>
          <p:cNvPr id="75780" name="Slide Number Placeholder 3"/>
          <p:cNvSpPr>
            <a:spLocks noGrp="1"/>
          </p:cNvSpPr>
          <p:nvPr>
            <p:ph type="sldNum" sz="quarter" idx="5"/>
          </p:nvPr>
        </p:nvSpPr>
        <p:spPr>
          <a:noFill/>
        </p:spPr>
        <p:txBody>
          <a:bodyPr/>
          <a:lstStyle/>
          <a:p>
            <a:fld id="{F3EB773E-B90E-4DEA-8ABD-B711FAF75658}" type="slidenum">
              <a:rPr lang="en-US" altLang="th-TH" smtClean="0"/>
              <a:pPr/>
              <a:t>6</a:t>
            </a:fld>
            <a:endParaRPr lang="th-TH" altLang="th-TH"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p:spPr>
        <p:txBody>
          <a:bodyPr/>
          <a:lstStyle/>
          <a:p>
            <a:endParaRPr lang="th-TH" altLang="th-TH" smtClean="0"/>
          </a:p>
        </p:txBody>
      </p:sp>
      <p:sp>
        <p:nvSpPr>
          <p:cNvPr id="76804" name="Slide Number Placeholder 3"/>
          <p:cNvSpPr>
            <a:spLocks noGrp="1"/>
          </p:cNvSpPr>
          <p:nvPr>
            <p:ph type="sldNum" sz="quarter" idx="5"/>
          </p:nvPr>
        </p:nvSpPr>
        <p:spPr>
          <a:noFill/>
        </p:spPr>
        <p:txBody>
          <a:bodyPr/>
          <a:lstStyle/>
          <a:p>
            <a:fld id="{913C2C99-E7CA-44BD-B8CB-C433FD200908}" type="slidenum">
              <a:rPr lang="en-US" altLang="th-TH" smtClean="0"/>
              <a:pPr/>
              <a:t>7</a:t>
            </a:fld>
            <a:endParaRPr lang="th-TH" altLang="th-TH"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0CB14B58-CDC7-4C74-8D7B-5564D2F148ED}" type="slidenum">
              <a:rPr lang="en-US" altLang="th-TH" smtClean="0"/>
              <a:pPr/>
              <a:t>11</a:t>
            </a:fld>
            <a:endParaRPr lang="en-US" altLang="th-TH" smtClean="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xfrm>
            <a:off x="1323975" y="3167063"/>
            <a:ext cx="7280275" cy="3001962"/>
          </a:xfrm>
          <a:noFill/>
          <a:ln/>
        </p:spPr>
        <p:txBody>
          <a:bodyPr/>
          <a:lstStyle/>
          <a:p>
            <a:endParaRPr lang="en-US" altLang="th-TH"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p:spPr>
        <p:txBody>
          <a:bodyPr/>
          <a:lstStyle/>
          <a:p>
            <a:endParaRPr lang="th-TH" altLang="th-TH" smtClean="0"/>
          </a:p>
        </p:txBody>
      </p:sp>
      <p:sp>
        <p:nvSpPr>
          <p:cNvPr id="78852" name="Slide Number Placeholder 3"/>
          <p:cNvSpPr>
            <a:spLocks noGrp="1"/>
          </p:cNvSpPr>
          <p:nvPr>
            <p:ph type="sldNum" sz="quarter" idx="5"/>
          </p:nvPr>
        </p:nvSpPr>
        <p:spPr>
          <a:noFill/>
        </p:spPr>
        <p:txBody>
          <a:bodyPr/>
          <a:lstStyle/>
          <a:p>
            <a:pPr eaLnBrk="1" hangingPunct="1"/>
            <a:fld id="{662AB7E1-3E10-4FBE-9402-5F351F13BA84}" type="slidenum">
              <a:rPr lang="th-TH" altLang="th-TH" sz="1200" smtClean="0"/>
              <a:pPr eaLnBrk="1" hangingPunct="1"/>
              <a:t>13</a:t>
            </a:fld>
            <a:endParaRPr lang="th-TH" altLang="th-TH" sz="12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p:spPr>
        <p:txBody>
          <a:bodyPr/>
          <a:lstStyle/>
          <a:p>
            <a:endParaRPr lang="th-TH" altLang="th-TH" smtClean="0"/>
          </a:p>
        </p:txBody>
      </p:sp>
      <p:sp>
        <p:nvSpPr>
          <p:cNvPr id="79876" name="Slide Number Placeholder 3"/>
          <p:cNvSpPr>
            <a:spLocks noGrp="1"/>
          </p:cNvSpPr>
          <p:nvPr>
            <p:ph type="sldNum" sz="quarter" idx="5"/>
          </p:nvPr>
        </p:nvSpPr>
        <p:spPr>
          <a:noFill/>
        </p:spPr>
        <p:txBody>
          <a:bodyPr/>
          <a:lstStyle/>
          <a:p>
            <a:fld id="{8B7A909E-8143-4E71-BD50-E405EE52E763}" type="slidenum">
              <a:rPr lang="en-US" altLang="th-TH" smtClean="0"/>
              <a:pPr/>
              <a:t>19</a:t>
            </a:fld>
            <a:endParaRPr lang="th-TH" altLang="th-TH"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p:spPr>
        <p:txBody>
          <a:bodyPr/>
          <a:lstStyle/>
          <a:p>
            <a:endParaRPr lang="th-TH" altLang="th-TH" smtClean="0"/>
          </a:p>
        </p:txBody>
      </p:sp>
      <p:sp>
        <p:nvSpPr>
          <p:cNvPr id="80900" name="Slide Number Placeholder 3"/>
          <p:cNvSpPr>
            <a:spLocks noGrp="1"/>
          </p:cNvSpPr>
          <p:nvPr>
            <p:ph type="sldNum" sz="quarter" idx="5"/>
          </p:nvPr>
        </p:nvSpPr>
        <p:spPr>
          <a:noFill/>
        </p:spPr>
        <p:txBody>
          <a:bodyPr/>
          <a:lstStyle/>
          <a:p>
            <a:fld id="{9677590F-FCA3-4D8D-961E-1A94CC14A2A5}" type="slidenum">
              <a:rPr lang="en-US" altLang="th-TH" smtClean="0"/>
              <a:pPr/>
              <a:t>24</a:t>
            </a:fld>
            <a:endParaRPr lang="th-TH" altLang="th-TH"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p:spPr>
        <p:txBody>
          <a:bodyPr/>
          <a:lstStyle/>
          <a:p>
            <a:pPr eaLnBrk="1" hangingPunct="1">
              <a:spcBef>
                <a:spcPct val="0"/>
              </a:spcBef>
            </a:pPr>
            <a:endParaRPr lang="en-US" altLang="th-TH" smtClean="0"/>
          </a:p>
        </p:txBody>
      </p:sp>
      <p:sp>
        <p:nvSpPr>
          <p:cNvPr id="81924" name="Slide Number Placeholder 3"/>
          <p:cNvSpPr txBox="1">
            <a:spLocks noGrp="1"/>
          </p:cNvSpPr>
          <p:nvPr/>
        </p:nvSpPr>
        <p:spPr bwMode="auto">
          <a:xfrm>
            <a:off x="5624513" y="6335713"/>
            <a:ext cx="4302125" cy="331787"/>
          </a:xfrm>
          <a:prstGeom prst="rect">
            <a:avLst/>
          </a:prstGeom>
          <a:noFill/>
          <a:ln w="9525">
            <a:noFill/>
            <a:miter lim="800000"/>
            <a:headEnd/>
            <a:tailEnd/>
          </a:ln>
        </p:spPr>
        <p:txBody>
          <a:bodyPr lIns="90580" tIns="45290" rIns="90580" bIns="45290" anchor="b"/>
          <a:lstStyle/>
          <a:p>
            <a:pPr algn="r"/>
            <a:fld id="{AE7EBE57-6640-4883-94D8-E7B6C8E3F931}" type="slidenum">
              <a:rPr lang="en-US" altLang="th-TH" sz="1200"/>
              <a:pPr algn="r"/>
              <a:t>37</a:t>
            </a:fld>
            <a:endParaRPr lang="th-TH" altLang="th-TH"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p:spPr>
        <p:txBody>
          <a:bodyPr/>
          <a:lstStyle/>
          <a:p>
            <a:pPr eaLnBrk="1" hangingPunct="1">
              <a:spcBef>
                <a:spcPct val="0"/>
              </a:spcBef>
            </a:pPr>
            <a:endParaRPr lang="th-TH" altLang="th-TH" smtClean="0"/>
          </a:p>
        </p:txBody>
      </p:sp>
      <p:sp>
        <p:nvSpPr>
          <p:cNvPr id="82948" name="Slide Number Placeholder 3"/>
          <p:cNvSpPr txBox="1">
            <a:spLocks noGrp="1"/>
          </p:cNvSpPr>
          <p:nvPr/>
        </p:nvSpPr>
        <p:spPr bwMode="auto">
          <a:xfrm>
            <a:off x="5624513" y="6334125"/>
            <a:ext cx="4302125" cy="333375"/>
          </a:xfrm>
          <a:prstGeom prst="rect">
            <a:avLst/>
          </a:prstGeom>
          <a:noFill/>
          <a:ln w="9525">
            <a:noFill/>
            <a:miter lim="800000"/>
            <a:headEnd/>
            <a:tailEnd/>
          </a:ln>
        </p:spPr>
        <p:txBody>
          <a:bodyPr lIns="91432" tIns="45716" rIns="91432" bIns="45716" anchor="b"/>
          <a:lstStyle/>
          <a:p>
            <a:pPr algn="r"/>
            <a:fld id="{886E0D25-A4A9-459B-847A-890AD50FA049}" type="slidenum">
              <a:rPr lang="en-US" altLang="th-TH" sz="1200"/>
              <a:pPr algn="r"/>
              <a:t>38</a:t>
            </a:fld>
            <a:endParaRPr lang="th-TH" altLang="th-TH"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p:spPr>
        <p:txBody>
          <a:bodyPr/>
          <a:lstStyle/>
          <a:p>
            <a:pPr eaLnBrk="1" hangingPunct="1">
              <a:spcBef>
                <a:spcPct val="0"/>
              </a:spcBef>
            </a:pPr>
            <a:endParaRPr lang="en-US" altLang="th-TH" smtClean="0"/>
          </a:p>
        </p:txBody>
      </p:sp>
      <p:sp>
        <p:nvSpPr>
          <p:cNvPr id="83972" name="Slide Number Placeholder 3"/>
          <p:cNvSpPr txBox="1">
            <a:spLocks noGrp="1"/>
          </p:cNvSpPr>
          <p:nvPr/>
        </p:nvSpPr>
        <p:spPr bwMode="auto">
          <a:xfrm>
            <a:off x="5622925" y="6334125"/>
            <a:ext cx="4303713" cy="333375"/>
          </a:xfrm>
          <a:prstGeom prst="rect">
            <a:avLst/>
          </a:prstGeom>
          <a:noFill/>
          <a:ln w="9525">
            <a:noFill/>
            <a:miter lim="800000"/>
            <a:headEnd/>
            <a:tailEnd/>
          </a:ln>
        </p:spPr>
        <p:txBody>
          <a:bodyPr anchor="b"/>
          <a:lstStyle/>
          <a:p>
            <a:pPr algn="r"/>
            <a:fld id="{AF1401C9-5AE3-4FE9-AE64-10385FF3ABA1}" type="slidenum">
              <a:rPr lang="en-US" altLang="th-TH" sz="1200">
                <a:cs typeface="Angsana New" pitchFamily="18" charset="-34"/>
              </a:rPr>
              <a:pPr algn="r"/>
              <a:t>41</a:t>
            </a:fld>
            <a:endParaRPr lang="th-TH" altLang="th-TH" sz="1200">
              <a:cs typeface="Angsana New" pitchFamily="18" charset="-34"/>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p:spPr>
        <p:txBody>
          <a:bodyPr/>
          <a:lstStyle/>
          <a:p>
            <a:pPr eaLnBrk="1" hangingPunct="1">
              <a:spcBef>
                <a:spcPct val="0"/>
              </a:spcBef>
            </a:pPr>
            <a:endParaRPr lang="en-US" altLang="th-TH" smtClean="0"/>
          </a:p>
        </p:txBody>
      </p:sp>
      <p:sp>
        <p:nvSpPr>
          <p:cNvPr id="84996" name="Slide Number Placeholder 3"/>
          <p:cNvSpPr txBox="1">
            <a:spLocks noGrp="1"/>
          </p:cNvSpPr>
          <p:nvPr/>
        </p:nvSpPr>
        <p:spPr bwMode="auto">
          <a:xfrm>
            <a:off x="5624513" y="6335713"/>
            <a:ext cx="4302125" cy="331787"/>
          </a:xfrm>
          <a:prstGeom prst="rect">
            <a:avLst/>
          </a:prstGeom>
          <a:noFill/>
          <a:ln w="9525">
            <a:noFill/>
            <a:miter lim="800000"/>
            <a:headEnd/>
            <a:tailEnd/>
          </a:ln>
        </p:spPr>
        <p:txBody>
          <a:bodyPr lIns="90580" tIns="45290" rIns="90580" bIns="45290" anchor="b"/>
          <a:lstStyle/>
          <a:p>
            <a:pPr algn="r"/>
            <a:fld id="{84569D24-5837-4A87-84C1-7673919C1399}" type="slidenum">
              <a:rPr lang="en-US" altLang="th-TH" sz="1200"/>
              <a:pPr algn="r"/>
              <a:t>43</a:t>
            </a:fld>
            <a:endParaRPr lang="th-TH" altLang="th-TH"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ln/>
        </p:spPr>
        <p:txBody>
          <a:bodyPr/>
          <a:lstStyle/>
          <a:p>
            <a:pPr eaLnBrk="1" hangingPunct="1">
              <a:spcBef>
                <a:spcPct val="0"/>
              </a:spcBef>
            </a:pPr>
            <a:endParaRPr lang="en-US" altLang="th-TH" smtClean="0"/>
          </a:p>
        </p:txBody>
      </p:sp>
      <p:sp>
        <p:nvSpPr>
          <p:cNvPr id="86020" name="Slide Number Placeholder 3"/>
          <p:cNvSpPr txBox="1">
            <a:spLocks noGrp="1"/>
          </p:cNvSpPr>
          <p:nvPr/>
        </p:nvSpPr>
        <p:spPr bwMode="auto">
          <a:xfrm>
            <a:off x="5624513" y="6335713"/>
            <a:ext cx="4302125" cy="331787"/>
          </a:xfrm>
          <a:prstGeom prst="rect">
            <a:avLst/>
          </a:prstGeom>
          <a:noFill/>
          <a:ln w="9525">
            <a:noFill/>
            <a:miter lim="800000"/>
            <a:headEnd/>
            <a:tailEnd/>
          </a:ln>
        </p:spPr>
        <p:txBody>
          <a:bodyPr lIns="90580" tIns="45290" rIns="90580" bIns="45290" anchor="b"/>
          <a:lstStyle/>
          <a:p>
            <a:pPr algn="r"/>
            <a:fld id="{7DC11B2B-F6E5-430E-9CAD-B0CDDF3424F0}" type="slidenum">
              <a:rPr lang="en-US" altLang="th-TH" sz="1200"/>
              <a:pPr algn="r"/>
              <a:t>44</a:t>
            </a:fld>
            <a:endParaRPr lang="th-TH" altLang="th-TH"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p:spPr>
        <p:txBody>
          <a:bodyPr/>
          <a:lstStyle/>
          <a:p>
            <a:pPr eaLnBrk="1" hangingPunct="1">
              <a:spcBef>
                <a:spcPct val="0"/>
              </a:spcBef>
            </a:pPr>
            <a:endParaRPr lang="en-US" altLang="th-TH" smtClean="0"/>
          </a:p>
        </p:txBody>
      </p:sp>
      <p:sp>
        <p:nvSpPr>
          <p:cNvPr id="87044" name="Slide Number Placeholder 3"/>
          <p:cNvSpPr txBox="1">
            <a:spLocks noGrp="1"/>
          </p:cNvSpPr>
          <p:nvPr/>
        </p:nvSpPr>
        <p:spPr bwMode="auto">
          <a:xfrm>
            <a:off x="5624513" y="6335713"/>
            <a:ext cx="4302125" cy="331787"/>
          </a:xfrm>
          <a:prstGeom prst="rect">
            <a:avLst/>
          </a:prstGeom>
          <a:noFill/>
          <a:ln w="9525">
            <a:noFill/>
            <a:miter lim="800000"/>
            <a:headEnd/>
            <a:tailEnd/>
          </a:ln>
        </p:spPr>
        <p:txBody>
          <a:bodyPr lIns="90580" tIns="45290" rIns="90580" bIns="45290" anchor="b"/>
          <a:lstStyle/>
          <a:p>
            <a:pPr algn="r"/>
            <a:fld id="{6551A788-4D1C-4167-99EF-69F06AF2A728}" type="slidenum">
              <a:rPr lang="en-US" altLang="th-TH" sz="1200"/>
              <a:pPr algn="r"/>
              <a:t>45</a:t>
            </a:fld>
            <a:endParaRPr lang="th-TH" altLang="th-TH"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p:spPr>
        <p:txBody>
          <a:bodyPr/>
          <a:lstStyle/>
          <a:p>
            <a:pPr eaLnBrk="1" hangingPunct="1">
              <a:spcBef>
                <a:spcPct val="0"/>
              </a:spcBef>
            </a:pPr>
            <a:endParaRPr lang="en-US" altLang="th-TH" smtClean="0"/>
          </a:p>
        </p:txBody>
      </p:sp>
      <p:sp>
        <p:nvSpPr>
          <p:cNvPr id="88068" name="Slide Number Placeholder 3"/>
          <p:cNvSpPr txBox="1">
            <a:spLocks noGrp="1"/>
          </p:cNvSpPr>
          <p:nvPr/>
        </p:nvSpPr>
        <p:spPr bwMode="auto">
          <a:xfrm>
            <a:off x="5624513" y="6335713"/>
            <a:ext cx="4302125" cy="331787"/>
          </a:xfrm>
          <a:prstGeom prst="rect">
            <a:avLst/>
          </a:prstGeom>
          <a:noFill/>
          <a:ln w="9525">
            <a:noFill/>
            <a:miter lim="800000"/>
            <a:headEnd/>
            <a:tailEnd/>
          </a:ln>
        </p:spPr>
        <p:txBody>
          <a:bodyPr lIns="90580" tIns="45290" rIns="90580" bIns="45290" anchor="b"/>
          <a:lstStyle/>
          <a:p>
            <a:pPr algn="r"/>
            <a:fld id="{9356CDAD-50B6-471F-A019-3F406873501D}" type="slidenum">
              <a:rPr lang="en-US" altLang="th-TH" sz="1200"/>
              <a:pPr algn="r"/>
              <a:t>46</a:t>
            </a:fld>
            <a:endParaRPr lang="th-TH" altLang="th-TH"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ln/>
        </p:spPr>
        <p:txBody>
          <a:bodyPr/>
          <a:lstStyle/>
          <a:p>
            <a:endParaRPr lang="th-TH" altLang="th-TH" smtClean="0"/>
          </a:p>
        </p:txBody>
      </p:sp>
      <p:sp>
        <p:nvSpPr>
          <p:cNvPr id="89092" name="Slide Number Placeholder 3"/>
          <p:cNvSpPr>
            <a:spLocks noGrp="1"/>
          </p:cNvSpPr>
          <p:nvPr>
            <p:ph type="sldNum" sz="quarter" idx="5"/>
          </p:nvPr>
        </p:nvSpPr>
        <p:spPr>
          <a:noFill/>
        </p:spPr>
        <p:txBody>
          <a:bodyPr/>
          <a:lstStyle/>
          <a:p>
            <a:fld id="{E8123218-0E3F-44BE-A9E6-090B5EA6A436}" type="slidenum">
              <a:rPr lang="en-US" altLang="th-TH" smtClean="0"/>
              <a:pPr/>
              <a:t>51</a:t>
            </a:fld>
            <a:endParaRPr lang="th-TH" altLang="th-TH"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p:spPr>
        <p:txBody>
          <a:bodyPr/>
          <a:lstStyle/>
          <a:p>
            <a:endParaRPr lang="th-TH" altLang="th-TH" smtClean="0"/>
          </a:p>
        </p:txBody>
      </p:sp>
      <p:sp>
        <p:nvSpPr>
          <p:cNvPr id="90116" name="Slide Number Placeholder 3"/>
          <p:cNvSpPr>
            <a:spLocks noGrp="1"/>
          </p:cNvSpPr>
          <p:nvPr>
            <p:ph type="sldNum" sz="quarter" idx="5"/>
          </p:nvPr>
        </p:nvSpPr>
        <p:spPr>
          <a:noFill/>
        </p:spPr>
        <p:txBody>
          <a:bodyPr/>
          <a:lstStyle/>
          <a:p>
            <a:fld id="{CF8B7C7E-8B70-4943-86CA-7622B0CAAD20}" type="slidenum">
              <a:rPr lang="en-US" altLang="th-TH" smtClean="0"/>
              <a:pPr/>
              <a:t>65</a:t>
            </a:fld>
            <a:endParaRPr lang="th-TH" altLang="th-TH"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p:spPr>
        <p:txBody>
          <a:bodyPr/>
          <a:lstStyle/>
          <a:p>
            <a:pPr eaLnBrk="1" hangingPunct="1">
              <a:spcBef>
                <a:spcPct val="0"/>
              </a:spcBef>
            </a:pPr>
            <a:endParaRPr lang="en-US" altLang="th-TH" smtClean="0"/>
          </a:p>
        </p:txBody>
      </p:sp>
      <p:sp>
        <p:nvSpPr>
          <p:cNvPr id="91140" name="Slide Number Placeholder 3"/>
          <p:cNvSpPr txBox="1">
            <a:spLocks noGrp="1"/>
          </p:cNvSpPr>
          <p:nvPr/>
        </p:nvSpPr>
        <p:spPr bwMode="auto">
          <a:xfrm>
            <a:off x="5622925" y="6334125"/>
            <a:ext cx="4303713" cy="333375"/>
          </a:xfrm>
          <a:prstGeom prst="rect">
            <a:avLst/>
          </a:prstGeom>
          <a:noFill/>
          <a:ln w="9525">
            <a:noFill/>
            <a:miter lim="800000"/>
            <a:headEnd/>
            <a:tailEnd/>
          </a:ln>
        </p:spPr>
        <p:txBody>
          <a:bodyPr anchor="b"/>
          <a:lstStyle/>
          <a:p>
            <a:pPr algn="r"/>
            <a:fld id="{51C00366-BA3E-4A60-8800-3336081339F8}" type="slidenum">
              <a:rPr lang="en-US" altLang="th-TH" sz="1200">
                <a:cs typeface="Angsana New" pitchFamily="18" charset="-34"/>
              </a:rPr>
              <a:pPr algn="r"/>
              <a:t>67</a:t>
            </a:fld>
            <a:endParaRPr lang="th-TH" altLang="th-TH" sz="1200">
              <a:cs typeface="Angsana New" pitchFamily="18" charset="-34"/>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lvl1pPr>
              <a:defRPr/>
            </a:lvl1pPr>
          </a:lstStyle>
          <a:p>
            <a:pPr>
              <a:defRPr/>
            </a:pPr>
            <a:fld id="{CED803AA-BFC7-49DF-923C-3BEDAE0175EA}" type="datetime1">
              <a:rPr lang="en-US"/>
              <a:pPr>
                <a:defRPr/>
              </a:pPr>
              <a:t>10/30/2013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5F14C1-1E85-4B6E-BF60-5DF3A8859243}"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91E4095D-A7F7-45DE-83F4-3214F6BD61E0}" type="datetime1">
              <a:rPr lang="en-US"/>
              <a:pPr>
                <a:defRPr/>
              </a:pPr>
              <a:t>10/30/2013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1CB6D0-9527-4A7A-9FC7-130C3A2B8520}"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808E1EB-001F-4CA2-B790-63C8BAAA8A41}" type="datetime1">
              <a:rPr lang="en-US"/>
              <a:pPr>
                <a:defRPr/>
              </a:pPr>
              <a:t>10/30/2013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1714DB9-8BAE-4643-99AB-EA26A61DF819}"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3"/>
          <p:cNvSpPr>
            <a:spLocks noGrp="1"/>
          </p:cNvSpPr>
          <p:nvPr>
            <p:ph type="dt" sz="half" idx="10"/>
          </p:nvPr>
        </p:nvSpPr>
        <p:spPr/>
        <p:txBody>
          <a:bodyPr/>
          <a:lstStyle>
            <a:lvl1pPr>
              <a:defRPr/>
            </a:lvl1pPr>
          </a:lstStyle>
          <a:p>
            <a:pPr>
              <a:defRPr/>
            </a:pPr>
            <a:fld id="{738069A7-29B1-4FC7-A7A8-83CB2D476907}" type="datetime1">
              <a:rPr lang="en-US"/>
              <a:pPr>
                <a:defRPr/>
              </a:pPr>
              <a:t>10/30/2013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4270009-3743-4AB1-B960-F66C5D65D900}"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3"/>
          <p:cNvSpPr>
            <a:spLocks noGrp="1"/>
          </p:cNvSpPr>
          <p:nvPr>
            <p:ph type="dt" sz="half" idx="10"/>
          </p:nvPr>
        </p:nvSpPr>
        <p:spPr/>
        <p:txBody>
          <a:bodyPr/>
          <a:lstStyle>
            <a:lvl1pPr>
              <a:defRPr/>
            </a:lvl1pPr>
          </a:lstStyle>
          <a:p>
            <a:pPr>
              <a:defRPr/>
            </a:pPr>
            <a:fld id="{D9FB4C53-207A-493E-AC54-38EF554C36F7}" type="datetime1">
              <a:rPr lang="en-US"/>
              <a:pPr>
                <a:defRPr/>
              </a:pPr>
              <a:t>10/30/2013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EC863A7-0669-4A69-9993-F1F4F9ABCF74}"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3"/>
          <p:cNvSpPr>
            <a:spLocks noGrp="1"/>
          </p:cNvSpPr>
          <p:nvPr>
            <p:ph type="dt" sz="half" idx="10"/>
          </p:nvPr>
        </p:nvSpPr>
        <p:spPr/>
        <p:txBody>
          <a:bodyPr/>
          <a:lstStyle>
            <a:lvl1pPr>
              <a:defRPr/>
            </a:lvl1pPr>
          </a:lstStyle>
          <a:p>
            <a:pPr>
              <a:defRPr/>
            </a:pPr>
            <a:fld id="{42CAF476-9C63-4D84-98C8-E3974C053665}" type="datetime1">
              <a:rPr lang="en-US"/>
              <a:pPr>
                <a:defRPr/>
              </a:pPr>
              <a:t>10/30/2013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5DD1002-C3D4-482C-9867-EEBEBD878835}"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B3A7802-7D1A-4DC7-B33B-D402CC74782B}" type="datetime1">
              <a:rPr lang="en-US"/>
              <a:pPr>
                <a:defRPr/>
              </a:pPr>
              <a:t>10/30/2013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09BB717-36C9-45EB-B8AD-7AE9BC4A9B6F}"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5F4D133-28B4-4620-B4DD-E488934FFD93}" type="datetime1">
              <a:rPr lang="en-US"/>
              <a:pPr>
                <a:defRPr/>
              </a:pPr>
              <a:t>10/30/2013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61C4590-C708-4112-BA79-E7BCAF26E3C8}"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F120076-84FC-416E-8C7E-BEC8651C4D06}" type="datetime1">
              <a:rPr lang="en-US"/>
              <a:pPr>
                <a:defRPr/>
              </a:pPr>
              <a:t>10/30/2013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3E4ABB1-BF57-4797-8CB6-DEB4CFDAA8E4}"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93C63764-5C78-4EDA-956D-E28E24F5A479}" type="datetime1">
              <a:rPr lang="en-US"/>
              <a:pPr>
                <a:defRPr/>
              </a:pPr>
              <a:t>10/30/2013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0B092B0-88F8-417B-938F-C3B7AA68A16A}"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9F79D5E3-4723-4340-A582-8F5F4F2E8154}" type="datetime1">
              <a:rPr lang="en-US"/>
              <a:pPr>
                <a:defRPr/>
              </a:pPr>
              <a:t>10/30/2013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2066B53-CC89-44AE-9FEA-0122BE04A737}" type="slidenum">
              <a:rPr lang="en-US"/>
              <a:pPr>
                <a:defRPr/>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th-TH"/>
          </a:p>
        </p:txBody>
      </p:sp>
      <p:sp>
        <p:nvSpPr>
          <p:cNvPr id="3" name="Table Placeholder 2"/>
          <p:cNvSpPr>
            <a:spLocks noGrp="1"/>
          </p:cNvSpPr>
          <p:nvPr>
            <p:ph type="tbl" idx="1"/>
          </p:nvPr>
        </p:nvSpPr>
        <p:spPr>
          <a:xfrm>
            <a:off x="457200" y="1600200"/>
            <a:ext cx="8229600" cy="4525963"/>
          </a:xfrm>
        </p:spPr>
        <p:txBody>
          <a:bodyPr rtlCol="0">
            <a:normAutofit/>
          </a:bodyPr>
          <a:lstStyle/>
          <a:p>
            <a:pPr lvl="0"/>
            <a:endParaRPr lang="th-TH" noProof="0"/>
          </a:p>
        </p:txBody>
      </p:sp>
      <p:sp>
        <p:nvSpPr>
          <p:cNvPr id="4" name="Date Placeholder 3"/>
          <p:cNvSpPr>
            <a:spLocks noGrp="1"/>
          </p:cNvSpPr>
          <p:nvPr>
            <p:ph type="dt" sz="half" idx="10"/>
          </p:nvPr>
        </p:nvSpPr>
        <p:spPr/>
        <p:txBody>
          <a:bodyPr/>
          <a:lstStyle>
            <a:lvl1pPr>
              <a:defRPr/>
            </a:lvl1pPr>
          </a:lstStyle>
          <a:p>
            <a:pPr>
              <a:defRPr/>
            </a:pPr>
            <a:fld id="{3C9A1D26-39C6-48CF-AB90-C03DA561A388}" type="datetime1">
              <a:rPr lang="en-US"/>
              <a:pPr>
                <a:defRPr/>
              </a:pPr>
              <a:t>10/30/2013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8DCCFFB-201C-42AD-9917-32BC2D9C5F84}"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th-TH" smtClean="0"/>
              <a:t>Click to edit Master title style</a:t>
            </a:r>
            <a:endParaRPr lang="th-TH" altLang="th-TH"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th-TH" smtClean="0"/>
              <a:t>Click to edit Master text styles</a:t>
            </a:r>
          </a:p>
          <a:p>
            <a:pPr lvl="1"/>
            <a:r>
              <a:rPr lang="en-US" altLang="th-TH" smtClean="0"/>
              <a:t>Second level</a:t>
            </a:r>
          </a:p>
          <a:p>
            <a:pPr lvl="2"/>
            <a:r>
              <a:rPr lang="en-US" altLang="th-TH" smtClean="0"/>
              <a:t>Third level</a:t>
            </a:r>
          </a:p>
          <a:p>
            <a:pPr lvl="3"/>
            <a:r>
              <a:rPr lang="en-US" altLang="th-TH" smtClean="0"/>
              <a:t>Fourth level</a:t>
            </a:r>
          </a:p>
          <a:p>
            <a:pPr lvl="4"/>
            <a:r>
              <a:rPr lang="en-US" altLang="th-TH" smtClean="0"/>
              <a:t>Fifth level</a:t>
            </a:r>
            <a:endParaRPr lang="th-TH" altLang="th-TH"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45F9D24B-EB41-4719-AD9F-952BB9005694}" type="datetime1">
              <a:rPr lang="en-US"/>
              <a:pPr>
                <a:defRPr/>
              </a:pPr>
              <a:t>10/30/2013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1B81E3F3-9A43-4404-9698-B83AAB4AD590}" type="slidenum">
              <a:rPr lang="en-US"/>
              <a:pPr>
                <a:defRPr/>
              </a:pPr>
              <a:t>‹#›</a:t>
            </a:fld>
            <a:endParaRPr lang="th-TH"/>
          </a:p>
        </p:txBody>
      </p:sp>
    </p:spTree>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cs typeface="Angsana New" pitchFamily="18" charset="-34"/>
        </a:defRPr>
      </a:lvl2pPr>
      <a:lvl3pPr algn="ctr" rtl="0" eaLnBrk="0" fontAlgn="base" hangingPunct="0">
        <a:spcBef>
          <a:spcPct val="0"/>
        </a:spcBef>
        <a:spcAft>
          <a:spcPct val="0"/>
        </a:spcAft>
        <a:defRPr sz="4400">
          <a:solidFill>
            <a:schemeClr val="tx1"/>
          </a:solidFill>
          <a:latin typeface="Calibri" pitchFamily="34" charset="0"/>
          <a:cs typeface="Angsana New" pitchFamily="18" charset="-34"/>
        </a:defRPr>
      </a:lvl3pPr>
      <a:lvl4pPr algn="ctr" rtl="0" eaLnBrk="0" fontAlgn="base" hangingPunct="0">
        <a:spcBef>
          <a:spcPct val="0"/>
        </a:spcBef>
        <a:spcAft>
          <a:spcPct val="0"/>
        </a:spcAft>
        <a:defRPr sz="4400">
          <a:solidFill>
            <a:schemeClr val="tx1"/>
          </a:solidFill>
          <a:latin typeface="Calibri" pitchFamily="34" charset="0"/>
          <a:cs typeface="Angsana New" pitchFamily="18" charset="-34"/>
        </a:defRPr>
      </a:lvl4pPr>
      <a:lvl5pPr algn="ctr" rtl="0" eaLnBrk="0" fontAlgn="base" hangingPunct="0">
        <a:spcBef>
          <a:spcPct val="0"/>
        </a:spcBef>
        <a:spcAft>
          <a:spcPct val="0"/>
        </a:spcAft>
        <a:defRPr sz="4400">
          <a:solidFill>
            <a:schemeClr val="tx1"/>
          </a:solidFill>
          <a:latin typeface="Calibri" pitchFamily="34" charset="0"/>
          <a:cs typeface="Angsana New" pitchFamily="18" charset="-34"/>
        </a:defRPr>
      </a:lvl5pPr>
      <a:lvl6pPr marL="457200" algn="ctr" rtl="0" fontAlgn="base">
        <a:spcBef>
          <a:spcPct val="0"/>
        </a:spcBef>
        <a:spcAft>
          <a:spcPct val="0"/>
        </a:spcAft>
        <a:defRPr sz="4400">
          <a:solidFill>
            <a:schemeClr val="tx1"/>
          </a:solidFill>
          <a:latin typeface="Calibri" pitchFamily="34" charset="0"/>
          <a:cs typeface="Angsana New" pitchFamily="18" charset="-34"/>
        </a:defRPr>
      </a:lvl6pPr>
      <a:lvl7pPr marL="914400" algn="ctr" rtl="0" fontAlgn="base">
        <a:spcBef>
          <a:spcPct val="0"/>
        </a:spcBef>
        <a:spcAft>
          <a:spcPct val="0"/>
        </a:spcAft>
        <a:defRPr sz="4400">
          <a:solidFill>
            <a:schemeClr val="tx1"/>
          </a:solidFill>
          <a:latin typeface="Calibri" pitchFamily="34" charset="0"/>
          <a:cs typeface="Angsana New" pitchFamily="18" charset="-34"/>
        </a:defRPr>
      </a:lvl7pPr>
      <a:lvl8pPr marL="1371600" algn="ctr" rtl="0" fontAlgn="base">
        <a:spcBef>
          <a:spcPct val="0"/>
        </a:spcBef>
        <a:spcAft>
          <a:spcPct val="0"/>
        </a:spcAft>
        <a:defRPr sz="4400">
          <a:solidFill>
            <a:schemeClr val="tx1"/>
          </a:solidFill>
          <a:latin typeface="Calibri" pitchFamily="34" charset="0"/>
          <a:cs typeface="Angsana New" pitchFamily="18" charset="-34"/>
        </a:defRPr>
      </a:lvl8pPr>
      <a:lvl9pPr marL="1828800" algn="ctr" rtl="0" fontAlgn="base">
        <a:spcBef>
          <a:spcPct val="0"/>
        </a:spcBef>
        <a:spcAft>
          <a:spcPct val="0"/>
        </a:spcAft>
        <a:defRPr sz="4400">
          <a:solidFill>
            <a:schemeClr val="tx1"/>
          </a:solidFill>
          <a:latin typeface="Calibri" pitchFamily="34" charset="0"/>
          <a:cs typeface="Angsana New" pitchFamily="18" charset="-34"/>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jpeg"/><Relationship Id="rId7"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3.jpeg"/><Relationship Id="rId3" Type="http://schemas.openxmlformats.org/officeDocument/2006/relationships/hyperlink" Target="http://www.google.co.th/imgres?imgurl=http://www.uua.org/uuhs/duub/images/sirjohnbowring.jpg&amp;imgrefurl=http://www25.uua.org/uuhs/duub/articles/sirjohnbowring.html&amp;usg=__wf1kGjsHDBS6lfG2Z7-dkBFCDdI=&amp;h=247&amp;w=174&amp;sz=9&amp;hl=en&amp;start=61&amp;zoom=1&amp;tbnid=pVACcNL7Fs9iFM:&amp;tbnh=110&amp;tbnw=77&amp;ei=VQfrTou7L43OrQfr0uDfCA&amp;prev=/search?q=john+bowring+in+1855&amp;start=42&amp;um=1&amp;hl=en&amp;sa=N&amp;gbv=2&amp;tbm=isch&amp;um=1&amp;itbs=1" TargetMode="External"/><Relationship Id="rId7" Type="http://schemas.openxmlformats.org/officeDocument/2006/relationships/image" Target="../media/image19.png"/><Relationship Id="rId12"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8.jpeg"/><Relationship Id="rId11" Type="http://schemas.openxmlformats.org/officeDocument/2006/relationships/hyperlink" Target="http://en.wikipedia.org/wiki/Siam" TargetMode="External"/><Relationship Id="rId5" Type="http://schemas.openxmlformats.org/officeDocument/2006/relationships/hyperlink" Target="http://www.google.co.th/imgres?imgurl=http://upload.wikimedia.org/wikipedia/commons/9/9e/USS_Niagara_(1855).jpg&amp;imgrefurl=http://modelshipworld.com/phpBB2/viewtopic.php?p=89295&amp;usg=__kaAlBoYrs_uCaNnd0-8yeieF8Xs=&amp;h=536&amp;w=740&amp;sz=120&amp;hl=en&amp;start=75&amp;zoom=1&amp;tbnid=whifsm4biLW6BM:&amp;tbnh=102&amp;tbnw=141&amp;ei=kwfrTtdyxc6tB5msoOAI&amp;prev=/search?q=john+bowring+in+1855&amp;start=63&amp;um=1&amp;hl=en&amp;sa=N&amp;gbv=2&amp;tbm=isch&amp;um=1&amp;itbs=1" TargetMode="External"/><Relationship Id="rId10" Type="http://schemas.openxmlformats.org/officeDocument/2006/relationships/hyperlink" Target="http://en.wikipedia.org/wiki/United_Kingdom" TargetMode="External"/><Relationship Id="rId4" Type="http://schemas.openxmlformats.org/officeDocument/2006/relationships/image" Target="../media/image17.jpeg"/><Relationship Id="rId9" Type="http://schemas.openxmlformats.org/officeDocument/2006/relationships/image" Target="../media/image21.jpeg"/></Relationships>
</file>

<file path=ppt/slides/_rels/slide5.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30.jpeg"/></Relationships>
</file>

<file path=ppt/slides/_rels/slide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3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8" Type="http://schemas.openxmlformats.org/officeDocument/2006/relationships/hyperlink" Target="http://www.google.co.th/url?sa=i&amp;rct=j&amp;q=&amp;esrc=s&amp;frm=1&amp;source=images&amp;cd=&amp;cad=rja&amp;docid=M3T9uP1vqjeYlM&amp;tbnid=qDcguo_hnn6YEM:&amp;ved=0CAUQjRw&amp;url=http%3A%2F%2Fricewisdom.org%2Fgrowing-rice-farmingcommunities.html&amp;ei=j9xKUsCbHYaCrAf29YDoBA&amp;psig=AFQjCNHNCHB6NIIIto8d6buMM16mFRbBUw&amp;ust=1380724161873620" TargetMode="External"/><Relationship Id="rId3" Type="http://schemas.openxmlformats.org/officeDocument/2006/relationships/image" Target="../media/image34.jpeg"/><Relationship Id="rId7" Type="http://schemas.openxmlformats.org/officeDocument/2006/relationships/image" Target="../media/image36.jpe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hyperlink" Target="http://www.google.co.th/url?sa=i&amp;rct=j&amp;q=&amp;esrc=s&amp;frm=1&amp;source=images&amp;cd=&amp;cad=rja&amp;docid=16AmQuiH5ff9kM&amp;tbnid=onAPxZyzBdY10M:&amp;ved=0CAUQjRw&amp;url=http%3A%2F%2Fwww.flickriver.com%2Fphotos%2Ftags%2Fkarenpeople%2Finteresting%2F&amp;ei=D9xKUv33MYLirAfKvoCwCA&amp;bvm=bv.53371865,d.bmk&amp;psig=AFQjCNH3uJoIsUBjdfyWpoLBV5F7HQUvxA&amp;ust=1380724079669453" TargetMode="External"/><Relationship Id="rId5" Type="http://schemas.openxmlformats.org/officeDocument/2006/relationships/image" Target="../media/image35.png"/><Relationship Id="rId4" Type="http://schemas.openxmlformats.org/officeDocument/2006/relationships/hyperlink" Target="http://www.google.co.th/url?sa=i&amp;rct=j&amp;q=&amp;esrc=s&amp;frm=1&amp;source=images&amp;cd=&amp;cad=rja&amp;docid=QyhPHp68n0YMzM&amp;tbnid=90anmyREqE_d1M:&amp;ved=0CAUQjRw&amp;url=http%3A%2F%2Fchartsbin.com%2Fview%2F1009&amp;ei=q9tKUo63FoWYrAeZhYDIBg&amp;bvm=bv.53371865,d.bmk&amp;psig=AFQjCNGBUSTbr8dLMFP_DhaL_m91KPu1jQ&amp;ust=1380723986255591" TargetMode="External"/><Relationship Id="rId9" Type="http://schemas.openxmlformats.org/officeDocument/2006/relationships/image" Target="../media/image37.jpeg"/></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________Microsoft_Office_Excel1.xls"/></Relationships>
</file>

<file path=ppt/slides/_rels/slide12.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________Microsoft_Office_Excel2.xls"/></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1.jpeg"/><Relationship Id="rId7" Type="http://schemas.openxmlformats.org/officeDocument/2006/relationships/image" Target="../media/image44.jpe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image" Target="../media/image43.jpeg"/><Relationship Id="rId11" Type="http://schemas.openxmlformats.org/officeDocument/2006/relationships/image" Target="../media/image47.jpeg"/><Relationship Id="rId5" Type="http://schemas.openxmlformats.org/officeDocument/2006/relationships/hyperlink" Target="http://www.muslimtoday.in.th/upload/article/article_farmer1272.jpg" TargetMode="External"/><Relationship Id="rId10" Type="http://schemas.openxmlformats.org/officeDocument/2006/relationships/image" Target="../media/image46.jpeg"/><Relationship Id="rId4" Type="http://schemas.openxmlformats.org/officeDocument/2006/relationships/image" Target="../media/image42.jpeg"/><Relationship Id="rId9" Type="http://schemas.openxmlformats.org/officeDocument/2006/relationships/image" Target="../media/image45.png"/></Relationships>
</file>

<file path=ppt/slides/_rels/slide17.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image" Target="../media/image49.jpeg"/><Relationship Id="rId7" Type="http://schemas.openxmlformats.org/officeDocument/2006/relationships/image" Target="../media/image53.jpeg"/><Relationship Id="rId2" Type="http://schemas.openxmlformats.org/officeDocument/2006/relationships/image" Target="../media/image48.jpeg"/><Relationship Id="rId1" Type="http://schemas.openxmlformats.org/officeDocument/2006/relationships/slideLayout" Target="../slideLayouts/slideLayout2.xml"/><Relationship Id="rId6" Type="http://schemas.openxmlformats.org/officeDocument/2006/relationships/image" Target="../media/image52.jpeg"/><Relationship Id="rId11" Type="http://schemas.openxmlformats.org/officeDocument/2006/relationships/image" Target="../media/image57.jpeg"/><Relationship Id="rId5" Type="http://schemas.openxmlformats.org/officeDocument/2006/relationships/image" Target="../media/image51.jpeg"/><Relationship Id="rId10" Type="http://schemas.openxmlformats.org/officeDocument/2006/relationships/image" Target="../media/image56.jpeg"/><Relationship Id="rId4" Type="http://schemas.openxmlformats.org/officeDocument/2006/relationships/image" Target="../media/image50.jpeg"/><Relationship Id="rId9" Type="http://schemas.openxmlformats.org/officeDocument/2006/relationships/image" Target="../media/image5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oleObject" Target="../embeddings/________Microsoft_Office_Excel3.xls"/><Relationship Id="rId7" Type="http://schemas.openxmlformats.org/officeDocument/2006/relationships/image" Target="../media/image61.jpeg"/><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43.jpeg"/><Relationship Id="rId5" Type="http://schemas.openxmlformats.org/officeDocument/2006/relationships/hyperlink" Target="http://www.muslimtoday.in.th/upload/article/article_farmer1272.jpg" TargetMode="External"/><Relationship Id="rId10" Type="http://schemas.openxmlformats.org/officeDocument/2006/relationships/image" Target="../media/image64.jpeg"/><Relationship Id="rId4" Type="http://schemas.openxmlformats.org/officeDocument/2006/relationships/image" Target="../media/image60.jpeg"/><Relationship Id="rId9" Type="http://schemas.openxmlformats.org/officeDocument/2006/relationships/image" Target="../media/image63.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________Microsoft_Office_Excel4.xls"/><Relationship Id="rId2" Type="http://schemas.openxmlformats.org/officeDocument/2006/relationships/slideLayout" Target="../slideLayouts/slideLayout1.xml"/><Relationship Id="rId1" Type="http://schemas.openxmlformats.org/officeDocument/2006/relationships/vmlDrawing" Target="../drawings/vmlDrawing4.vml"/></Relationships>
</file>

<file path=ppt/slides/_rels/slide24.xml.rels><?xml version="1.0" encoding="UTF-8" standalone="yes"?>
<Relationships xmlns="http://schemas.openxmlformats.org/package/2006/relationships"><Relationship Id="rId8" Type="http://schemas.openxmlformats.org/officeDocument/2006/relationships/image" Target="../media/image71.jpeg"/><Relationship Id="rId3" Type="http://schemas.openxmlformats.org/officeDocument/2006/relationships/notesSlide" Target="../notesSlides/notesSlide10.xml"/><Relationship Id="rId7" Type="http://schemas.openxmlformats.org/officeDocument/2006/relationships/image" Target="../media/image70.jpeg"/><Relationship Id="rId12" Type="http://schemas.openxmlformats.org/officeDocument/2006/relationships/image" Target="../media/image73.jpe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69.jpeg"/><Relationship Id="rId11" Type="http://schemas.openxmlformats.org/officeDocument/2006/relationships/hyperlink" Target="http://www.google.co.th/url?sa=i&amp;rct=j&amp;q=&amp;esrc=s&amp;frm=1&amp;source=images&amp;cd=&amp;cad=rja&amp;docid=4jFDSyhXMrO6nM&amp;tbnid=2tvKUmGk7RydMM:&amp;ved=0CAUQjRw&amp;url=http%3A%2F%2Fnoojo.blogspot.com%2F2010%2F08%2Fday-24-hiras-birthday.html&amp;ei=sdJjUp3QMcnwiQLF9YHADA&amp;bvm=bv.54934254,d.cGE&amp;psig=AFQjCNGhtDOG1j_v2PUaSXNEXewFZ011Iw&amp;ust=1382360068448021" TargetMode="External"/><Relationship Id="rId5" Type="http://schemas.openxmlformats.org/officeDocument/2006/relationships/image" Target="../media/image68.jpeg"/><Relationship Id="rId10" Type="http://schemas.openxmlformats.org/officeDocument/2006/relationships/oleObject" Target="../embeddings/________Microsoft_Office_Excel5.xls"/><Relationship Id="rId4" Type="http://schemas.openxmlformats.org/officeDocument/2006/relationships/image" Target="../media/image67.jpeg"/><Relationship Id="rId9" Type="http://schemas.openxmlformats.org/officeDocument/2006/relationships/image" Target="../media/image7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1.xml"/><Relationship Id="rId5" Type="http://schemas.openxmlformats.org/officeDocument/2006/relationships/image" Target="../media/image77.jpeg"/><Relationship Id="rId4" Type="http://schemas.openxmlformats.org/officeDocument/2006/relationships/image" Target="../media/image7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________Microsoft_Office_Excel6.xls"/><Relationship Id="rId2" Type="http://schemas.openxmlformats.org/officeDocument/2006/relationships/slideLayout" Target="../slideLayouts/slideLayout7.xml"/><Relationship Id="rId1" Type="http://schemas.openxmlformats.org/officeDocument/2006/relationships/vmlDrawing" Target="../drawings/vmlDrawing6.v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1.jpeg"/><Relationship Id="rId1" Type="http://schemas.openxmlformats.org/officeDocument/2006/relationships/slideLayout" Target="../slideLayouts/slideLayout1.xml"/><Relationship Id="rId5" Type="http://schemas.openxmlformats.org/officeDocument/2006/relationships/image" Target="../media/image83.jpeg"/><Relationship Id="rId4" Type="http://schemas.openxmlformats.org/officeDocument/2006/relationships/image" Target="../media/image82.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________Microsoft_Office_Excel7.xls"/><Relationship Id="rId2" Type="http://schemas.openxmlformats.org/officeDocument/2006/relationships/slideLayout" Target="../slideLayouts/slideLayout7.xml"/><Relationship Id="rId1" Type="http://schemas.openxmlformats.org/officeDocument/2006/relationships/vmlDrawing" Target="../drawings/vmlDrawing7.v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hyperlink" Target="http://www.google.co.th/url?sa=i&amp;rct=j&amp;q=&amp;source=images&amp;cd=&amp;cad=rja&amp;docid=QQsBXAxCK6tmvM&amp;tbnid=-dpJp4jtdjFPoM:&amp;ved=0CAUQjRw&amp;url=http%3A%2F%2Fthaipublica.org%2F2012%2F04%2Fphonhin-dsi-corruption-pledge-of-rice%2F&amp;ei=kcDFUc3-JcqOrgfsr4CgBw&amp;bvm=bv.48293060,d.bmk&amp;psig=AFQjCNFIVpkuSS04q0rwxBsPg0gKEofVOw&amp;ust=1372000777106416" TargetMode="Externa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8.emf"/><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image" Target="../media/image90.jpeg"/><Relationship Id="rId3" Type="http://schemas.openxmlformats.org/officeDocument/2006/relationships/image" Target="../media/image81.jpeg"/><Relationship Id="rId7" Type="http://schemas.openxmlformats.org/officeDocument/2006/relationships/image" Target="../media/image89.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12.jpeg"/><Relationship Id="rId10" Type="http://schemas.openxmlformats.org/officeDocument/2006/relationships/image" Target="../media/image13.jpeg"/><Relationship Id="rId4" Type="http://schemas.openxmlformats.org/officeDocument/2006/relationships/image" Target="../media/image9.jpeg"/><Relationship Id="rId9" Type="http://schemas.openxmlformats.org/officeDocument/2006/relationships/image" Target="../media/image91.jpeg"/></Relationships>
</file>

<file path=ppt/slides/_rels/slide5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93.jpeg"/><Relationship Id="rId7" Type="http://schemas.openxmlformats.org/officeDocument/2006/relationships/image" Target="../media/image91.jpeg"/><Relationship Id="rId2" Type="http://schemas.openxmlformats.org/officeDocument/2006/relationships/image" Target="../media/image92.jpeg"/><Relationship Id="rId1" Type="http://schemas.openxmlformats.org/officeDocument/2006/relationships/slideLayout" Target="../slideLayouts/slideLayout7.xml"/><Relationship Id="rId6" Type="http://schemas.openxmlformats.org/officeDocument/2006/relationships/image" Target="../media/image90.jpeg"/><Relationship Id="rId5" Type="http://schemas.openxmlformats.org/officeDocument/2006/relationships/image" Target="../media/image94.jpeg"/><Relationship Id="rId10" Type="http://schemas.openxmlformats.org/officeDocument/2006/relationships/image" Target="../media/image95.jpeg"/><Relationship Id="rId4" Type="http://schemas.openxmlformats.org/officeDocument/2006/relationships/hyperlink" Target="http://www.google.co.th/imgres?imgurl=http://www.iwisdom.co.th/v5/images/stories/articleimage/ASEAN_Economic.jpg&amp;imgrefurl=http://www.iwisdom.co.th/v5/index.php?option=com_content&amp;view=article&amp;id=603:asean-economic&amp;catid=30:asia-market&amp;Itemid=133&amp;usg=__mUegaPUXEdzz1OwwV_ffUOii_rY=&amp;h=253&amp;w=300&amp;sz=44&amp;hl=en&amp;start=25&amp;zoom=1&amp;um=1&amp;itbs=1&amp;tbnid=H_iB6-H65xuZ8M:&amp;tbnh=98&amp;tbnw=116&amp;prev=/search?q=%E0%B9%80%E0%B8%82%E0%B8%95%E0%B8%81%E0%B8%B2%E0%B8%A3%E0%B8%84%E0%B9%89%E0%B8%B2%E0%B9%80%E0%B8%AA%E0%B8%A3%E0%B8%B5+asean+aec&amp;start=18&amp;um=1&amp;hl=en&amp;sa=N&amp;biw=1419&amp;bih=699&amp;ndsp=18&amp;tbm=isch&amp;ei=GpI7Tui-LsPJrAexy-X6Dw" TargetMode="External"/><Relationship Id="rId9" Type="http://schemas.openxmlformats.org/officeDocument/2006/relationships/hyperlink" Target="http://www.google.co.th/imgres?imgurl=http://www.isarapost.net/Isaracolum/pics/20111028781_04.jpg&amp;imgrefurl=http://www.isarapost.net/overview.php?c=17&amp;id=24320&amp;usg=__UVHj85m2VHFmgGQbWjSvg5p3PKU=&amp;h=300&amp;w=400&amp;sz=22&amp;hl=en&amp;start=3&amp;zoom=1&amp;tbnid=Px2dFV72sRZM6M:&amp;tbnh=93&amp;tbnw=124&amp;ei=KQ7TTunXEMjnrAfz_b3pDA&amp;prev=/search?q=%E0%B8%A3%E0%B8%B1%E0%B8%9A%E0%B8%88%E0%B8%B3%E0%B8%99%E0%B8%B3%E0%B8%82%E0%B9%89%E0%B8%B2%E0%B8%A7&amp;um=1&amp;hl=en&amp;sa=N&amp;gbv=2&amp;tbm=isch&amp;um=1&amp;itbs=1"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image" Target="../media/image99.jpeg"/><Relationship Id="rId3" Type="http://schemas.openxmlformats.org/officeDocument/2006/relationships/image" Target="../media/image13.jpeg"/><Relationship Id="rId7" Type="http://schemas.openxmlformats.org/officeDocument/2006/relationships/hyperlink" Target="http://www.google.co.th/imgres?imgurl=http://spo.go.th/web/jml_ddrug/images/stories/food/safety.jpg&amp;imgrefurl=http://spo.go.th/web/jml_ddrug/index.php?option=com_content&amp;view=article&amp;id=16:2010-10-06-03-23-51&amp;catid=2:2010-03-19-04-32-07&amp;usg=__Drc_cV8hBTMTFaieEAiUVaF9z6o=&amp;h=1032&amp;w=913&amp;sz=60&amp;hl=en&amp;start=15&amp;zoom=1&amp;tbnid=0sPpllIO4VKJCM:&amp;tbnh=150&amp;tbnw=133&amp;ei=A4rVTpLgF83MrQfjt62jDg&amp;prev=/search?q=food+safety&amp;um=1&amp;hl=en&amp;sa=N&amp;gbv=2&amp;tbm=isch&amp;um=1&amp;itbs=1" TargetMode="External"/><Relationship Id="rId12" Type="http://schemas.openxmlformats.org/officeDocument/2006/relationships/image" Target="../media/image101.jpeg"/><Relationship Id="rId2" Type="http://schemas.openxmlformats.org/officeDocument/2006/relationships/image" Target="../media/image96.jpeg"/><Relationship Id="rId1" Type="http://schemas.openxmlformats.org/officeDocument/2006/relationships/slideLayout" Target="../slideLayouts/slideLayout2.xml"/><Relationship Id="rId6" Type="http://schemas.openxmlformats.org/officeDocument/2006/relationships/image" Target="../media/image98.jpeg"/><Relationship Id="rId11" Type="http://schemas.openxmlformats.org/officeDocument/2006/relationships/hyperlink" Target="http://www.google.co.th/imgres?imgurl=http://thevividedge.com/wp-content/uploads/2010/03/green-products-canada-2.jpg&amp;imgrefurl=http://thevividedge.com/green-products-canada/&amp;usg=__i4BZsC_9pK7FT-k5re9ZSMQop9k=&amp;h=400&amp;w=320&amp;sz=25&amp;hl=en&amp;start=6&amp;zoom=1&amp;tbnid=pcTSKg5nnk_mxM:&amp;tbnh=124&amp;tbnw=99&amp;ei=XIrVTpWGFJHQrQf3-pyzDg&amp;prev=/search?q=green+product&amp;um=1&amp;hl=en&amp;sa=N&amp;gbv=2&amp;tbm=isch&amp;um=1&amp;itbs=1" TargetMode="External"/><Relationship Id="rId5" Type="http://schemas.openxmlformats.org/officeDocument/2006/relationships/hyperlink" Target="http://www.google.co.th/imgres?imgurl=http://www.mcot9725.com/news/uploads/5029676280.jpg&amp;imgrefurl=http://www.mcot9725.com/news/view.php?id=17721&amp;usg=__gl8JBlD3NnVg9j98PG0X-wlXXwI=&amp;h=300&amp;w=450&amp;sz=73&amp;hl=en&amp;start=3&amp;zoom=1&amp;tbnid=bC3OmlV18f0HPM:&amp;tbnh=85&amp;tbnw=127&amp;ei=qonVTpPQBc7hrAeeyO20Dg&amp;prev=/search?q=%E0%B8%9C%E0%B8%B9%E0%B8%9A%E0%B8%A3%E0%B8%B4%E0%B9%82%E0%B8%A0%E0%B8%84%E0%B8%AA%E0%B8%B4%E0%B8%99%E0%B8%84%E0%B9%89%E0%B8%B2%E0%B8%9B%E0%B8%A5%E0%B8%AD%E0%B8%94%E0%B8%A0%E0%B8%B1%E0%B8%A2&amp;um=1&amp;hl=en&amp;sa=N&amp;gbv=2&amp;tbm=isch&amp;um=1&amp;itbs=1" TargetMode="External"/><Relationship Id="rId10" Type="http://schemas.openxmlformats.org/officeDocument/2006/relationships/image" Target="../media/image100.jpeg"/><Relationship Id="rId4" Type="http://schemas.openxmlformats.org/officeDocument/2006/relationships/image" Target="../media/image97.jpeg"/><Relationship Id="rId9" Type="http://schemas.openxmlformats.org/officeDocument/2006/relationships/hyperlink" Target="http://www.google.co.th/imgres?imgurl=http://normancescut.files.wordpress.com/2011/07/odm-green.jpg&amp;imgrefurl=http://normancescut.wordpress.com/2011/07/07/whole-foods-trade-joe%E2%80%99s-and-apple-ranked-in-the-u-s-top-10/&amp;usg=__gCbFw__WN6DABqBKrXmwFD8q65Y=&amp;h=349&amp;w=302&amp;sz=17&amp;hl=en&amp;start=9&amp;zoom=1&amp;tbnid=cq1_S6-D8EFTJM:&amp;tbnh=120&amp;tbnw=104&amp;ei=XIrVTpWGFJHQrQf3-pyzDg&amp;prev=/search?q=green+product&amp;um=1&amp;hl=en&amp;sa=N&amp;gbv=2&amp;tbm=isch&amp;um=1&amp;itbs=1"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8" Type="http://schemas.openxmlformats.org/officeDocument/2006/relationships/image" Target="../media/image107.jpeg"/><Relationship Id="rId3" Type="http://schemas.openxmlformats.org/officeDocument/2006/relationships/image" Target="../media/image102.jpeg"/><Relationship Id="rId7" Type="http://schemas.openxmlformats.org/officeDocument/2006/relationships/image" Target="../media/image106.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05.jpeg"/><Relationship Id="rId5" Type="http://schemas.openxmlformats.org/officeDocument/2006/relationships/image" Target="../media/image104.jpeg"/><Relationship Id="rId4" Type="http://schemas.openxmlformats.org/officeDocument/2006/relationships/image" Target="../media/image103.jpeg"/></Relationships>
</file>

<file path=ppt/slides/_rels/slide61.xml.rels><?xml version="1.0" encoding="UTF-8" standalone="yes"?>
<Relationships xmlns="http://schemas.openxmlformats.org/package/2006/relationships"><Relationship Id="rId8" Type="http://schemas.openxmlformats.org/officeDocument/2006/relationships/image" Target="../media/image111.jpeg"/><Relationship Id="rId13" Type="http://schemas.openxmlformats.org/officeDocument/2006/relationships/hyperlink" Target="http://www.google.co.th/imgres?imgurl=http://cache2.artprintimages.com/p/LRG/38/3830/1F4YF00Z/art-print/hellier-gavin-woman-in-a-straw-hat-planting-out-rice-bali-indonesia-southeast-asia.jpg&amp;imgrefurl=http://www.art.com/products/p610658410-sa-i4036303/hellier-gavin-woman-in-a-straw-hat-planting-out-rice-bali-indonesia-southeast-asia.htm&amp;usg=__iXpGRpsW26FdVYoZF01-42eAVb0=&amp;h=450&amp;w=338&amp;sz=45&amp;hl=en&amp;start=16&amp;zoom=1&amp;tbnid=invaJBcY5xyhWM:&amp;tbnh=127&amp;tbnw=95&amp;ei=NQSdTqPMCMnprAfX-cCyCQ&amp;prev=/search?q=rice+planting+in+asia&amp;um=1&amp;hl=en&amp;sa=N&amp;tbm=isch&amp;um=1&amp;itbs=1" TargetMode="External"/><Relationship Id="rId3" Type="http://schemas.openxmlformats.org/officeDocument/2006/relationships/image" Target="../media/image108.jpeg"/><Relationship Id="rId7" Type="http://schemas.openxmlformats.org/officeDocument/2006/relationships/hyperlink" Target="http://www.google.co.th/imgres?imgurl=http://1.bp.blogspot.com/_X5gVCNDu7Sc/Si11Qld7ujI/AAAAAAAAAMc/RVjHToruFio/s400/Rice+Estate+title+00000.JPG&amp;imgrefurl=http://larryjamesgianakos.blogspot.com/&amp;usg=__4y0qrLV0ta4rUP7mBFTMtPmoJrg=&amp;h=265&amp;w=400&amp;sz=26&amp;hl=en&amp;start=1&amp;zoom=1&amp;tbnid=jfISL1RdNGf-5M:&amp;tbnh=82&amp;tbnw=124&amp;ei=eQKdTvfrJISzrAf66YGuCQ&amp;prev=/search?q=rice+estate&amp;um=1&amp;hl=en&amp;sa=N&amp;tbm=isch&amp;um=1&amp;itbs=1" TargetMode="External"/><Relationship Id="rId12" Type="http://schemas.openxmlformats.org/officeDocument/2006/relationships/image" Target="../media/image113.jpeg"/><Relationship Id="rId2" Type="http://schemas.openxmlformats.org/officeDocument/2006/relationships/hyperlink" Target="http://www.google.co.th/imgres?imgurl=http://www.dpf.or.th/files/image/new-life/Re_rice5.jpg&amp;imgrefurl=http://www.dpf.or.th/node/531&amp;usg=__eresC-72F0jsSXpG0lzDLRz2maA=&amp;h=480&amp;w=360&amp;sz=122&amp;hl=en&amp;start=230&amp;zoom=1&amp;tbnid=3BuIYiWGLLBcTM:&amp;tbnh=129&amp;tbnw=97&amp;ei=Nv2cTtPmE4bxrQfctNCnCQ&amp;prev=/search?q=%E0%B8%81%E0%B8%B2%E0%B8%A3%E0%B8%9B%E0%B8%A5%E0%B8%B9%E0%B8%81%E0%B8%82%E0%B9%89%E0%B8%B2%E0%B8%A7&amp;start=210&amp;um=1&amp;hl=en&amp;sa=N&amp;tbm=isch&amp;um=1&amp;itbs=1" TargetMode="External"/><Relationship Id="rId1" Type="http://schemas.openxmlformats.org/officeDocument/2006/relationships/slideLayout" Target="../slideLayouts/slideLayout2.xml"/><Relationship Id="rId6" Type="http://schemas.openxmlformats.org/officeDocument/2006/relationships/image" Target="../media/image110.jpeg"/><Relationship Id="rId11" Type="http://schemas.openxmlformats.org/officeDocument/2006/relationships/hyperlink" Target="http://www.google.co.th/imgres?imgurl=http://i18.stockmediaserver.com/smsimg30/TH170/RobertHarding/238-4933.jpg&amp;imgrefurl=http://www.glowimages.com/search/Rice+planting,+Thailand,+Southeast+Asia,+Asia.html&amp;usg=__Zcn74TY9VFFD73THOkHwx0H1J4k=&amp;h=137&amp;w=170&amp;sz=32&amp;hl=en&amp;start=10&amp;zoom=1&amp;tbnid=22UkZwTzlO1uHM:&amp;tbnh=80&amp;tbnw=99&amp;ei=NQSdTqPMCMnprAfX-cCyCQ&amp;prev=/search?q=rice+planting+in+asia&amp;um=1&amp;hl=en&amp;sa=N&amp;tbm=isch&amp;um=1&amp;itbs=1" TargetMode="External"/><Relationship Id="rId5" Type="http://schemas.openxmlformats.org/officeDocument/2006/relationships/image" Target="../media/image109.jpeg"/><Relationship Id="rId10" Type="http://schemas.openxmlformats.org/officeDocument/2006/relationships/image" Target="../media/image112.jpeg"/><Relationship Id="rId4" Type="http://schemas.openxmlformats.org/officeDocument/2006/relationships/hyperlink" Target="http://www.google.co.th/imgres?imgurl=http://www.sahavicha.com/UserFiles/Image/19769-20(1).jpg&amp;imgrefurl=http://www.sahavicha.com/?name=knowledge&amp;file=readknowledge&amp;id=3592&amp;usg=__JsHNyfAKoYbhb89yDXUnJRLJn2o=&amp;h=480&amp;w=640&amp;sz=48&amp;hl=en&amp;start=31&amp;zoom=1&amp;tbnid=AtWC9w2rIBasnM:&amp;tbnh=103&amp;tbnw=137&amp;ei=gv2cTojUGI7KrAeWseieCQ&amp;prev=/search?q=%E0%B8%81%E0%B8%B2%E0%B8%A3%E0%B8%9B%E0%B8%A5%E0%B8%B9%E0%B8%81%E0%B8%82%E0%B9%89%E0%B8%B2%E0%B8%A7&amp;start=21&amp;um=1&amp;hl=en&amp;sa=N&amp;tbm=isch&amp;um=1&amp;itbs=1" TargetMode="External"/><Relationship Id="rId9" Type="http://schemas.openxmlformats.org/officeDocument/2006/relationships/hyperlink" Target="http://www.google.co.th/imgres?imgurl=http://westernfarmpress.com/site-files/westernfarmpress.com/files/imagecache/thumb_img/gallery_promo_image/RICE%20HARVEST%201.jpg&amp;imgrefurl=http://westernfarmpress.com/rice/sacramento-valley-rice-growers-launch-harvest-0&amp;usg=__Mn60N8by0rdj2h9f43-TxPiDyqk=&amp;h=102&amp;w=180&amp;sz=5&amp;hl=en&amp;start=17&amp;zoom=1&amp;tbnid=ol0LxeRwP6JzSM:&amp;tbnh=57&amp;tbnw=101&amp;ei=9wOdTvq8DsqxrAeQ-9DJCQ&amp;prev=/search?q=rice+business+farm&amp;um=1&amp;hl=en&amp;sa=N&amp;tbm=isch&amp;um=1&amp;itbs=1" TargetMode="External"/><Relationship Id="rId14" Type="http://schemas.openxmlformats.org/officeDocument/2006/relationships/image" Target="../media/image114.jpe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8" Type="http://schemas.openxmlformats.org/officeDocument/2006/relationships/image" Target="../media/image118.jpeg"/><Relationship Id="rId13" Type="http://schemas.openxmlformats.org/officeDocument/2006/relationships/hyperlink" Target="http://oryza.com/content/oryza-white-rice-index-nearly-unchanged-week" TargetMode="External"/><Relationship Id="rId3" Type="http://schemas.openxmlformats.org/officeDocument/2006/relationships/image" Target="../media/image1.jpeg"/><Relationship Id="rId7" Type="http://schemas.openxmlformats.org/officeDocument/2006/relationships/image" Target="../media/image117.jpeg"/><Relationship Id="rId12" Type="http://schemas.openxmlformats.org/officeDocument/2006/relationships/image" Target="../media/image122.jpe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9.jpeg"/><Relationship Id="rId11" Type="http://schemas.openxmlformats.org/officeDocument/2006/relationships/image" Target="../media/image121.jpeg"/><Relationship Id="rId5" Type="http://schemas.openxmlformats.org/officeDocument/2006/relationships/image" Target="../media/image13.jpeg"/><Relationship Id="rId10" Type="http://schemas.openxmlformats.org/officeDocument/2006/relationships/image" Target="../media/image120.jpeg"/><Relationship Id="rId4" Type="http://schemas.openxmlformats.org/officeDocument/2006/relationships/image" Target="../media/image116.jpeg"/><Relationship Id="rId9" Type="http://schemas.openxmlformats.org/officeDocument/2006/relationships/image" Target="../media/image119.jpeg"/><Relationship Id="rId14" Type="http://schemas.openxmlformats.org/officeDocument/2006/relationships/image" Target="../media/image123.jpeg"/></Relationships>
</file>

<file path=ppt/slides/_rels/slide66.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85750" y="2000250"/>
            <a:ext cx="8380413" cy="1000125"/>
          </a:xfrm>
          <a:solidFill>
            <a:srgbClr val="006600"/>
          </a:solidFill>
        </p:spPr>
        <p:txBody>
          <a:bodyPr/>
          <a:lstStyle/>
          <a:p>
            <a:pPr eaLnBrk="1" hangingPunct="1"/>
            <a:r>
              <a:rPr lang="en-US" altLang="th-TH" sz="3600" b="1" smtClean="0">
                <a:solidFill>
                  <a:schemeClr val="bg1"/>
                </a:solidFill>
                <a:latin typeface="Tahoma" pitchFamily="34" charset="0"/>
                <a:cs typeface="Tahoma" pitchFamily="34" charset="0"/>
              </a:rPr>
              <a:t>Thailand Rice</a:t>
            </a:r>
            <a:r>
              <a:rPr lang="th-TH" altLang="th-TH" sz="3600" b="1" smtClean="0">
                <a:solidFill>
                  <a:schemeClr val="bg1"/>
                </a:solidFill>
                <a:latin typeface="Tahoma" pitchFamily="34" charset="0"/>
                <a:cs typeface="Tahoma" pitchFamily="34" charset="0"/>
              </a:rPr>
              <a:t> </a:t>
            </a:r>
            <a:r>
              <a:rPr lang="en-US" altLang="th-TH" sz="3600" b="1" smtClean="0">
                <a:solidFill>
                  <a:schemeClr val="bg1"/>
                </a:solidFill>
                <a:latin typeface="Tahoma" pitchFamily="34" charset="0"/>
                <a:cs typeface="Tahoma" pitchFamily="34" charset="0"/>
              </a:rPr>
              <a:t>Economy and Trade</a:t>
            </a:r>
            <a:endParaRPr lang="th-TH" altLang="th-TH" smtClean="0">
              <a:solidFill>
                <a:schemeClr val="bg1"/>
              </a:solidFill>
            </a:endParaRPr>
          </a:p>
        </p:txBody>
      </p:sp>
      <p:sp>
        <p:nvSpPr>
          <p:cNvPr id="13315" name="Rectangle 3"/>
          <p:cNvSpPr>
            <a:spLocks noGrp="1" noChangeArrowheads="1"/>
          </p:cNvSpPr>
          <p:nvPr>
            <p:ph type="subTitle" idx="1"/>
          </p:nvPr>
        </p:nvSpPr>
        <p:spPr>
          <a:xfrm>
            <a:off x="4643438" y="4875213"/>
            <a:ext cx="4373562" cy="857250"/>
          </a:xfrm>
        </p:spPr>
        <p:txBody>
          <a:bodyPr rtlCol="0">
            <a:normAutofit/>
          </a:bodyPr>
          <a:lstStyle/>
          <a:p>
            <a:pPr algn="r" eaLnBrk="1" fontAlgn="auto" hangingPunct="1">
              <a:spcAft>
                <a:spcPts val="0"/>
              </a:spcAft>
              <a:defRPr/>
            </a:pPr>
            <a:r>
              <a:rPr lang="th-TH" altLang="th-TH" sz="2000" smtClean="0">
                <a:latin typeface="CordiaUPC" pitchFamily="34" charset="-34"/>
                <a:cs typeface="CordiaUPC" pitchFamily="34" charset="-34"/>
              </a:rPr>
              <a:t>   </a:t>
            </a:r>
            <a:r>
              <a:rPr lang="en-US" altLang="th-TH" sz="1800" smtClean="0">
                <a:latin typeface="Tahoma" pitchFamily="34" charset="0"/>
                <a:cs typeface="Tahoma" pitchFamily="34" charset="0"/>
              </a:rPr>
              <a:t>Assc.Prof. Somporn Isvilanonda</a:t>
            </a:r>
          </a:p>
          <a:p>
            <a:pPr algn="r" eaLnBrk="1" fontAlgn="auto" hangingPunct="1">
              <a:spcAft>
                <a:spcPts val="0"/>
              </a:spcAft>
              <a:defRPr/>
            </a:pPr>
            <a:r>
              <a:rPr lang="en-US" altLang="th-TH" sz="1800" smtClean="0">
                <a:latin typeface="Tahoma" pitchFamily="34" charset="0"/>
                <a:cs typeface="Tahoma" pitchFamily="34" charset="0"/>
              </a:rPr>
              <a:t>Knowledge Network Institute of Thailand</a:t>
            </a:r>
            <a:endParaRPr lang="th-TH" altLang="th-TH" sz="1800" smtClean="0">
              <a:latin typeface="Tahoma" pitchFamily="34" charset="0"/>
              <a:cs typeface="Tahoma" pitchFamily="34" charset="0"/>
            </a:endParaRPr>
          </a:p>
        </p:txBody>
      </p:sp>
      <p:pic>
        <p:nvPicPr>
          <p:cNvPr id="2052" name="Picture 7" descr="t20090521185719_1.jpg"/>
          <p:cNvPicPr>
            <a:picLocks noChangeAspect="1"/>
          </p:cNvPicPr>
          <p:nvPr/>
        </p:nvPicPr>
        <p:blipFill>
          <a:blip r:embed="rId3"/>
          <a:srcRect/>
          <a:stretch>
            <a:fillRect/>
          </a:stretch>
        </p:blipFill>
        <p:spPr bwMode="auto">
          <a:xfrm>
            <a:off x="142875" y="4286250"/>
            <a:ext cx="1571625" cy="1227138"/>
          </a:xfrm>
          <a:prstGeom prst="rect">
            <a:avLst/>
          </a:prstGeom>
          <a:noFill/>
          <a:ln w="9525">
            <a:noFill/>
            <a:miter lim="800000"/>
            <a:headEnd/>
            <a:tailEnd/>
          </a:ln>
        </p:spPr>
      </p:pic>
      <p:sp>
        <p:nvSpPr>
          <p:cNvPr id="2053" name="TextBox 8"/>
          <p:cNvSpPr txBox="1">
            <a:spLocks noChangeArrowheads="1"/>
          </p:cNvSpPr>
          <p:nvPr/>
        </p:nvSpPr>
        <p:spPr bwMode="auto">
          <a:xfrm>
            <a:off x="1951038" y="3138488"/>
            <a:ext cx="6551612" cy="738187"/>
          </a:xfrm>
          <a:prstGeom prst="rect">
            <a:avLst/>
          </a:prstGeom>
          <a:noFill/>
          <a:ln w="9525">
            <a:noFill/>
            <a:miter lim="800000"/>
            <a:headEnd/>
            <a:tailEnd/>
          </a:ln>
        </p:spPr>
        <p:txBody>
          <a:bodyPr>
            <a:spAutoFit/>
          </a:bodyPr>
          <a:lstStyle/>
          <a:p>
            <a:pPr algn="ctr"/>
            <a:r>
              <a:rPr lang="en-US" altLang="th-TH" sz="1400"/>
              <a:t>Special lecture for course</a:t>
            </a:r>
            <a:r>
              <a:rPr lang="th-TH" altLang="th-TH" sz="1400"/>
              <a:t> </a:t>
            </a:r>
            <a:r>
              <a:rPr lang="en-US" altLang="th-TH" sz="1400"/>
              <a:t>01007496 </a:t>
            </a:r>
          </a:p>
          <a:p>
            <a:pPr algn="ctr"/>
            <a:r>
              <a:rPr lang="en-US" altLang="th-TH" sz="1400"/>
              <a:t>Selected Topic (Agricultural Entrepreneur Capacity Building)</a:t>
            </a:r>
            <a:endParaRPr lang="th-TH" altLang="th-TH" sz="1400"/>
          </a:p>
          <a:p>
            <a:pPr algn="ctr"/>
            <a:r>
              <a:rPr lang="en-US" altLang="th-TH" sz="1400"/>
              <a:t>November 5, 2013 at room no. 317 Faculty of Agriculture</a:t>
            </a:r>
            <a:endParaRPr lang="th-TH" altLang="th-TH"/>
          </a:p>
        </p:txBody>
      </p:sp>
      <p:sp>
        <p:nvSpPr>
          <p:cNvPr id="2054" name="TextBox 15"/>
          <p:cNvSpPr txBox="1">
            <a:spLocks noChangeArrowheads="1"/>
          </p:cNvSpPr>
          <p:nvPr/>
        </p:nvSpPr>
        <p:spPr bwMode="auto">
          <a:xfrm>
            <a:off x="5929313" y="6357938"/>
            <a:ext cx="2928937" cy="277812"/>
          </a:xfrm>
          <a:prstGeom prst="rect">
            <a:avLst/>
          </a:prstGeom>
          <a:noFill/>
          <a:ln w="9525">
            <a:noFill/>
            <a:miter lim="800000"/>
            <a:headEnd/>
            <a:tailEnd/>
          </a:ln>
        </p:spPr>
        <p:txBody>
          <a:bodyPr>
            <a:spAutoFit/>
          </a:bodyPr>
          <a:lstStyle/>
          <a:p>
            <a:r>
              <a:rPr lang="en-US" altLang="th-TH" sz="1200">
                <a:latin typeface="Tahoma" pitchFamily="34" charset="0"/>
              </a:rPr>
              <a:t>E-mail address: somporn@knit.or.th</a:t>
            </a:r>
            <a:endParaRPr lang="th-TH" altLang="th-TH" sz="1200">
              <a:latin typeface="Tahoma" pitchFamily="34" charset="0"/>
            </a:endParaRPr>
          </a:p>
        </p:txBody>
      </p:sp>
      <p:pic>
        <p:nvPicPr>
          <p:cNvPr id="2055" name="Picture 24" descr="http://t2.gstatic.com/images?q=tbn:ANd9GcSkmEmsudtGzZDfTzKkEx-B5uOJ15hyBzrzJ7OcsZyj4mDw79rb"/>
          <p:cNvPicPr>
            <a:picLocks noChangeAspect="1" noChangeArrowheads="1"/>
          </p:cNvPicPr>
          <p:nvPr/>
        </p:nvPicPr>
        <p:blipFill>
          <a:blip r:embed="rId4"/>
          <a:srcRect/>
          <a:stretch>
            <a:fillRect/>
          </a:stretch>
        </p:blipFill>
        <p:spPr bwMode="auto">
          <a:xfrm>
            <a:off x="1571625" y="500063"/>
            <a:ext cx="1500188" cy="1143000"/>
          </a:xfrm>
          <a:prstGeom prst="rect">
            <a:avLst/>
          </a:prstGeom>
          <a:noFill/>
          <a:ln w="9525">
            <a:noFill/>
            <a:miter lim="800000"/>
            <a:headEnd/>
            <a:tailEnd/>
          </a:ln>
        </p:spPr>
      </p:pic>
      <p:pic>
        <p:nvPicPr>
          <p:cNvPr id="2056" name="Picture 20" descr="http://www.earthtimes.org/newsimage/food_security_farming_agriculture_asia_22.jpg"/>
          <p:cNvPicPr>
            <a:picLocks noChangeAspect="1" noChangeArrowheads="1"/>
          </p:cNvPicPr>
          <p:nvPr/>
        </p:nvPicPr>
        <p:blipFill>
          <a:blip r:embed="rId5"/>
          <a:srcRect/>
          <a:stretch>
            <a:fillRect/>
          </a:stretch>
        </p:blipFill>
        <p:spPr bwMode="auto">
          <a:xfrm>
            <a:off x="1841500" y="5635625"/>
            <a:ext cx="2286000" cy="1000125"/>
          </a:xfrm>
          <a:prstGeom prst="rect">
            <a:avLst/>
          </a:prstGeom>
          <a:noFill/>
          <a:ln w="9525">
            <a:noFill/>
            <a:miter lim="800000"/>
            <a:headEnd/>
            <a:tailEnd/>
          </a:ln>
        </p:spPr>
      </p:pic>
      <p:pic>
        <p:nvPicPr>
          <p:cNvPr id="2057" name="Picture 2" descr="http://t3.gstatic.com/images?q=tbn:ANd9GcTfaFrGMtHV4mPPClOEBGlJ2MuXUuMzI46atqBveVsiG0w7e4so"/>
          <p:cNvPicPr>
            <a:picLocks noChangeAspect="1" noChangeArrowheads="1"/>
          </p:cNvPicPr>
          <p:nvPr/>
        </p:nvPicPr>
        <p:blipFill>
          <a:blip r:embed="rId6"/>
          <a:srcRect/>
          <a:stretch>
            <a:fillRect/>
          </a:stretch>
        </p:blipFill>
        <p:spPr bwMode="auto">
          <a:xfrm>
            <a:off x="2222500" y="4143375"/>
            <a:ext cx="1657350" cy="1071563"/>
          </a:xfrm>
          <a:prstGeom prst="rect">
            <a:avLst/>
          </a:prstGeom>
          <a:noFill/>
          <a:ln w="9525">
            <a:noFill/>
            <a:miter lim="800000"/>
            <a:headEnd/>
            <a:tailEnd/>
          </a:ln>
        </p:spPr>
      </p:pic>
      <p:pic>
        <p:nvPicPr>
          <p:cNvPr id="2058" name="Picture 10" descr="http://cdn.wn.com/ph/img/02/62/a43cd039d0edab74c7010f9af428-medium.jpg"/>
          <p:cNvPicPr>
            <a:picLocks noChangeAspect="1" noChangeArrowheads="1"/>
          </p:cNvPicPr>
          <p:nvPr/>
        </p:nvPicPr>
        <p:blipFill>
          <a:blip r:embed="rId7"/>
          <a:srcRect/>
          <a:stretch>
            <a:fillRect/>
          </a:stretch>
        </p:blipFill>
        <p:spPr bwMode="auto">
          <a:xfrm>
            <a:off x="142875" y="3071813"/>
            <a:ext cx="1465263" cy="1000125"/>
          </a:xfrm>
          <a:prstGeom prst="rect">
            <a:avLst/>
          </a:prstGeom>
          <a:noFill/>
          <a:ln w="9525">
            <a:noFill/>
            <a:miter lim="800000"/>
            <a:headEnd/>
            <a:tailEnd/>
          </a:ln>
        </p:spPr>
      </p:pic>
      <p:pic>
        <p:nvPicPr>
          <p:cNvPr id="2059" name="Picture 24" descr="นาข้าว1"/>
          <p:cNvPicPr>
            <a:picLocks noChangeAspect="1" noChangeArrowheads="1"/>
          </p:cNvPicPr>
          <p:nvPr/>
        </p:nvPicPr>
        <p:blipFill>
          <a:blip r:embed="rId8"/>
          <a:srcRect/>
          <a:stretch>
            <a:fillRect/>
          </a:stretch>
        </p:blipFill>
        <p:spPr bwMode="auto">
          <a:xfrm>
            <a:off x="3071813" y="500063"/>
            <a:ext cx="1714500" cy="1143000"/>
          </a:xfrm>
          <a:prstGeom prst="rect">
            <a:avLst/>
          </a:prstGeom>
          <a:noFill/>
          <a:ln w="9525">
            <a:noFill/>
            <a:miter lim="800000"/>
            <a:headEnd/>
            <a:tailEnd/>
          </a:ln>
        </p:spPr>
      </p:pic>
      <p:pic>
        <p:nvPicPr>
          <p:cNvPr id="2060" name="Picture 5" descr="H:\poverty picture\CIMG1124.JPG"/>
          <p:cNvPicPr>
            <a:picLocks noChangeAspect="1" noChangeArrowheads="1"/>
          </p:cNvPicPr>
          <p:nvPr/>
        </p:nvPicPr>
        <p:blipFill>
          <a:blip r:embed="rId9"/>
          <a:srcRect/>
          <a:stretch>
            <a:fillRect/>
          </a:stretch>
        </p:blipFill>
        <p:spPr bwMode="auto">
          <a:xfrm>
            <a:off x="4786313" y="428625"/>
            <a:ext cx="2000250" cy="1214438"/>
          </a:xfrm>
          <a:prstGeom prst="rect">
            <a:avLst/>
          </a:prstGeom>
          <a:noFill/>
          <a:ln w="9525">
            <a:noFill/>
            <a:miter lim="800000"/>
            <a:headEnd/>
            <a:tailEnd/>
          </a:ln>
        </p:spPr>
      </p:pic>
      <p:pic>
        <p:nvPicPr>
          <p:cNvPr id="2061" name="Picture 3" descr="H:\Rice Pic. AJ.Somporn\_MG_2350.JPG"/>
          <p:cNvPicPr>
            <a:picLocks noChangeAspect="1" noChangeArrowheads="1"/>
          </p:cNvPicPr>
          <p:nvPr/>
        </p:nvPicPr>
        <p:blipFill>
          <a:blip r:embed="rId10"/>
          <a:srcRect/>
          <a:stretch>
            <a:fillRect/>
          </a:stretch>
        </p:blipFill>
        <p:spPr bwMode="auto">
          <a:xfrm>
            <a:off x="6786563" y="357188"/>
            <a:ext cx="1643062" cy="1214437"/>
          </a:xfrm>
          <a:prstGeom prst="rect">
            <a:avLst/>
          </a:prstGeom>
          <a:noFill/>
          <a:ln w="9525">
            <a:noFill/>
            <a:miter lim="800000"/>
            <a:headEnd/>
            <a:tailEnd/>
          </a:ln>
        </p:spPr>
      </p:pic>
      <p:sp>
        <p:nvSpPr>
          <p:cNvPr id="2062" name="Rectangle 2"/>
          <p:cNvSpPr>
            <a:spLocks noChangeArrowheads="1"/>
          </p:cNvSpPr>
          <p:nvPr/>
        </p:nvSpPr>
        <p:spPr bwMode="auto">
          <a:xfrm>
            <a:off x="214313" y="960438"/>
            <a:ext cx="995362" cy="104775"/>
          </a:xfrm>
          <a:prstGeom prst="rect">
            <a:avLst/>
          </a:prstGeom>
          <a:solidFill>
            <a:schemeClr val="bg1"/>
          </a:solidFill>
          <a:ln w="9525">
            <a:solidFill>
              <a:schemeClr val="bg1"/>
            </a:solidFill>
            <a:miter lim="800000"/>
            <a:headEnd/>
            <a:tailEnd/>
          </a:ln>
        </p:spPr>
        <p:txBody>
          <a:bodyPr wrap="none" anchor="ctr"/>
          <a:lstStyle/>
          <a:p>
            <a:r>
              <a:rPr lang="th-TH" altLang="th-TH" sz="800" b="1">
                <a:latin typeface="Tahoma" pitchFamily="34" charset="0"/>
              </a:rPr>
              <a:t>สถาบันคลังสมองของชาติ</a:t>
            </a:r>
          </a:p>
        </p:txBody>
      </p:sp>
      <p:pic>
        <p:nvPicPr>
          <p:cNvPr id="2063" name="Picture 17" descr="F:\logo-knit.jpg"/>
          <p:cNvPicPr>
            <a:picLocks noChangeAspect="1" noChangeArrowheads="1"/>
          </p:cNvPicPr>
          <p:nvPr/>
        </p:nvPicPr>
        <p:blipFill>
          <a:blip r:embed="rId11"/>
          <a:srcRect/>
          <a:stretch>
            <a:fillRect/>
          </a:stretch>
        </p:blipFill>
        <p:spPr bwMode="auto">
          <a:xfrm>
            <a:off x="280988" y="428625"/>
            <a:ext cx="785812" cy="500063"/>
          </a:xfrm>
          <a:prstGeom prst="rect">
            <a:avLst/>
          </a:prstGeom>
          <a:noFill/>
          <a:ln w="9525">
            <a:noFill/>
            <a:miter lim="800000"/>
            <a:headEnd/>
            <a:tailEnd/>
          </a:ln>
        </p:spPr>
      </p:pic>
    </p:spTree>
  </p:cSld>
  <p:clrMapOvr>
    <a:masterClrMapping/>
  </p:clrMapOvr>
  <p:transition spd="med">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68263"/>
            <a:ext cx="9020175" cy="1173162"/>
          </a:xfrm>
        </p:spPr>
        <p:txBody>
          <a:bodyPr/>
          <a:lstStyle/>
          <a:p>
            <a:pPr eaLnBrk="1" hangingPunct="1"/>
            <a:r>
              <a:rPr lang="th-TH" altLang="th-TH" sz="2800" b="1" smtClean="0">
                <a:latin typeface="Tahoma" pitchFamily="34" charset="0"/>
                <a:cs typeface="Tahoma" pitchFamily="34" charset="0"/>
              </a:rPr>
              <a:t>      </a:t>
            </a:r>
            <a:r>
              <a:rPr lang="en-US" altLang="th-TH" sz="2800" b="1" smtClean="0">
                <a:latin typeface="Tahoma" pitchFamily="34" charset="0"/>
                <a:cs typeface="Tahoma" pitchFamily="34" charset="0"/>
              </a:rPr>
              <a:t>Outline</a:t>
            </a:r>
            <a:r>
              <a:rPr lang="th-TH" altLang="th-TH" sz="2800" b="1" smtClean="0">
                <a:latin typeface="Tahoma" pitchFamily="34" charset="0"/>
                <a:cs typeface="Tahoma" pitchFamily="34" charset="0"/>
              </a:rPr>
              <a:t>   </a:t>
            </a:r>
            <a:r>
              <a:rPr lang="en-US" altLang="th-TH" sz="5000" smtClean="0">
                <a:latin typeface="CordiaUPC" pitchFamily="34" charset="-34"/>
                <a:cs typeface="CordiaUPC" pitchFamily="34" charset="-34"/>
              </a:rPr>
              <a:t>-------------------</a:t>
            </a:r>
            <a:endParaRPr lang="th-TH" altLang="th-TH" sz="5000" smtClean="0">
              <a:latin typeface="CordiaUPC" pitchFamily="34" charset="-34"/>
              <a:cs typeface="CordiaUPC" pitchFamily="34" charset="-34"/>
            </a:endParaRPr>
          </a:p>
        </p:txBody>
      </p:sp>
      <p:sp>
        <p:nvSpPr>
          <p:cNvPr id="3075" name="Rectangle 3"/>
          <p:cNvSpPr>
            <a:spLocks noGrp="1" noChangeArrowheads="1"/>
          </p:cNvSpPr>
          <p:nvPr>
            <p:ph idx="1"/>
          </p:nvPr>
        </p:nvSpPr>
        <p:spPr>
          <a:xfrm>
            <a:off x="301625" y="1628775"/>
            <a:ext cx="8610600" cy="3959225"/>
          </a:xfrm>
        </p:spPr>
        <p:txBody>
          <a:bodyPr/>
          <a:lstStyle/>
          <a:p>
            <a:pPr marL="914400" lvl="1" indent="-457200" eaLnBrk="1" hangingPunct="1">
              <a:buFontTx/>
              <a:buAutoNum type="arabicPeriod"/>
            </a:pPr>
            <a:r>
              <a:rPr lang="en-US" altLang="th-TH" sz="2400" b="1" smtClean="0">
                <a:latin typeface="Tahoma" pitchFamily="34" charset="0"/>
                <a:cs typeface="Tahoma" pitchFamily="34" charset="0"/>
              </a:rPr>
              <a:t>Introduction</a:t>
            </a:r>
            <a:endParaRPr lang="th-TH" altLang="th-TH" sz="2400" b="1" smtClean="0">
              <a:latin typeface="Tahoma" pitchFamily="34" charset="0"/>
              <a:cs typeface="Tahoma" pitchFamily="34" charset="0"/>
            </a:endParaRPr>
          </a:p>
          <a:p>
            <a:pPr marL="914400" lvl="1" indent="-457200" eaLnBrk="1" hangingPunct="1">
              <a:buFontTx/>
              <a:buAutoNum type="arabicPeriod"/>
            </a:pPr>
            <a:r>
              <a:rPr lang="en-US" altLang="th-TH" sz="2400" b="1" smtClean="0">
                <a:latin typeface="Tahoma" pitchFamily="34" charset="0"/>
                <a:cs typeface="Tahoma" pitchFamily="34" charset="0"/>
              </a:rPr>
              <a:t>Understanding the World Rice Market</a:t>
            </a:r>
          </a:p>
          <a:p>
            <a:pPr marL="914400" lvl="1" indent="-457200" eaLnBrk="1" hangingPunct="1">
              <a:buFontTx/>
              <a:buNone/>
            </a:pPr>
            <a:r>
              <a:rPr lang="en-US" altLang="th-TH" sz="2400" b="1" smtClean="0">
                <a:latin typeface="Tahoma" pitchFamily="34" charset="0"/>
                <a:cs typeface="Tahoma" pitchFamily="34" charset="0"/>
              </a:rPr>
              <a:t>3. Dynamics of Thailand Rice Production Economy</a:t>
            </a:r>
            <a:endParaRPr lang="th-TH" altLang="th-TH" sz="2400" b="1" smtClean="0">
              <a:latin typeface="Tahoma" pitchFamily="34" charset="0"/>
              <a:cs typeface="Tahoma" pitchFamily="34" charset="0"/>
            </a:endParaRPr>
          </a:p>
          <a:p>
            <a:pPr marL="914400" lvl="1" indent="-457200" eaLnBrk="1" hangingPunct="1">
              <a:buFontTx/>
              <a:buNone/>
            </a:pPr>
            <a:r>
              <a:rPr lang="en-US" altLang="th-TH" sz="2400" b="1" smtClean="0">
                <a:latin typeface="Tahoma" pitchFamily="34" charset="0"/>
                <a:cs typeface="Tahoma" pitchFamily="34" charset="0"/>
              </a:rPr>
              <a:t>4. Rice Trading and Marketing</a:t>
            </a:r>
            <a:endParaRPr lang="th-TH" altLang="th-TH" sz="2400" b="1" smtClean="0">
              <a:latin typeface="Tahoma" pitchFamily="34" charset="0"/>
              <a:cs typeface="Tahoma" pitchFamily="34" charset="0"/>
            </a:endParaRPr>
          </a:p>
          <a:p>
            <a:pPr marL="914400" lvl="1" indent="-457200" eaLnBrk="1" hangingPunct="1">
              <a:buFontTx/>
              <a:buNone/>
            </a:pPr>
            <a:r>
              <a:rPr lang="en-US" altLang="th-TH" sz="2400" b="1" smtClean="0">
                <a:latin typeface="Tahoma" pitchFamily="34" charset="0"/>
                <a:cs typeface="Tahoma" pitchFamily="34" charset="0"/>
                <a:sym typeface="Wingdings" pitchFamily="2" charset="2"/>
              </a:rPr>
              <a:t>5. Government Rice Policy and It impacts</a:t>
            </a:r>
            <a:endParaRPr lang="th-TH" altLang="th-TH" sz="2400" b="1" smtClean="0">
              <a:latin typeface="Tahoma" pitchFamily="34" charset="0"/>
              <a:cs typeface="Tahoma" pitchFamily="34" charset="0"/>
              <a:sym typeface="Wingdings" pitchFamily="2" charset="2"/>
            </a:endParaRPr>
          </a:p>
          <a:p>
            <a:pPr marL="914400" lvl="1" indent="-457200" eaLnBrk="1" hangingPunct="1">
              <a:buFont typeface="Arial" pitchFamily="34" charset="0"/>
              <a:buNone/>
            </a:pPr>
            <a:r>
              <a:rPr lang="en-US" altLang="th-TH" sz="2400" b="1" smtClean="0">
                <a:latin typeface="Tahoma" pitchFamily="34" charset="0"/>
                <a:cs typeface="Tahoma" pitchFamily="34" charset="0"/>
              </a:rPr>
              <a:t>6. ASEAN  Economic Community and Rice Trade</a:t>
            </a:r>
            <a:endParaRPr lang="th-TH" altLang="th-TH" sz="2400" b="1" smtClean="0">
              <a:latin typeface="Tahoma" pitchFamily="34" charset="0"/>
              <a:cs typeface="Tahoma" pitchFamily="34" charset="0"/>
            </a:endParaRPr>
          </a:p>
          <a:p>
            <a:pPr marL="914400" lvl="1" indent="-457200" eaLnBrk="1" hangingPunct="1">
              <a:buFont typeface="Arial" pitchFamily="34" charset="0"/>
              <a:buNone/>
            </a:pPr>
            <a:r>
              <a:rPr lang="en-US" altLang="th-TH" sz="2400" b="1" smtClean="0">
                <a:latin typeface="Tahoma" pitchFamily="34" charset="0"/>
                <a:cs typeface="Tahoma" pitchFamily="34" charset="0"/>
              </a:rPr>
              <a:t>7. What Factors Causing a Reduction of Thai Rice in Export Markets?</a:t>
            </a:r>
            <a:endParaRPr lang="th-TH" altLang="th-TH" sz="2400" smtClean="0">
              <a:latin typeface="Tahoma" pitchFamily="34" charset="0"/>
              <a:cs typeface="Tahoma" pitchFamily="34" charset="0"/>
            </a:endParaRPr>
          </a:p>
          <a:p>
            <a:pPr marL="914400" lvl="1" indent="-457200" eaLnBrk="1" hangingPunct="1">
              <a:buFontTx/>
              <a:buNone/>
            </a:pPr>
            <a:r>
              <a:rPr lang="en-US" altLang="th-TH" sz="2400" b="1" smtClean="0">
                <a:latin typeface="Tahoma" pitchFamily="34" charset="0"/>
                <a:cs typeface="Tahoma" pitchFamily="34" charset="0"/>
              </a:rPr>
              <a:t>8. Question and Discussion</a:t>
            </a:r>
            <a:endParaRPr lang="th-TH" altLang="th-TH" sz="2400" b="1" smtClean="0"/>
          </a:p>
        </p:txBody>
      </p:sp>
      <p:pic>
        <p:nvPicPr>
          <p:cNvPr id="7" name="รูปภาพ 6" descr="1195886911.jpg"/>
          <p:cNvPicPr>
            <a:picLocks noChangeAspect="1"/>
          </p:cNvPicPr>
          <p:nvPr/>
        </p:nvPicPr>
        <p:blipFill>
          <a:blip r:embed="rId2" cstate="print"/>
          <a:stretch>
            <a:fillRect/>
          </a:stretch>
        </p:blipFill>
        <p:spPr>
          <a:xfrm>
            <a:off x="6701053" y="767686"/>
            <a:ext cx="1091820" cy="818865"/>
          </a:xfrm>
          <a:prstGeom prst="ellipse">
            <a:avLst/>
          </a:prstGeom>
          <a:ln>
            <a:noFill/>
          </a:ln>
          <a:effectLst>
            <a:softEdge rad="112500"/>
          </a:effectLst>
        </p:spPr>
      </p:pic>
      <p:pic>
        <p:nvPicPr>
          <p:cNvPr id="8" name="รูปภาพ 7" descr="untitled.bmp"/>
          <p:cNvPicPr>
            <a:picLocks noChangeAspect="1"/>
          </p:cNvPicPr>
          <p:nvPr/>
        </p:nvPicPr>
        <p:blipFill>
          <a:blip r:embed="rId3" cstate="print"/>
          <a:stretch>
            <a:fillRect/>
          </a:stretch>
        </p:blipFill>
        <p:spPr>
          <a:xfrm>
            <a:off x="7402869" y="341195"/>
            <a:ext cx="1318050" cy="942406"/>
          </a:xfrm>
          <a:prstGeom prst="rect">
            <a:avLst/>
          </a:prstGeom>
          <a:ln>
            <a:noFill/>
          </a:ln>
          <a:effectLst>
            <a:softEdge rad="112500"/>
          </a:effectLst>
        </p:spPr>
      </p:pic>
      <p:sp>
        <p:nvSpPr>
          <p:cNvPr id="3078" name="Rectangle 2"/>
          <p:cNvSpPr>
            <a:spLocks noChangeArrowheads="1"/>
          </p:cNvSpPr>
          <p:nvPr/>
        </p:nvSpPr>
        <p:spPr bwMode="auto">
          <a:xfrm>
            <a:off x="142875" y="6643688"/>
            <a:ext cx="1357313" cy="152400"/>
          </a:xfrm>
          <a:prstGeom prst="rect">
            <a:avLst/>
          </a:prstGeom>
          <a:solidFill>
            <a:schemeClr val="bg1"/>
          </a:solidFill>
          <a:ln w="9525">
            <a:solidFill>
              <a:schemeClr val="bg1"/>
            </a:solidFill>
            <a:miter lim="800000"/>
            <a:headEnd/>
            <a:tailEnd/>
          </a:ln>
        </p:spPr>
        <p:txBody>
          <a:bodyPr wrap="none" anchor="ctr"/>
          <a:lstStyle/>
          <a:p>
            <a:r>
              <a:rPr lang="th-TH" altLang="th-TH" sz="800" b="1">
                <a:latin typeface="Tahoma" pitchFamily="34" charset="0"/>
              </a:rPr>
              <a:t>สถาบันคลังสมองของชาติ</a:t>
            </a:r>
          </a:p>
        </p:txBody>
      </p:sp>
      <p:pic>
        <p:nvPicPr>
          <p:cNvPr id="3079" name="Picture 17" descr="F:\logo-knit.jpg"/>
          <p:cNvPicPr>
            <a:picLocks noChangeAspect="1" noChangeArrowheads="1"/>
          </p:cNvPicPr>
          <p:nvPr/>
        </p:nvPicPr>
        <p:blipFill>
          <a:blip r:embed="rId4"/>
          <a:srcRect/>
          <a:stretch>
            <a:fillRect/>
          </a:stretch>
        </p:blipFill>
        <p:spPr bwMode="auto">
          <a:xfrm>
            <a:off x="285750" y="6175375"/>
            <a:ext cx="712788" cy="484188"/>
          </a:xfrm>
          <a:prstGeom prst="rect">
            <a:avLst/>
          </a:prstGeom>
          <a:noFill/>
          <a:ln w="9525">
            <a:noFill/>
            <a:miter lim="800000"/>
            <a:headEnd/>
            <a:tailEnd/>
          </a:ln>
        </p:spPr>
      </p:pic>
    </p:spTree>
  </p:cSld>
  <p:clrMapOvr>
    <a:masterClrMapping/>
  </p:clrMapOvr>
  <p:transition spd="med">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8" descr="data:image/jpg;base64,/9j/4AAQSkZJRgABAQAAAQABAAD/2wCEAAkGBhQSEBUUEhQVFBUVGRgXGRgWFBcXHBwVGhwVFxYbGBgYHyYfGBolHRUWHy8gJScqLSwsFx8xNTAqNSYrLSkBCQoKDgwOGg8PGikkHyQpKSwsLCksKSksKSwsLCwsKiwsKSkpKSwsKSwsKSwsLCwsLCwsKSkqKSkpLCwsLCwpKf/AABEIAIAAwAMBIgACEQEDEQH/xAAcAAACAwEBAQEAAAAAAAAAAAAFBgIDBAEHAAj/xAA+EAACAQIEBAMFBwMDAwUBAAABAgMAEQQSITEFBkFREyJhFDJxgZEHI0JSobHB0eHwFYLxJDNyQ1NistIW/8QAGgEAAgMBAQAAAAAAAAAAAAAAAwQAAgUBBv/EACcRAAICAQQCAQQDAQAAAAAAAAABAgMRBBIhMUFREyIjMnFCYbEF/9oADAMBAAIRAxEAPwCsPXc9UiumlcDGSzPXRJVa1MVxkFbmWW83wAFYMNWjjTXmb4/tVWEGthXqtNiNaz6M+zlmm9Tw8LMQFBZidANSaYeAckS4khiPDj/Mw/Yda9F4Ry3DhV+7XzdWOpPz6VS7VRh12cjW2LXAfs+Js+KPqIwf/sf4FP2Gw6xoFjAVR0Ggrh90VKI6VlztlN5YwoqPQH5oQ+GrDobfI0siQ9z9adOLwZ4HHpf6UjqaPDlC1qwy0tU0aqqmlXQAnmqWaoV0VYharV12qC1Z4JP/ADXJSUezqi30RDVK9cWM3tpU2gYdDQ/kj7LbJLwRVq6DUAalRUUZepNTY6VUhqw7V1kQmA12oB76jrUgawTYJCvga5VcxOU2FzbQevT9SKnRMZFvFuiuS1iWJO9vpVP+rgC8bhSP/Te1mHWzdDTdheVIwn3iBm6k3362rTDyvCNo1t8L0KetbeMsdWi4yL/CeeniICOU6EZswv6b068D+0FnkKTquWw+8XSwOlyPja/xpZ5s4Bh0iQxoFcG5IIGlL5x9nMitYWtp2tY/P40WFjfKFbK9vB+g1HlqMW9Lf2ccwe1YPzG7wnw2PcWuh+mnypk2NOLoWLCt7jvXn+KhySMvYkV6GaTOZoMuIJ6MAf4NM1PgBcuMg0GpLUBUgaMKltdFRFdZ7D1O3+dKrbYq4OTL1w+SSiivE49Y9Nz+3b5+n6UPXjEgvbb1s36aVQcK0kg10FyPQbfUn+neikfCdPp9Na83bqJWyzI3oaZVrCKuHY9yxzABhpt0/wA60Vw3GU2bytt1HyP970NxeE2ZWyMNNdqzzxSHVkzeosfpv9DQ8vskoJBvE/m6HqP5H81EUEg4x4flO3UW79h2NFcLiFYaf5/btWtotS29kjN1NCS3I1pVh2qtKuRb1rsQXIjI4bVdiTb96mKwcHbyW7Gt9Y10Pjm4mpF5R2oiYKQxvYEHQXPyHWu1ZhuHeMWW5UBSbruNgLdt6C+gsfyQVh4hGyZ1cZepPS3cHY1zB8ZhlBEbhrfHeso4Xli8MaZgCb9SNNT1NZsNy8yaKSBe9tLfXcVn4SbNlttGLmWZyhy9tdNhSU9yLMPn+1ej45AI2DEAkEHWgXBeXgLGUBr6gEXAGoBNjv6GmabFFciV1LnLgZPsOY+HiR+HMmvrZv4tXpT0A5F4KmHwxyLl8VzIQBoNFXTsPLt60fatKDzFMzZLa8FsZuKXucIPKj9iV+utH4TWDmKDNh37r5vpR63yCmsxEoGpg1UpqYpwQLqD8wYxo8hGzXF+x/4JouDVONhDobi5HmHfMtyLfOg6mv5K3EY01nx2JszcLVmTMN9vkKN4ctl2II79qD8EleTDsz5lbbUBTft5Sb1mSDEpJ5SrKdfMzk9OtrD+1eXUMNo9TuTWTXxtXKHIDfqKQ05naGQ3W1t7aH6bV6bBGwW76fO9KPGeX455gzAEDUja/oT2NFg0uGBshnoGYrmRMSmaM+cbqd/iDRblXiJMiKfxBlPyGZT+4rLzjwmOPwjGmVzddgNAtyLDSwIuLd63coQeZT2S5+J0H6GmqUnYsCeoW2t5G9a2RrYVmw6XNbOlbsn4MWteTy7g594USNDMBIVkK9DROkdasWt+x6vo+FFuAp5ZieigfU/8UIvTDy5AGglB/GQv6UmlkMnhgxZGZ9ZQRfQDJt+9b8S+m9Dlwi31KadCo0+HbWsmN4sieUMDYd/4rOcW3g2NySLJowVN9R61fg5WdkjiiZ3cgXOioB7zE9gL6D0oCuJkmNl0Xqf4A9aeOHlcAIZJ7L47+FruoILBj81APa9+9NU0OTwLXXbI5yOmGjCqFGwAA+VSevohpXXFaXRkn0bVZPHmBHcEfXSqRWg1eL5OM82dcrFT0JH0rt618ehyYlx0Ov1rEDTy6M+SwzQu1dBqCnSpCunCD8TjjGTzZib2C3/b4VtgnDKCRlPr26GgvEsY8RzJH4pNvLcA/G5+H61LBcQxEpvJCIwB/wC6GP0A/mvMXVuMn+z1tE1OtNejfPiWbQ7VmxLLGMzXAuL2F/0661okmXYViK+ISpsR1uL6UCISQrcZ4mJJQ4uwUFUXc3YjMzEbmwAA6W6U0cpp90drki9tdbXtf0rJxLldTZlZY7AXNtD6WFc4RhDG5KSORuLtlVRt7o3PUk+mgtWtoa3ZLK6Rm6qDmsDnGLVbWfDvcAj9NdfjWjpWk+zKxjg8pDZcQPjRa9COIjLOPjRjJQv+jHEov+g9Xk5ThylH9z/uJ/gftSJxPiawKC2pOwHXufhW3lXnMT/9NIClwQuViLg76ixzetZybgt2BiMdzwM3PnD43hORU8UMrOVsJBHezMba21G9J+D5TzsFQ5mOv9yeg9ahPFJwpcU6tmefwo4HexvmMhctfcqLb6aimLlXjc2GxXsuMhRRJYxzQqxQtbZ27HptY+homyFjTT7LKyVaaa6D3LvKSYYBmszDW52Hwv8Aua8z+0Dmo4zFWQ/cw3WP1P4n+ZGnoB3py+1Hm0RR+yxN97IPPY+7Genxb9vjXkwFv2ptqMFtiJ7pTe6R6HyX9o7wKI57yR9DfzL00J95fTp0r1Dh/F4cQuaFww6jYj4g6ivzok1b8FxVo2DIxVhsQbH6iucMsfoQrVw2rzTlz7UwCExjCx2ltt/523Hr0r0qCUOgZSGU6gg3BB6gjcVxLDIKnOMNpEbuCPpr/NAQabeb4LwBvysD8jpSsYQrgMwK911+Nr0yrFFci0qpSlwSQ1ZGOpByje3r61ULXNtR0PpWrBYkKbMAVbQ3/epOf23KJK4JWbZksfwoMnl1K6jsy9R2vahB4tBEth5T2/t1o+ZzFdN1/AfTqD6j+aUuaMA6gSXUo0gAB97bMfQAa1iRir5NSfP+noYfbX0rgqfHMSWHlU7C2vxoxgQAt2NtLn4Ut8Ewjyr4gbZiCp9D/Qg0T4jiCvkBv1b+BVI0OdnxoNuWNxPEYxpW7KLkD92NfQuNCRp+EEaehI6nt2v8aEkO7kN5Y1toDq5IDDMfyi/u9SK0q97k16WqCrioxE39Tyxkw/GiN7UTwfFUfS+vakoS11Z7EG/X4a9P60Z1qQvZVFgLjnE4jISsinX1/pRKLjcOUfeLsO/9KH8OwatwziTFFZ0OFKsVBKqXkDkNa6ja9rUbwkMEUnDWlgzJ7GXkyweJYkyhZZEA86roST0rM1U/lST8CkOBK5l4kkmI0YFVUAb79aI8nNhWEnjkBrrkc38u+1tmvrVX2mYLLiYpB7MySxBkkwyGNZVVmXO0ZNkfSxC6aCmL7PZIY+EySStFGfaygd8GuKNvBVsoUkFRpe9/3pOUcwwGhPbPIX4jxDBYiHwZ5UYaWYXDBvzKcuhrdwrmCCKMI+KjkKiwYqw01AzADfvS5/oceJtOrlvEx0eGvHEsK+GyKSwiAORvS5HpWt+TcOqIPEn8WbEzYaP/ALeQeHKIw0mgOxuQNztalI0tYwxuV+fB5xxHHs00jPIHcs121sTe1x2HYdrVVDih+Jh9NKeYvs4wk86CGXEhBjDg5xKkasXyu+eEqCLeX3WBNiPnXgfs1w2IMEkE06wN7QsonWJJM2HGZsmuRVbbzny21v00FIQYn+2L3FRbHr3BojzfyzDhpo/Z5xJFIuYkyQyNGblWV2hJQnZhbofSmnmRhBiMVgYeHwyQRQnKREPGChVb2kyqM7C5JNzY7V3cQRDiV/MK9V+yPnWJMNJBPKqiNg0ea/utfMBYHZhf/dQleTMPisVErpLHH7NgVzwnDRL4ssYJLtKRmc/lRSzH9fuXuQ8OiYjJiHmxMb4iPw0aFbLC3lLROQ7XAzXU2Go1trNxw9D4xzVg3hdfaENwfzf0pQw3EYZ5CsLLfUhbsb23tcfOtHHeDYdonZC6zRYSCbKqIIyMsYN/xFyWvfT50o8ioDjVJvazm47ZTQb5N4foa077XsdUTyKR8D6VNZhazaDo1tvj3rTLiwxydO/+daqxuH8OFy3Y6+n81WGo+zt/l4Lzobv3Lp9nWj903zJ32tbbShvNWLDQjsGGvyYVowrN4alSLMAbHXpqP71Vi+FeKoQ6Aspa5tZbjOSTtYXpWmW21bvY4/x4AfAHMULN0kbMv7DS/oNq+vrc73/vereL4uMyMYwViuQi76dgPXe3QH0rPC3Vtz07DsO/qep9BXoNPTtzJ9sG5ZLDVMmIGbLfbT9r1J5wAT0Gv0oZFj1RczEXa5vuddfKO3T5U2ikmF45VG96i84YGwNCV4tc/wDbc+pH8UQw+KDjS4PYixoscA2xZwvG58LIXw0rxMRYlTuOxBuD9KnFzRimn9pM8hnGgkza2ta3a1ulrelMHKXB0mixDLh0xmJTwvDgdyoKMT4j2DKWIso30zUd/wBFwEDP4eHjxCtxGLDAs7sEWSKNpEVlIzZWLAXvr8KxbOePIhEQZuYsbiZpheXEyzw+CfKzt4QKuQqIO69upO+tc4bx7iPC1KA4jCoxz5GjKZm8q3HiLc6AbdqYuR8MI+YJ441YiMYyNFVyrEKHVQH3VtAM3Q60wcW4TLicPhIZoWw8rYtikGPxcmJEqiEkt4gtIFBAGRdCW9aB4RbyJ+B+0DFlnePFSB5SpexUFiostxbsANN7WNZOK8w4gxkBpH8Ny7PlusckpJJzKLB2YE6ncaU88V5ewWDMsowiMy4F5iuWSNPFSZY/c8RmQ+YBhn2HS9T4XwnBf9SsiLBh5hwmVkGYp4kolYIWJuqFyAW6AmqqOOSzlkRsFzxjhiMLisS02JjgdmjEjFEYgZXs+XKSMwubEi/rQ+fnLGNLHPJipTLCCImLe6DvYW8xPUnfrenrh/BYxHh1xWHW6f6qzwhpAitCEZQgzeW3RhqdDc1RhOXsNiDHNFgonmlwHjx4XO4jeYTNGxF3zGyC+XNVyp57xTmLEY2YNI8k0hsgZvM3/wAVRVFhcnYDUminEeK8Wjwng4g4yPDWCZZI5EW3RM7KCRptfYW2olxnhcWH45gUhjWFT7C5RHLgO5jZrPc5tTvfXem/mbGJJBxVYJcXO4kKYiLEShlhiEl2mgjAN0BXLuCo3HeY4OHmuC52xsd/CxUseZEjOUgeSMZYxoNLDS+/rR3hPMXEY5JIZpcQgkDSOkilCS58zWZQQG12sNTTdx7lfAYTwZYoAcs+GEEmSQJKrFc2eXxiJiQc4KqliuxFEYMGmKxmMk9nTETLi/AdGlf7vCrqJAGe63JbUeUW0FdIJ78XlOa8jeZBEdtY1tlXbYZR9KwcG4gMLic5BK2bQW/ELdTT+nDsKns6pDHMs2Lli8RyxPhLIoFspAOhtfsPWquKcKwZ09ljVpE4gAQ0nl9lvkZQWtmNxcntVZpSiXhJxfAKj50gB1jkt/s//VW8Y48s0K5AQrDNY7gdjbqbVn5p4JEvCkxEMSw2EOsisHdmFmySiVklubtbILDrpS3wqceAgPUDr0BOp/zpXNPp07P0Owtchr4BjrJkfTUkX9dxrR+WdI42diLDTU7k6BbdztXnGNxZIPYD9en/AD6VVw+aZ/PiHZiBaNW6C2r2GmYg772+NGt0LstzEu7NvAytw9WsUN3AA1OlutugJ79bdKxSAjQ71VhsSRf1q0I8q3SxKEi3XKdRb9frWyoJFNwN4ribJl/MwU/XXT5V3BIg18KQ36nLc/Lf5VmbWX/wBvfqx/w0Wwzi3WueSIvXKVJQBrbi1mHyP8VkGIudrEVfNFfUGzDqN6pkYnU7j0osUUYuDh8kvuRu4UXYqjMFXuxAIUb6nShsYs5FN/BMSkKMJc7AkMFVVIzBXUEMWVom85Gdc2hIynQ1vxXG8IQX8JUIRFy+zxEt5lzJmaQjLYMPEAVwGJsTYDz0r4vhMSUWedLwyVlZ1ikZA+TMsbFc7EZVzAWzG4sNzcd6yS4Zo3ZJEZGU2KspUg9ip1Hzpjw/FIY4ipfErKWAPhhcoiurEIxkBRyRcnIb5VAK6kj+N8QikmEkbOtyqkCMIQiLGqsgDkLezWTN5cg8xvpCGPEcFxCF88EqeGFZ80TrkVvdL3HlB6E2vWj/AESdPfglXw7NJeJxkDe4XuPKGtoTa9H/AP8ArMPGfu/HdY7mJZERc2ZWRlmIla/vF8wGpdxlUWqZ5uhClFEjjI4j8WOMkvJ42ZiQ5MRAltcZ8wUaJvXGQTlQ2LWNgQCbaBjcgE7XNibehovwHGzwszwQCUmMswkwyzr4YOr2ZSAAR7/TUXrsHMi+wDCmMKVkEgkUFiTlmVi6u2Usc6KCBoo7gUR4dzmqIokMhKxRpfKkmbwzNlju7AxoVlAzr5ly6A13JAPxjHz42Rp5BmICKSkdlUABI0AUWUaWA62rC+FZb543WzFDmUizjdSSNGGlxuKO8D5nhhw/gNEWEhLSOCcwYW8HIuYKwUrfzbF2tVvMvN8eIAyRsD47TsHykM7CzXsdb5Vv8KnogJXl+csiDDT5nXOiiGS7J+ZQFuy67jSjnL/A5likkaGUKGKkmJwFKXDBiRZSCbWO1qpfjeFZ5bvi8s/jM91jbI8pQ+VPEAkPlsZCUJFvLpRHE8xx+BlQMxPglS1rlY45I7vYmzHMDYXsBa5tc8bwi8IuTwh44RyTBLhY5pJZEzLc6oANSOq+lIXNHD4lxo8J3aJAozHLfUjNsAPxCiUPFpJMNGrMcqiwUbbn6/OgnFJFcyKrAN5R5ri4W22mpv8AtVIz+XKj4Na3QqiqNku2buKcuxBcys9vXL/Aobgb6jougv8AWpYjiZZQgN7afPqa+4Yt1+JP71qaWrZHntirxu+kJaKl2FzfQdDYdfnfSszY8FrXu3a+vrW6YaICNLkn5A/1oTxDhJU+JGddyLA9PWjuTjyiTTDMEmmtbuCYjK5B2IGvrbSlrCcXB8raN2v6a0UjnGmXtR4zU1lFchbExJM5/CQdCth5j7xPfUj6VRh4mU20bS+m9u9jvQzBY8i5Pcn9SaIJMrrZrjcggkFT3U7g61bBEzabW0rDKRf9KhHxEkhW1bo1tyCQVe2l9DY9aoxU2UFh8r9zoPpr9KtEq2f/2Q=="/>
          <p:cNvSpPr>
            <a:spLocks noChangeAspect="1" noChangeArrowheads="1"/>
          </p:cNvSpPr>
          <p:nvPr/>
        </p:nvSpPr>
        <p:spPr bwMode="auto">
          <a:xfrm>
            <a:off x="84138" y="-579438"/>
            <a:ext cx="1828800" cy="1219201"/>
          </a:xfrm>
          <a:prstGeom prst="rect">
            <a:avLst/>
          </a:prstGeom>
          <a:noFill/>
          <a:ln w="9525">
            <a:noFill/>
            <a:miter lim="800000"/>
            <a:headEnd/>
            <a:tailEnd/>
          </a:ln>
        </p:spPr>
        <p:txBody>
          <a:bodyPr/>
          <a:lstStyle/>
          <a:p>
            <a:endParaRPr lang="th-TH" altLang="th-TH"/>
          </a:p>
        </p:txBody>
      </p:sp>
      <p:sp>
        <p:nvSpPr>
          <p:cNvPr id="4099" name="AutoShape 19" descr="data:image/jpg;base64,/9j/4AAQSkZJRgABAQAAAQABAAD/2wBDAAkGBwgHBgkIBwgKCgkLDRYPDQwMDRsUFRAWIB0iIiAdHx8kKDQsJCYxJx8fLT0tMTU3Ojo6Iys/RD84QzQ5Ojf/2wBDAQoKCg0MDRoPDxo3JR8lNzc3Nzc3Nzc3Nzc3Nzc3Nzc3Nzc3Nzc3Nzc3Nzc3Nzc3Nzc3Nzc3Nzc3Nzc3Nzc3Nzf/wAARCACBAMoDASIAAhEBAxEB/8QAGwAAAQUBAQAAAAAAAAAAAAAABQACAwQGAQf/xABGEAABAwIEBAMEBAwEBQUAAAABAgMRAAQFEiExBhNBUWFxgSKRobEHFDJCFSMzNTZyc7LB0eHwJDeC8VJidHWSk6KzwtL/xAAYAQADAQEAAAAAAAAAAAAAAAAAAQIDBP/EACIRAQEAAgEEAgMBAAAAAAAAAAABAhESAyExQRMyM1Fhcf/aAAwDAQACEQMRAD8A9tyU0tzU1cp7Rwiqprwpv1eTrpVylFPkn41XkDoIpircRNXYpRRyHxBi2CNhUCkkGINGVJBqJbfYCqmSLhYEnSlJogpmd0j0FRqZ6ZTVbRZVPMO9dB7VMWV9Ef8AtrgYdOzZp7GqjnzroJqYWz3aKRt1jcUbg1UYVrTubFItKHSmls0E6XTTS5JrhTFcyK6A0A7mHoYpcw9TNMKVdiKbqBQEueaWc1CFHtSzGgJc9c5gqEqrmcDciaDicrrmaoOcgbrT767zEnULR76CT4RxLhuKvli2fPPCSotLSQQBvrsd+hoxnSPvD314Bh2JOWd1bqtPxbzQnPMlY2g9Op7b+tF18SYq4S4i9UnL9pEpEekk/Kj4d+Gny2eXtIWk9RXZFeaYLi2O3H2ksobR9p18lOp8BrPhHY0dwviBV87cNsrCwwpKeYn7K5G49QR6eNRenTnWa+lNCG7m6IkxHnU4dfH2wkeaqXBXy/xfkd65mHeqRedjTL76jU46eoo4F8q+XEjrXOYKH5nO4ruZXXX1p8U3qVe5o7ilzR3FUeZ4GuhdHGFzq7zR3FNLg6mq4INdCAfvEUcYVytPUtBqJS0+NPLPck1GtsDddVC0YpSf96jUsCkrIPvTTCAo6KA8xTBKcFMLopxbA3IqMtztFAIuCm5p2n1robM6qA9K7kSSE8ySTApDSvcXDbScyjWI4p4jftrhDdmsAEHNNVeKeKFXLzjGHILbTaihTiz7SyDuB0Hn8KyKnVKhKzmWfvH3Vrjj7qbRNeN3jxzLuVkTBAVFVDil7J/xRHgJqC3PLbzLOmXWdddAP41CWQozzGxOsEn+VV2KQUZswhsuNrTkWBlVuQR4Dbf50rZX41CbpZbaC5WEiSPEDx/jV53hXE7N0O2bzb6dQU/ZUQdt9O9UV4bfpeUk2dyIH2skk/wqZf6qxosbxxDpUzh6lFKhkW+pMFYI2AOw136+W93gi7Fuq6RuVJQZ8if51k1YfeN5VKtnISdB21q027c2uVdqVtKG6htr0PSKNTRR6Z+EzXTiClbzWUs8XbuWFOZwFIjmpP3D/LtXVYxbCfxpkdqniNxqhfKPWKeLxXf41kWsctiPaCxHlWgwdtvFLfnWzoIBykEyUnxApXHXk5d+BIXZO+nrThdeJpycCWUa3AB6DKaov2F4yT7BUBtlO9TuHpfTcjuakFwmgeZ5JhTah5ipEuL6ginohxNwmpU3AjpQNDpqZLjn9igDQf03NROujvQznLHjTVXChuDFLQXVrTvoajNwE7Jqku7AHemC7QftJ+NM4tOuKWDEHzoNiuPWuHJW3z5uUkS11EiflFMxjiCywxpQJDl1AKbcKIOp3JjQfPpXmV5eu3V07cPqlx1ZUrXvV4Yb8pyy14a254wulo/E6HrPShiuKsTUsf4gJgyITNZ3nEGZB8K6FkA5U5sxgHf1rW44xG7TlLKrhQIAGUrOv99Yqq6sJKSkyZj1qVKFKCkIgkj21E/CnWjGZ1b6tUNqKEabnqaVulyIVKUoBtagJOsDYCo+ejqdeupqd60U4tRTJJ1gb/1qL8GOHWfif5VPKHp6s5F2iG3wg+HShTuEYuzC7a5S6hJnlkyFeU/L41jWr26CAph9agNvaIynz/pVvD+JsVtX0pcuYH/C6JB86ykWPqC3mQq8s0pcSSlachGo7x3FTIwmyuGc1u+QSPyYUDHwqFziZtxH+KbuLd0DRbKsyD6GqTd6pTvNQ8VE6heSJHp86c2Wkr2BXKVH6utOaInNBPgR1Gg0qpdYbf249tkjuQsEevar9pe3SlqyXes/k3R086JG4ddQOaEAdomrmdiMsJWLLyguFSI6USwfFFWdyDnWhBEKyH3fGPjVjFbO2U4VMqSkq+4k7+VBQnKpSe20it5ZlGGri3uGY8+nNnfUSr2gSSa0WEYm1eIWHyS4CCDO4ry+0eypCVEyDoe9ELLE3EXAU2rKoK371jl0/wBNZn+3p45Lk5U7d6gcQkq+yKDWGIpeAhUKjUTRJDs1jrTTaw22gbipgUjoKrB2a5zhQNp1KSOgpq3EqGUgRVZbs1WdfAEq260BTx/F7TCEIL6VKcckobbGum+p0G9YS84gv7lxxxLymWXDCW0R7I7TE+tXuI/rmK3fM5XLZQMjYVvA3Pr/ACoKWEpJzFOg2TrW+EkjO7tVXlZUa6kxJmqap6A6miRtlLgrBQk6JJG9XbJdlbslt1hpxexVypUfWflVctDjsAUSlQTBk9R0qy20XVTboJSJHjNH7JzCxe5RblxwnWUJypHhRtpeGNQottIjYnpUZZqmLINYPiCgG22YzGTI0B6SaLW+ALYtUofdSCnUgde9F7nHbNsFLSisx91NAsRxxalEattjUkHVfYDtPes7lauRKtpu1Z5iylhBkAqBK1eQoOp9GYwlZE9TB+dD7nEbm7uCtalKXtEaJHhXeYOzg/01PdchIACgpK+WrvBj3fwoqwQ4hIcGaUjoAD6GhLbSgAQgkx1q3aovLlwJShQHnRYXJYeaaA9kLQemVUVSI5bvsPEeUgj3UYXg7xbzuqA8OtVWrRCVGRJHhThWuMXb4TlUjmgDqDVlDyilRAUj/lVtHn/SpbVpJzA6dtKuJs2ykToaZbDHIU3nnKehNRkT7SilSvE1avrdtlQBWIB1HjQwuyoxtNa4y3wyzzk8raAYMFJqdkDmBQME61UYBXJGlWLYLU9BB36Vp6Z7gxbXK0KGXpR22xFwpByqHcEUNsLIqIUoQBRtplISNK58rGs2ScSlUKbX/pE026xVm1cSh1L5Kv8AgZUoVYDSRqBrXCgTJE+dTuKZ664rd+sZbW1GQdXlQfcNvjQ6/wAcvrxOVORlEfdk/GtHc4VavOcxbac3eg+KYKmCu3kKHuitJZ6LuCJedkDmKMCJnpUSyrKRMDwFTKYWjdXSqi1GDO4pjccBOYKLilHLpOppKJyZTpO06mmSqAD2pFaimCdqR7ObQo6iUp796kbTrBBWZ0BNQtOKBygyO3apG1qmYI17VOW1Y2JHUZVEqUrWd96EXSlPrKUiMw9hOkmiVw4l0FDiQU+IoW66pla5iIhQj7Ws1Hde44xZLacCnQZIjTr5ntUudjrzp8ED+dc+uJeQW8oAIEwSKSSoJAEaDuaDlbNTNrbIClJGnhUf4Vaa9m3alZGkJoO9j7b8pSydBqFVTRjAKz+KSI0Eb1Uxtc9zjQLvHXEJDkBZ3mpEC3bAUSCSNazbl7zVxJB86RWpwhIKldKriVzHxiFs2omE1DeYw3H4qJjQgVVaw6GoXIUTOtRrw1fTenjJ7RlllrsoP3Lj7ilKJMmnWrKnllI2SMxq6jCnDvFaXBcLs7e3RzRLigc5J+FaXOYzsjHG5eQazspTI6a0dwrCg4A64jQHY6TRtqzsmm5CkyRrtUJvGmUQggATpWNztbzGRO0wEg6RTguDFUDiQ6HSo1XmYyKjStiwVNdmaFt3Z/s1Om5FAWV1CsSIOxpvPTTFvojfWgMbxM25aXg5RIbWMw89qDG4JOs6963V+23dJAdSDFZW4wRaQst6gfZrbHKa7sspZQtVwUKAn31etHGHGAXCArrNDbu3eYMOoII6keFU8xjrV8ZYmZaaayNoXiZAMzvRVtFq7ABSfWsJnUCCDB61aavXWj7KjptrWeWC5k1dzhbKwS3vQLEcOWkq6g+FJvHX0e0rVI6TvV44oh9lJIEmo1ppMmWLbjLsLBBqQuKBO/vozdoZuU5gIUBvQhTftHzpHs8OJKPYSIqxhrCLm7Q06oICtZidvCo7OzW6taETlTrmA3223pyEOsvpyg50neJjzito57Ut7aqtXTE8udFRuKP4FapVZh72SpSiNOkf38qrsNLvbYtXbSkrGoWowD5aR8jRPBG3GLFtt1AzSTAB6n+/hU29hj3qbkkf7VzlVfStOykmnlKFQQN6jbTQcG6eSUiSYHWruVIq1gTbDmPWSH4LZc2VsVQYHvotPHHd0oG2vjbl36tc8kD8pylZY7zFROtuMpbceacbQ6JQVpIC/LvV3ibF8cbxu9YVcXDTQKkoaTOUtxpp1kdam4sCzgXDgQhSotjsPBFRyrS4QORbvrbQ6i2eU2teRCktkhSuwPU059t20UhN0w8ypWqQ4gpzeU1oMDJHC+DAiD+F0CD+uaLYjZjH7ttCyArDcQhzUatFIVH7vuo50/immRetri2Qldww80lWgLiCkHymuNtvqYVcJYdUwmZdCCUiPHajfF16rEuHLC6bE867cCEjqJWE/ACjdlZOWaLPCjyTZm1Wi6HMAUpxUbDfv7x2o5idKb0xbLVzcgm2t3nkjcttlUe6kba9DiW1WdyHVAqSjlGSBuQIntVrhj65h/FjeHKfdDYdWlxAMJXCFQY9xq/gV1cv8eXSLh9xxDRfS2Fq0QMw0FLkJ04Bv290wkLubN9pBMZnGykE9pNR+xA0mpMbu7Z5OS2xLFbhQelTd2PxYAnUeMwPKq6FpyCTrVS7TlNVWxGwZu7cpKBOpB7fEVhXmC2tSYMJMa1vnHYkTQ67sm7hP2U5gf76VphnpjljvwxmWa501rQXOCnJ7AE7QOvrPrVF7CHm0SdTEwZH+3x9KvlKjVgYFRpTmHTy8k6pqAq3pgV7WhGlKrlW/rZTIzGmfWB4+6q6oplTpW3q2F4KzZtqA1Lisxlao8o2+Aq5+CbecwaT/wCSiB6bUUDbckAp03g1K0G3Ey2QQNJBms9q4wOZwtCIyJEdhUyMORGqZHcir5CUgFxQSJiVGKkC20pnOIHWaWxoPGHp+6geQP8AWmKsykmQfKJoqXYAMKIOo1qs7dozdIo2NBq7XplMnoR/Sqr9oZ0OUjaDqKIP37SSQfhrVZeItqGVASI6lUfwpgnMXxlVuu2XfKU0pJQcyQVFJEESRNPtscxe1t2mGLvK00kISOWnQDYbVVXdoAmAfAb1AbtKj7KVe4Uah8r+1j6/fpaQ0h6G23/rCRkTo5Mzt3pgxTEmnbt1FwUrvID5CE+1AgdNNO1R/WW9tvSmOPNqGip8gaNDlWmwe1bteHrW/wAculJsrVYdtWEJGhkwdpUTJ0/sB8exjBL11WJ4cm6axVLqFJW5qCB16jSBpR1+3PEvBjFrh60fWbfIC2rQykRB7SNRWJvuHsWw62curyzUyyghJUpSdzoIgmo9trbJ2avj4uYViVhieHJKbxwLzuhOaYAAkbbEiu47lwbCrHG7GWcQuinnOn2pzIzK9k6DXsKvcecQYhgaLD8HKaHOC8+dGbYCPnVTjtb19wvg7hGZ+4caMJESpTZ29TSh33pNgdwrGcDfu+JXebac5KWhGQSDEymDuoD0rNcZ2YwTFltMpKWHEBxqTMDYifAj4itNj6MEw3AbHAcWvH7dOQKP1dMlZTuTodMxmoON2rfHOEmcVsVl5NuT+MUIUpBOVUjvIB9KcvcssZYtP8KYfc4ElVm1kxBy2DjZLqjKoB2J2JMetZ7CrC2f4JxLEn2lfW2FrSlRUoZYy6RMdTRniLFV4Inhi+EltKCl4D7yChE/z9KJcQ2dvbcJ405aEFq6CrjTaVZZI84n1pbp2Ss7hGCYczggxriF9bbC4U20gkSDt4knoB0obieJ8Iv4ddN4fb3bF1yyGStZhSv/ACP8KOPWx4s4DtLbC3E/W7PIFNKVBzISUwe0jUE1dsbe9TwTftYvhjNq9b2qmmoSklaEtgBRgnWZp7uykmuzKscOcKYdwLbY9i+FXN2swHOS8tKlFSykGM4A6VhuKr7hi5btxw3hV5YuJUovG5WSFJjQD2j1r2LCHMUa+juyXgjCHr3KMqFpBBHMM6Ejp415r9IqeKrw2bnEWHNMNNlSGFshIzEgEggKV2qsb3TnJMWJBlM1GT5e+piypKY7b5jl+ZrnIX/yf+qj/wDVbOd681uasuflP9IpUqzqj0bMfrCizH2/dSpUlQKvvyivWqTlKlQV8qa/vVXVSpVSKb0qM70qVBI17GolbUqVM40HAf5+a/VNa36Sf0aX+0R86VKsr9nTj9Ab6VvsYX+q5/8AWimJ/mrhP/qbf/46VKl6VPtWX+lX9JGP+lT+8qjXDX+W19+zuPlSpU74iZ96pfSL+Y8B/Zn9xFG3/wDK4f8Ab0fIUqVL1D93/GS+jj9JE/qH516Fxn+jd5+zPypUqMvI6f0M4E/RPDv1FfvGs39L/wCZbH9ur92lSpY/ZWX43kjX2/UVeGwpUq3cL//Z"/>
          <p:cNvSpPr>
            <a:spLocks noChangeAspect="1" noChangeArrowheads="1"/>
          </p:cNvSpPr>
          <p:nvPr/>
        </p:nvSpPr>
        <p:spPr bwMode="auto">
          <a:xfrm>
            <a:off x="84138" y="-827088"/>
            <a:ext cx="2676525" cy="1704976"/>
          </a:xfrm>
          <a:prstGeom prst="rect">
            <a:avLst/>
          </a:prstGeom>
          <a:noFill/>
          <a:ln w="9525">
            <a:noFill/>
            <a:miter lim="800000"/>
            <a:headEnd/>
            <a:tailEnd/>
          </a:ln>
        </p:spPr>
        <p:txBody>
          <a:bodyPr/>
          <a:lstStyle/>
          <a:p>
            <a:endParaRPr lang="th-TH" altLang="th-TH"/>
          </a:p>
        </p:txBody>
      </p:sp>
      <p:sp>
        <p:nvSpPr>
          <p:cNvPr id="4100" name="Rectangle 2"/>
          <p:cNvSpPr>
            <a:spLocks noChangeArrowheads="1"/>
          </p:cNvSpPr>
          <p:nvPr/>
        </p:nvSpPr>
        <p:spPr bwMode="auto">
          <a:xfrm>
            <a:off x="142875" y="6643688"/>
            <a:ext cx="1357313" cy="152400"/>
          </a:xfrm>
          <a:prstGeom prst="rect">
            <a:avLst/>
          </a:prstGeom>
          <a:solidFill>
            <a:schemeClr val="bg1"/>
          </a:solidFill>
          <a:ln w="9525">
            <a:solidFill>
              <a:schemeClr val="bg1"/>
            </a:solidFill>
            <a:miter lim="800000"/>
            <a:headEnd/>
            <a:tailEnd/>
          </a:ln>
        </p:spPr>
        <p:txBody>
          <a:bodyPr wrap="none" anchor="ctr"/>
          <a:lstStyle/>
          <a:p>
            <a:r>
              <a:rPr lang="th-TH" altLang="th-TH" sz="800" b="1">
                <a:latin typeface="Tahoma" pitchFamily="34" charset="0"/>
              </a:rPr>
              <a:t>สถาบันคลังสมองของชาติ</a:t>
            </a:r>
          </a:p>
        </p:txBody>
      </p:sp>
      <p:pic>
        <p:nvPicPr>
          <p:cNvPr id="4101" name="Picture 17" descr="F:\logo-knit.jpg"/>
          <p:cNvPicPr>
            <a:picLocks noChangeAspect="1" noChangeArrowheads="1"/>
          </p:cNvPicPr>
          <p:nvPr/>
        </p:nvPicPr>
        <p:blipFill>
          <a:blip r:embed="rId3"/>
          <a:srcRect/>
          <a:stretch>
            <a:fillRect/>
          </a:stretch>
        </p:blipFill>
        <p:spPr bwMode="auto">
          <a:xfrm>
            <a:off x="285750" y="6175375"/>
            <a:ext cx="712788" cy="484188"/>
          </a:xfrm>
          <a:prstGeom prst="rect">
            <a:avLst/>
          </a:prstGeom>
          <a:noFill/>
          <a:ln w="9525">
            <a:noFill/>
            <a:miter lim="800000"/>
            <a:headEnd/>
            <a:tailEnd/>
          </a:ln>
        </p:spPr>
      </p:pic>
      <p:sp>
        <p:nvSpPr>
          <p:cNvPr id="4102" name="Slide Number Placeholder 29"/>
          <p:cNvSpPr txBox="1">
            <a:spLocks/>
          </p:cNvSpPr>
          <p:nvPr/>
        </p:nvSpPr>
        <p:spPr bwMode="auto">
          <a:xfrm flipH="1">
            <a:off x="8137525" y="6296025"/>
            <a:ext cx="827088" cy="384175"/>
          </a:xfrm>
          <a:prstGeom prst="rect">
            <a:avLst/>
          </a:prstGeom>
          <a:noFill/>
          <a:ln w="9525">
            <a:noFill/>
            <a:miter lim="800000"/>
            <a:headEnd/>
            <a:tailEnd/>
          </a:ln>
        </p:spPr>
        <p:txBody>
          <a:bodyPr/>
          <a:lstStyle/>
          <a:p>
            <a:pPr algn="ctr"/>
            <a:fld id="{80AD6848-7455-493E-9770-FC54340959D9}" type="slidenum">
              <a:rPr lang="en-US" altLang="th-TH" sz="1400">
                <a:latin typeface="Tahoma" pitchFamily="34" charset="0"/>
              </a:rPr>
              <a:pPr algn="ctr"/>
              <a:t>3</a:t>
            </a:fld>
            <a:endParaRPr lang="en-US" altLang="th-TH" sz="1400">
              <a:latin typeface="Tahoma" pitchFamily="34" charset="0"/>
            </a:endParaRPr>
          </a:p>
        </p:txBody>
      </p:sp>
      <p:pic>
        <p:nvPicPr>
          <p:cNvPr id="4103" name="Picture 8" descr="http://newshoursbd.files.wordpress.com/2011/08/rice.jpg?w=300&amp;h=250"/>
          <p:cNvPicPr>
            <a:picLocks noChangeAspect="1" noChangeArrowheads="1"/>
          </p:cNvPicPr>
          <p:nvPr/>
        </p:nvPicPr>
        <p:blipFill>
          <a:blip r:embed="rId4"/>
          <a:srcRect/>
          <a:stretch>
            <a:fillRect/>
          </a:stretch>
        </p:blipFill>
        <p:spPr bwMode="auto">
          <a:xfrm>
            <a:off x="7226300" y="3429000"/>
            <a:ext cx="1811338" cy="1509713"/>
          </a:xfrm>
          <a:prstGeom prst="rect">
            <a:avLst/>
          </a:prstGeom>
          <a:noFill/>
          <a:ln w="9525">
            <a:noFill/>
            <a:miter lim="800000"/>
            <a:headEnd/>
            <a:tailEnd/>
          </a:ln>
        </p:spPr>
      </p:pic>
      <p:pic>
        <p:nvPicPr>
          <p:cNvPr id="4104" name="Picture 24" descr="http://t2.gstatic.com/images?q=tbn:ANd9GcQyTKQsYHIWSWQk1V-8wna893nOARbscZVjLdGozSSjkxeiZVqy"/>
          <p:cNvPicPr>
            <a:picLocks noChangeAspect="1" noChangeArrowheads="1"/>
          </p:cNvPicPr>
          <p:nvPr/>
        </p:nvPicPr>
        <p:blipFill>
          <a:blip r:embed="rId5"/>
          <a:srcRect/>
          <a:stretch>
            <a:fillRect/>
          </a:stretch>
        </p:blipFill>
        <p:spPr bwMode="auto">
          <a:xfrm>
            <a:off x="4652963" y="3113088"/>
            <a:ext cx="2286000" cy="1714500"/>
          </a:xfrm>
          <a:prstGeom prst="rect">
            <a:avLst/>
          </a:prstGeom>
          <a:noFill/>
          <a:ln w="9525">
            <a:noFill/>
            <a:miter lim="800000"/>
            <a:headEnd/>
            <a:tailEnd/>
          </a:ln>
        </p:spPr>
      </p:pic>
      <p:sp>
        <p:nvSpPr>
          <p:cNvPr id="4105" name="Text Box 11"/>
          <p:cNvSpPr txBox="1">
            <a:spLocks noChangeArrowheads="1"/>
          </p:cNvSpPr>
          <p:nvPr/>
        </p:nvSpPr>
        <p:spPr bwMode="auto">
          <a:xfrm>
            <a:off x="2928938" y="2214563"/>
            <a:ext cx="3286125" cy="584200"/>
          </a:xfrm>
          <a:prstGeom prst="rect">
            <a:avLst/>
          </a:prstGeom>
          <a:solidFill>
            <a:schemeClr val="bg1"/>
          </a:solidFill>
          <a:ln w="9525">
            <a:noFill/>
            <a:miter lim="800000"/>
            <a:headEnd/>
            <a:tailEnd/>
          </a:ln>
        </p:spPr>
        <p:txBody>
          <a:bodyPr>
            <a:spAutoFit/>
          </a:bodyPr>
          <a:lstStyle/>
          <a:p>
            <a:pPr>
              <a:spcBef>
                <a:spcPct val="75000"/>
              </a:spcBef>
              <a:tabLst>
                <a:tab pos="444500" algn="l"/>
              </a:tabLst>
            </a:pPr>
            <a:r>
              <a:rPr lang="en-US" altLang="th-TH" sz="3200" b="1">
                <a:latin typeface="Tahoma" pitchFamily="34" charset="0"/>
              </a:rPr>
              <a:t>1.Introduction</a:t>
            </a:r>
            <a:endParaRPr lang="th-TH" altLang="th-TH" sz="3200" b="1">
              <a:latin typeface="Tahoma" pitchFamily="34" charset="0"/>
            </a:endParaRPr>
          </a:p>
        </p:txBody>
      </p:sp>
      <p:sp>
        <p:nvSpPr>
          <p:cNvPr id="4106" name="TextBox 17"/>
          <p:cNvSpPr txBox="1">
            <a:spLocks noChangeArrowheads="1"/>
          </p:cNvSpPr>
          <p:nvPr/>
        </p:nvSpPr>
        <p:spPr bwMode="auto">
          <a:xfrm>
            <a:off x="0" y="0"/>
            <a:ext cx="9144000" cy="523875"/>
          </a:xfrm>
          <a:prstGeom prst="rect">
            <a:avLst/>
          </a:prstGeom>
          <a:solidFill>
            <a:srgbClr val="006600"/>
          </a:solidFill>
          <a:ln w="9525">
            <a:noFill/>
            <a:miter lim="800000"/>
            <a:headEnd/>
            <a:tailEnd/>
          </a:ln>
        </p:spPr>
        <p:txBody>
          <a:bodyPr>
            <a:spAutoFit/>
          </a:bodyPr>
          <a:lstStyle/>
          <a:p>
            <a:pPr algn="r"/>
            <a:r>
              <a:rPr lang="en-US" altLang="th-TH" sz="1400" b="1">
                <a:solidFill>
                  <a:schemeClr val="bg1"/>
                </a:solidFill>
                <a:latin typeface="Tahoma" pitchFamily="34" charset="0"/>
              </a:rPr>
              <a:t>“Thailand Rice</a:t>
            </a:r>
            <a:r>
              <a:rPr lang="th-TH" altLang="th-TH" sz="1400" b="1">
                <a:solidFill>
                  <a:schemeClr val="bg1"/>
                </a:solidFill>
                <a:latin typeface="Tahoma" pitchFamily="34" charset="0"/>
              </a:rPr>
              <a:t> </a:t>
            </a:r>
            <a:r>
              <a:rPr lang="en-US" altLang="th-TH" sz="1400" b="1">
                <a:solidFill>
                  <a:schemeClr val="bg1"/>
                </a:solidFill>
                <a:latin typeface="Tahoma" pitchFamily="34" charset="0"/>
              </a:rPr>
              <a:t>Economy and Trade” </a:t>
            </a:r>
            <a:r>
              <a:rPr lang="en-US" altLang="th-TH" sz="1400" b="1">
                <a:solidFill>
                  <a:schemeClr val="bg1"/>
                </a:solidFill>
              </a:rPr>
              <a:t>Special: A lecture for course</a:t>
            </a:r>
            <a:r>
              <a:rPr lang="th-TH" altLang="th-TH" sz="1400" b="1">
                <a:solidFill>
                  <a:schemeClr val="bg1"/>
                </a:solidFill>
              </a:rPr>
              <a:t> </a:t>
            </a:r>
            <a:r>
              <a:rPr lang="en-US" altLang="th-TH" sz="1400" b="1">
                <a:solidFill>
                  <a:schemeClr val="bg1"/>
                </a:solidFill>
              </a:rPr>
              <a:t>01007496 “Selected Topic” (Agricultural Entrepreneur Capacity Building) November 5, 2013 at room no. 317 Faculty of Agriculture</a:t>
            </a:r>
            <a:endParaRPr lang="th-TH" altLang="th-TH" sz="1400" b="1">
              <a:solidFill>
                <a:srgbClr val="FFFF00"/>
              </a:solidFill>
            </a:endParaRPr>
          </a:p>
        </p:txBody>
      </p:sp>
      <p:pic>
        <p:nvPicPr>
          <p:cNvPr id="4107" name="Picture 4" descr="scan"/>
          <p:cNvPicPr>
            <a:picLocks noChangeAspect="1" noChangeArrowheads="1"/>
          </p:cNvPicPr>
          <p:nvPr/>
        </p:nvPicPr>
        <p:blipFill>
          <a:blip r:embed="rId6"/>
          <a:srcRect/>
          <a:stretch>
            <a:fillRect/>
          </a:stretch>
        </p:blipFill>
        <p:spPr bwMode="auto">
          <a:xfrm>
            <a:off x="1428750" y="3071813"/>
            <a:ext cx="3025775" cy="1827212"/>
          </a:xfrm>
          <a:prstGeom prst="rect">
            <a:avLst/>
          </a:prstGeom>
          <a:noFill/>
          <a:ln w="9525">
            <a:noFill/>
            <a:miter lim="800000"/>
            <a:headEnd/>
            <a:tailEnd/>
          </a:ln>
        </p:spPr>
      </p:pic>
      <p:pic>
        <p:nvPicPr>
          <p:cNvPr id="4108" name="Picture 14" descr="http://www.indiatalkies.com/images/rice-variety22668s.jpg"/>
          <p:cNvPicPr>
            <a:picLocks noChangeAspect="1" noChangeArrowheads="1"/>
          </p:cNvPicPr>
          <p:nvPr/>
        </p:nvPicPr>
        <p:blipFill>
          <a:blip r:embed="rId7"/>
          <a:srcRect/>
          <a:stretch>
            <a:fillRect/>
          </a:stretch>
        </p:blipFill>
        <p:spPr bwMode="auto">
          <a:xfrm>
            <a:off x="3643313" y="857250"/>
            <a:ext cx="2547937" cy="1260475"/>
          </a:xfrm>
          <a:prstGeom prst="rect">
            <a:avLst/>
          </a:prstGeom>
          <a:noFill/>
          <a:ln w="9525">
            <a:noFill/>
            <a:miter lim="800000"/>
            <a:headEnd/>
            <a:tailEnd/>
          </a:ln>
        </p:spPr>
      </p:pic>
      <p:pic>
        <p:nvPicPr>
          <p:cNvPr id="4109" name="Picture 13" descr="http://www.wikalenda.com/images/business_kalenda_image/Rice-The-Miracle-of-Food-232753.jpg"/>
          <p:cNvPicPr>
            <a:picLocks noChangeAspect="1" noChangeArrowheads="1"/>
          </p:cNvPicPr>
          <p:nvPr/>
        </p:nvPicPr>
        <p:blipFill>
          <a:blip r:embed="rId8"/>
          <a:srcRect/>
          <a:stretch>
            <a:fillRect/>
          </a:stretch>
        </p:blipFill>
        <p:spPr bwMode="auto">
          <a:xfrm>
            <a:off x="6357938" y="857250"/>
            <a:ext cx="2092325" cy="1214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AutoShape 6" descr="data:image/jpg;base64,/9j/4AAQSkZJRgABAQAAAQABAAD/2wCEAAkGBhQSEBQUEhMWFRQWFxgYFxcUFxgWFxUVFxYYFRUVFBgYGyYeFxonGRYUIC8gJCgpLCwtFx4xNTAqNSgrLCkBCQoKDgwOGg8PGiwiHyQsLywqLSoqLCwsLSksLyksKSwsLCwsLCopLCosLCwqLCwsLCwsLCwsKSwsLCwsLCwsLP/AABEIAIUAyAMBIgACEQEDEQH/xAAbAAABBQEBAAAAAAAAAAAAAAAEAQIDBQYAB//EAEAQAAIBAgQEBAMFBQYGAwAAAAECEQADBBIhMQUiQVEGE2GBMnGRByNSobEUQmKSwRUzgtHh8BYkNHLS8VNUov/EABoBAAIDAQEAAAAAAAAAAAAAAAEDAAIEBQb/xAAxEQABBAEDAgIIBgMAAAAAAAABAAIDESEEEjETQVFxIjJhkaGxwfAFFCOB4fFCUtH/2gAMAwEAAhEDEQA/APRv2mKa12aiFmTvU/lgU3ASzaaTSilNvrTrdoTrTA+kksvhIBToqQWwKVbfrU6gU6ZUJWlAqcoKYVFTqBTplRxXAVIy9ajz1YOtULSE7LXZa63cBMVPlFAvAVgwlQZaSKcbygwanF0RpFVMlIiMoaK6ixdka/oKGumoJVDH7UhplS27npTS2tTqKdMqOkY1KyiKj0o9QIdMqErTDboo2x3qOKm4FAtIUHlV3lVNFcVooZUJSkqUCuoWiLQ/mmni7TQNaeCKphPynnEaUi3TTSaUXRUwplKbh70uZqUEU4EVLCFFM5qkVGqVMven6d6m4IU5RKW60x1IPpRAiuSDvU3CkKdaCLkHQU04k0ZeIG1Cm0Os0QQUSComvTXC+akFoV3lijhDKU4w9qZ5xPSnZKkW0O9VwEcqMXGrvMNLlFNKiionC53NNZu1dApQs0FLSZ/U0man+WKYUoqWmm5XeaehpfJFd5QqUpaRXpaTIK6hSNqHNShqYTSilgphCkpIqrxvH7dlsrhwe+U5T8iN6hPiux+NR8yf/GqumY3kqpFK8C08TWeXxbZn+9tj1l//ABqQ+KcPH/U2gf8Atcx6xFJOrjHj7ioBavFvCSuYZhuJ1HzFPzms1wvjOAtEtcxHmOTOYqwj5VbL47wMGLo+kfrWU/iJ/wBCniIVlwCPzGkzGqbFfaHgfxEn+Ef5VT4r7RbE/dlz6FCfzBrRHrA4ZaR+yU5lcG1sMx713vWJteOi7hUVmJ2UWpJPpz/0rVcPu3GSbqZD0WQSB/FBIB9JrUyQO4VCCEb70tR54qK9j0X4mA/36VcuA5KFWilWlKetU1/xNaXYz+VUvEfH6poGVffWku1DBwb8lbYVsstCYnidq38VxQewMn8qwVzjGLxQ+5s3rgP7xBRP5ngfSocV4TxvlPcuNbTKshEJuOTI3gRAEn2qnWkd6rfeqkHgLWYvxpaTaT84ArP4n7SWJYWwBGkjv8zR+C+zTDaG8968d4Z/LX3W3r/+jRHEvs9wlxItp+zsBAa19edTo/vr60dkjvWd7sKNFH0knAPEjt5YuH4yRmJP+HfQaxWqk1lOFeFGt2st66CynlNsGCo2bm1VvqK1c6D5fWk6bUsMjoP8gtMsJDBIOCuUGlIPemhqRmroLJS42z3paaF9a6hhEAoG3iJTMdNJplnGhjA3ovF8G8u08XA8fKXnqIPT1rM+UwxVnQwqsSYMdtelYTJRC2Blq6xbrkJuRkGpnUR3rz3inAFvXJttbtLrozs/Xccunyk1t8fiVFtw8RlaQeuh6V5ViMY6aKYUrliATlOpEkd6jnb/AFfkqFpCs/8Ago//AGrX8rUXZ+zstbZv2q1Cwdo0OmgJ1rLYDiVy1m8shM6lTCqZU7jUelWtjjOKusiC4ztl8tQAoIUgSoMbaD6UNr/H4IBp7/fxT7vhm2pg4xSR0CE/oaN4P4LN4Oy3iUUZpyZZURJ5z3MUfgOGt5WZt7ZK3F7BWKnbQxyn3qSyIwkDeB7wQfekSFze/wAv+JUhoc901Ps/XIGNxyhYjQpMgSdN/egsZ4Ut2rmUNduDXVGQLppq5iZ6QK0GBvqLSyQDBmep11/Sq3i9pn8vy3/FJALaQCNtB13rOJHh1WqBxLqGU7htlcKc1ssjbmXLT6MAAGG+lHYjxvA1aPQCPT51VYLw75vOWLrpAJygxvmj9KvOB8EXDuSFtnXQsGZ1kAMFMwBI7TTmyHhzyEyjyVXJxXE3z9zYuuO5EL/M8CjLXhrG3fjuW7I9CbjflA/OtdZu5hNSitjIIyN3KG4hZmx9nlnQ3rt68e2by1+ia/nV1gOA4ex/dWLan8WUFv5mk/nR5O3++tJrWhrQOECU7f8A91wFNBpZq6CWKaUrjTcw11Hr8/WhaKUINPURTMGhCEEzDEieinUCl8wRuPrSYe4AcpIiDrNcLWfo6pk4HnXu+R+C6cH6kDoyfJSlRUZFSlB+IfWh2xCjqfoSPeuw3URu4cFgdC8chRY/HJZttcfRV+pPRR6k6V1ef+K+PftN4Ih+6tn+d9i3yGw9zXV14tJubZXJm1m11BbwtTGFPY601jXk7XqKWa8XuLdoMqgFiVkCDqJ39jXn2IEj6fPbp2rf+M8FmRSBrJLGT8IU9NhrFZc8AL2pzCTMJrnIyFgRpBEiPetEZFLO8HcqDCYYsdB/SflNaDhV4YS4GZAwjU7kAgqYI2gkadaCwuBeCsHMs7T0E8vpVng8OWzIdfu5IGvMzaR32/KnFyWQjMFxFRZxYgEsxggysPDQPcflU/Asr2EMA6bEAxGnUVnMFaKM6t1AP0OpHsfzrQ8AsAJlU6ZRGugJmSKy6j1Fk1LfRx4o3EDlUDQ5j0GgVT6UXgLPmZSzkKZ3Y7gAnSfWKrrtwkoTGXUSOhIIgj8z8qtOE2XXUAaGOk6jYTXOlsMwaVNOLIvKhsMtq7dtDb4kP8J19zuParRWmfnQ3HuHnKLv3aPb1CqczFeoMaURYxNrLbYlmzqGAYACD2A9QRr9KWJbaHDPY+fmthj9I9kTh8RlG/fQCai4jxzJYuOraqhIBUjUDr2oyyZH91HbQSf+6Y/So8TwsXOVgApBDKJ51OhUkEVqj1EjWjnyWhsI21SpMHxpsThBcF0WrjAwCXZZVzEmfhIEH0JoDjfHf+UN9X8u4nNl5sxglSgaY3nWOla3CcFtWVW3btqqDYCYEmTue9YnjD2n4XeKQS15VGh0W5f5Yn0mtTJnPJomrHxQdG1o4HCz7faDiQIMlsun3xkMTIaMkSF0jb3o2141xhUN5TkRM+au3uKi8W2EW1KqFm5p00AYx+lQvZtlSjlhkAACjNzBRGYSJWTBPTpXRijjkFkLkzNGMd/b9CFZ4fxRjHUwh1UQxvjSN2jJrPY0YfEGJW69o2ctxQHabwMh1BUgZNdI+tD+HbFtrbFy6BI1RM6nMTAcEiNZg9aUvb/tElrj5TYnMVlsyEQIzbR601+micARfxVGyuDnAgcH7/nlRcN4yM1y7ftG4bpDL94R5YUZcu0dJ0q3s+LbQGlt0gpE3WYHO+UiD/vWgsJ4ebEG55bhcraSCZD866jaq7HWrSIjWbzvdkeYhti2qECSVYkzDbaDvpVohBPuhjB3tq+e/wDCY8zQ7ZHkbDeMX8fatH/xsn/wkf4x+kVR+IPE73uRU8sAwSryzEaEaAEL+tZ3FcUyEBwyqcuYoQzBZIYrtqQfyo2zazkskMrGFI2jouuoPcHWt0elg6lbarxtY36idsW4uu/Ck7D2tugGpPYV1XnBcJadLquzAgBeQAyTJgEmBBC/U9q6mzTv3UzAVNPBGW3Jk+a3P+dRNcgxEmQAO8jpPv8ASom4iQsmHfmMKVkZdCYn2FD4omVInK6hTzABVKjIYOqyJB9QTXhjMV7MRqXFYLOtxWYBmiAQJGvSP696EHDMtwZsuXPlSTqwgQI/m002FEEAC2bh5spMKxUx2c9YzL17aUlrFC6oOYAyCJE5Y067kKeu2Y0vqOR2BDPw+1admMmZOupzKoHcQvMfc9aGs8J8s3PMktAUkBiAYz8oMHQGJ6zR/ErgbRNWUpLD9+SpBidREwJExRaPce4SQ2hX4gBl5TlYzp0Jj1npU6rqVTE0lUeLw1kW2V40VgVIAYsCBIgkgTPf4WFUtq+yGFtL5eklDBSXFrmB3g5SY6ETV9Z8PgvcGaMsZQCVMAMFDNuVnX6+41/CEW0XIzKvI4uEglZJbXvsfpTWyDg5Wd2nB5VS2MNtkW5bPm5oCqhMvmyDRhrJHbrRNzxFzeSHLZZBicilTqAdvpvRN3g3/Ms4Gd2R8jZyRPMAy68rQGMEiJ0NZ/F+GS2IdM2UKSJ/CiqCS2xPQfWnNETzlZnwbGk2VpFtscgzoS/KNWY6jqIHy0onwyYM3Au7ZSxAKiI5T02O/r74Hhd+6162FZgFUhSZIDDWZ2G0Va8dwzlMjMNWGYqoEkAjfoJ1qwh2naTylM9F+OF6KniDDloF5CfnI+u1HZwRI1B6j+hrxC/wnLlyuQzTpoGjuPxDb60y7x+/ZDqMReW4nMpR2CMDB5lOgOvTSnflQfVK09YjkL3LTTT6mZ/0rzTA4Y3cFbtqVE37LHMyoCtvzLhALECYXQbmj/A3j/zrLLibi+cjaM+VA6nadhmBkEAdjR+BtYa2gVLtiBBBZ0YyJhpJ31P1qjG9Lc13sVJZQaIysTxviN3GPC4d8klgAjsTpGhURO9F4zA371xmew+HWPiCEkwBJb6Vs7mPBZVS+rk6AW2DGe0Kd6VuH32BzIUXQTcYLMneCZ+gqx1gj4x+6wF247dtrLW+JW8Dhbpvhmu3SLRQDS3li5JOxPXTTsd6A47cZLli4yFPNsMVDOjSG+E8hMaEaGDVR4lDNiiiENnW1seWQoG52GnzqoTBlbuUgKZMxqJU9D2iuoHUbCgYCPSXoHC+MYlEzWLQYsqBjGeCikaLmBP+tHYfwG68OOLu3srhS722Q5szNCrmBjXT5bVX27nl4WRoY0PYkwD+dSYzxfeeybDsCjKoPIisApzCCo0M/OdaVpJunKZAALqzWSAlA/mo3NIw2wM91RZQT9J9thUN3EPavW3tOEJMNIkETpmQ6N8+lTsco017RuTUPC0zks2uvSdB+RFd3WTsbHXNrn6KF7pL4pWlriaKxli7scxFpcqL6sTAHyApKHy25yosagnXRj2M611Y49PHON9+/wDta5NVJpzsrHav6XoNu0t03GSFU3ApUSOURJ1giGXX5E9adIQAtojuLcgFrnIjAl41g6DYxM1IeLW/O5pR850yzK20E+g+IQes0HjsOXO2YKQTLBQ+oWFC9T00iRXh7znuvYAYRly9bOXVTOaBJEAuComdtI9/nSvdAS5MMLSeYVVc2bNmXmJEaFAIGsA0F+xIlxAoBt2wYIg5QygjYyRmWBGh6b0ddwrPavZIHKSADzMykM0dCeYHLsR8zVhV0h2Q+HTnIBGUG3O2gZWyrMamUMejCrK7fDQ2ZSWAMgRMktkIkzyyvt6Vk7twW2vuuttltfdoIBKW7bEwRv8AeakTAMVNwXBeXddXOiBWVZAZlEZTA6Q06dQd6u5lIXatWsySCIdiSddAMy/T93TsTG9Qpj3IVimaZzIupa4sq7J0g6GOwo609i4j57hDhiuY8sn4cwjcKIE+p71X/wBreUGJaWyK6wCFZozZTlmdtB0BI7VQNxSNp2IxJthXygKpggQIt5iVeBq0h2B3OhoEsLjPkM5iqjlPwIOYzAGpAEGaAu8QY4dFByM+YhmOYF2ZVyRrplLewG1GYIi2GRDOunTTaffWnhpbZWHUPaBtRz4WLTIsAQfh0iZ296zfFLaLhgou5mDGZjNGhmB6yKtcViits5T8I36TuBWdscHuXUOQcwDHLIBKlpEE77n1p0eTucaFrNG3dwq65el8sxCzlOo11zIfoYnpVDxa7cDZ7gtuIyqwlcw35QGk1a4tCt02mImV5SJXUSAGU6Ztp71WeK8NDK4JIYAGTqIGgjfbr3FdaOsKrxyl8L4gnEMVJQkTyhW2IaDnBkSAfattgMERiDe85hcYmW8uwRz8rcpt5QYQbCsL4O/6j/C1el2bO+2xg+vPvSJ3FpwtWnYHNshDXrZW9aBuZiigqRbtWzAYLBNtQSeY61DhsczXSWcFDmygQChRwBJBJMqVOv0peKSMXaj8JnsQrk7+1Vw45aa+qOjSZC9FEkAq2UydRoaSWl2avC52sB6prgD6kqjxWHt5ma2ym6GkHOQgKsTljLzOT0mKB8+9bPmXLD7kljmEkmWJkd6seC2RnYGAVLD97MMrESejjcH2q3xd24xyoCxCyQNeUDWRvoOnrW3dXKsyM1nKVeM272HthDDMyjKQdImQTEdvrS4bCM1xgABkHNn0VR1JIOmk6zpWY4W4S6bYUk+YuU5uVQSDtG+3UbVZ8augM0swLXcgRpM78xPYGP5qU9m1pa1TTMbEaHF2i8Hxbkc2wIDuskSxAViADsswvTcmm8LYBeug2uczL841Yf5bUKtnyLV22QLmcEkagg6KMkbmJ371PwtuWQSABAL/ABDusHfX5090zZGNrsiyJ0cjie603DuAzgTih8S3M/UCFYdOxEnvpXVteA4EHg0fiw7N7w5murkaLVl5k3nhxry4+i1yMaaodlR8Qi3eCXCDdWGUKs3QrMPM1XlMBUI+LRRR+Dt/cqyhVPk3XcKxhXFwDlknuHE+m1VK8caExF0rvcQ8uqSzEKGBgOEQFp+Hf0ofCMzYrFluS2TKrspOg1GxJGQR9YJrKWnabXSvildcI4onkAZCAbRdA+XM4tyWVidhlMgzoJNVXi/FscE5SVbzcy5WyzbaEOYrqRoNTuG9KF4jbu+UvnbgJ8JKFA1kLdzQOeS7Aj+HsSKl4/eazYIuMMpXyyoGkDeY25xEjpRa0B4I8VCMG0e/FkIW1veYPzkZVChdApiACHH82tMGJDX/ADAhztZKhY0Do4AkkAqdmB2hqfxCG8tlXKXCyC2gXJbGQnvGkdYHWmYS2zIuTN5ii2oWZaFOZ7bTMHM0GdoHtWwjSEw+U2JdgYZlZra52yrmJnX8IExrpR64ZVMEz90ilxIByqVzCepAYk+tObhdxcqhMoF4yV05DmLMdhIzHX0p2IwS50QIzDLoQZynmEsNMoAJiaqTzRUIsUqhWUMtxzGQXFUEqAXLEMUA6hQFjtQF/wAzMWRCQyAjWMuVm0ExH+U1srvARbCgatmzqxQMQR2J/eMmYigeJeHVvIUzLbZxm5iQXCiA5Xp106/WmNlANLE7ShzjITaydrjthLbJdDO8sAACFGugDTza/pR2C8UYfQlsmUkZWElhrBDDfUDfXeq1/CBtqXfIQhLMFMkoq5iYkaSII/i9Iqg4rjbS3CLalQQDH4QwzgdyIYewFbhFHL6pJQ3OixSP43jVuYtmtsCpVQMohHOWGHo5iR8vWqjxTczIuv723XtLH+lC4fEwW6A6fwsBMT1VpiGoXinE/M5R8IPuT3roMZtAHgsj3XZWn8BIq22cKpfMRmIkgZRoOwrYWscx00HyAFeSWcW9rRWYTqQCRr7VYYTxJdtsrEMRvDMYZduv60iWAvJKwPikslrvmt62a7cVsyTDKsKYGYky3MZisJ4iNxMS6zGQnLlMRmAMg70Hj+MPcAUAW0BJVUkASTHXU6xVeznUzTYoi02U1oeTbzZWv4A0KNWMDXMNVMTHqhH6V6H9nPDVu3L9wgHLkUQNBMkx9FryvheIOUAEnSAD8QmNJjVT07V639kGIBbEksNAhgdjox9sqisH4qD+WfRrj5hboTTgV5pxO7+z4nFWxbVgbhy5iwg22YDKV6wevah+IHOcwkjMSCfUSIq84vhL7YrE+Xh0uBrgdS9ol3S6WZSO6jYnpRGK8KZ7KMjgM+XKG0QmSrKoEldV7RrTxM1rRuPh8gqshcXEgKgwfh+7fw13EC5yWmZWX9/KqhyVPeSNK7huIO4edPiIEwPxjuNqkTg2O8gWEHIWZ2UlVIbUTmnXMO/bp1Fu4C/hyvnoykjdxHeJI0YwNOtNY4GxuB8KVnNODRXuvhrFA8CDTth7i+4zr/UV1Yzwr4hc4JsIFJBuoS0fDbuOCQVHQkH60tctrBE5wd3Jry5+qexm4WpOKrlW5YHwTdUA6gM1rzg4HpmYRtt2ovAYOLTKWJLO1wn1a7r+UCfSurqW/wBUffitjclHWvDYdrRW4yw0x8QANsKqrOwGUn1JqbF8KDWbiXG8xGkEMNcygkOSOvTSO9JXUmzj90T3RtvAKEzQCoyypG5YhRruAI2+XalwnBwxa6rZSpJCwCsz8Uaa/OaWuoNAsKjnENXecS722M5QwzdTCeYfY7fKo+I3PKQGMxMQZIK6iJIPNE9a6uq20BWB+SfiZCXSTmiNNhIUtMepqrwqi7cS6ygNZAjKW1Bgsu+xgbztSV1CqFojlOx7oXFo2kKEAQwMgXSwcSCPwjWq294WsiwSyz5j2xylkZIIQFGzGDHz3NdXUxpIOEKBGfYqLi/gKzmKyZuXVtyABlgHmUDvmEjY5fovEvsrsWbbtnLZAH+EjMNivxGNVJn+L0FdXU1uokoeklGJl8IZ/sxtJZt3TdYm41nQKAFF246kbmYAX6Hvpd4n7OrFtLqoWz+YPLd4by8hzQF0BUnp+tdXVeWeTGfFVZG3OF59xPwwBdtKHA803Nk0UK8QBm2qmOAysROo6x/SaWurqwuLgL+8rBK0C68Vdf2KwuqPNJBTzNVkjl1UEEdv9K3PhPg2Szn8x878socgCZiMpAnMJQHfrXV1YtU89NaYGi1ecRxTuhuEry8wUg/EzKJkEGBk221+sTcRFweQ1pCtthlkTDaDOB35j/vWkrq5sYu/vwW6gkxFnOvkyQWZSXJzaSvLB6ek/OaKx+H8i3l0dXuZWDDcXGVtZJ220jbptSV1DwCJ5VzwzhNuy5S0oRGLKygCGiDmOkz711dXVZo3crMSV//Z"/>
          <p:cNvSpPr>
            <a:spLocks noChangeAspect="1" noChangeArrowheads="1"/>
          </p:cNvSpPr>
          <p:nvPr/>
        </p:nvSpPr>
        <p:spPr bwMode="auto">
          <a:xfrm>
            <a:off x="84138" y="-601663"/>
            <a:ext cx="1905000" cy="1266826"/>
          </a:xfrm>
          <a:prstGeom prst="rect">
            <a:avLst/>
          </a:prstGeom>
          <a:noFill/>
          <a:ln w="9525">
            <a:noFill/>
            <a:miter lim="800000"/>
            <a:headEnd/>
            <a:tailEnd/>
          </a:ln>
        </p:spPr>
        <p:txBody>
          <a:bodyPr/>
          <a:lstStyle/>
          <a:p>
            <a:endParaRPr lang="th-TH" altLang="th-TH"/>
          </a:p>
        </p:txBody>
      </p:sp>
      <p:sp>
        <p:nvSpPr>
          <p:cNvPr id="5123" name="TextBox 12"/>
          <p:cNvSpPr txBox="1">
            <a:spLocks noChangeArrowheads="1"/>
          </p:cNvSpPr>
          <p:nvPr/>
        </p:nvSpPr>
        <p:spPr bwMode="auto">
          <a:xfrm>
            <a:off x="428625" y="2857500"/>
            <a:ext cx="8715375" cy="2246313"/>
          </a:xfrm>
          <a:prstGeom prst="rect">
            <a:avLst/>
          </a:prstGeom>
          <a:noFill/>
          <a:ln w="9525">
            <a:noFill/>
            <a:miter lim="800000"/>
            <a:headEnd/>
            <a:tailEnd/>
          </a:ln>
        </p:spPr>
        <p:txBody>
          <a:bodyPr>
            <a:spAutoFit/>
          </a:bodyPr>
          <a:lstStyle/>
          <a:p>
            <a:r>
              <a:rPr lang="en-US" altLang="th-TH">
                <a:sym typeface="Wingdings" pitchFamily="2" charset="2"/>
              </a:rPr>
              <a:t></a:t>
            </a:r>
            <a:r>
              <a:rPr lang="en-US" altLang="th-TH"/>
              <a:t>James C. Ingram (1955) </a:t>
            </a:r>
            <a:r>
              <a:rPr lang="th-TH" altLang="th-TH"/>
              <a:t> </a:t>
            </a:r>
            <a:r>
              <a:rPr lang="en-US" altLang="th-TH"/>
              <a:t>wrote in a book “</a:t>
            </a:r>
            <a:r>
              <a:rPr lang="th-TH" altLang="th-TH"/>
              <a:t> </a:t>
            </a:r>
            <a:r>
              <a:rPr lang="en-US" altLang="th-TH"/>
              <a:t>Economic Change in Thailand Since 1850” and explained for the changes in Thailand rice economy that “…since the Bowring Treaty was signed in 1855(2398), Thailand  rice trade with the west has rapidly jump. This induced the expansion of rice area from  5.8 million rai  in 1850(2393) to  9.1 million rai in 1905 (2448) which was around nearly double in the following 4 decades” . The area was jump to </a:t>
            </a:r>
            <a:r>
              <a:rPr lang="th-TH" altLang="th-TH"/>
              <a:t> </a:t>
            </a:r>
            <a:r>
              <a:rPr lang="en-US" altLang="th-TH"/>
              <a:t>34.6 million rai in 1950(2493).</a:t>
            </a:r>
            <a:endParaRPr lang="th-TH" altLang="th-TH"/>
          </a:p>
        </p:txBody>
      </p:sp>
      <p:pic>
        <p:nvPicPr>
          <p:cNvPr id="5124" name="Picture 8" descr="http://t2.gstatic.com/images?q=tbn:ANd9GcTZerm7YioY9YsZgo6VtWUfYhCC-IZEXguZE3sRxOPvv_0OBfQetASqoQ">
            <a:hlinkClick r:id="rId3"/>
          </p:cNvPr>
          <p:cNvPicPr>
            <a:picLocks noChangeAspect="1" noChangeArrowheads="1"/>
          </p:cNvPicPr>
          <p:nvPr/>
        </p:nvPicPr>
        <p:blipFill>
          <a:blip r:embed="rId4"/>
          <a:srcRect/>
          <a:stretch>
            <a:fillRect/>
          </a:stretch>
        </p:blipFill>
        <p:spPr bwMode="auto">
          <a:xfrm>
            <a:off x="8364538" y="1357313"/>
            <a:ext cx="779462" cy="857250"/>
          </a:xfrm>
          <a:prstGeom prst="rect">
            <a:avLst/>
          </a:prstGeom>
          <a:noFill/>
          <a:ln w="9525">
            <a:noFill/>
            <a:miter lim="800000"/>
            <a:headEnd/>
            <a:tailEnd/>
          </a:ln>
        </p:spPr>
      </p:pic>
      <p:pic>
        <p:nvPicPr>
          <p:cNvPr id="5125" name="Picture 10" descr="http://t3.gstatic.com/images?q=tbn:ANd9GcSQ6ii4Ch_vYeOrT6DOXrB1-u3tSQVMEmnx39thNppC_EZLCGwWErXeHlQK">
            <a:hlinkClick r:id="rId5"/>
          </p:cNvPr>
          <p:cNvPicPr>
            <a:picLocks noChangeAspect="1" noChangeArrowheads="1"/>
          </p:cNvPicPr>
          <p:nvPr/>
        </p:nvPicPr>
        <p:blipFill>
          <a:blip r:embed="rId6"/>
          <a:srcRect/>
          <a:stretch>
            <a:fillRect/>
          </a:stretch>
        </p:blipFill>
        <p:spPr bwMode="auto">
          <a:xfrm>
            <a:off x="3786188" y="5214938"/>
            <a:ext cx="2182812" cy="1428750"/>
          </a:xfrm>
          <a:prstGeom prst="rect">
            <a:avLst/>
          </a:prstGeom>
          <a:noFill/>
          <a:ln w="9525">
            <a:noFill/>
            <a:miter lim="800000"/>
            <a:headEnd/>
            <a:tailEnd/>
          </a:ln>
        </p:spPr>
      </p:pic>
      <p:pic>
        <p:nvPicPr>
          <p:cNvPr id="5126" name="Picture 16" descr="img6.gif"/>
          <p:cNvPicPr>
            <a:picLocks noChangeAspect="1" noChangeArrowheads="1"/>
          </p:cNvPicPr>
          <p:nvPr/>
        </p:nvPicPr>
        <p:blipFill>
          <a:blip r:embed="rId7"/>
          <a:srcRect/>
          <a:stretch>
            <a:fillRect/>
          </a:stretch>
        </p:blipFill>
        <p:spPr bwMode="auto">
          <a:xfrm>
            <a:off x="7715250" y="1285875"/>
            <a:ext cx="642938" cy="901700"/>
          </a:xfrm>
          <a:prstGeom prst="rect">
            <a:avLst/>
          </a:prstGeom>
          <a:noFill/>
          <a:ln w="9525">
            <a:noFill/>
            <a:miter lim="800000"/>
            <a:headEnd/>
            <a:tailEnd/>
          </a:ln>
        </p:spPr>
      </p:pic>
      <p:pic>
        <p:nvPicPr>
          <p:cNvPr id="5127" name="Picture 4" descr="scan"/>
          <p:cNvPicPr>
            <a:picLocks noChangeAspect="1" noChangeArrowheads="1"/>
          </p:cNvPicPr>
          <p:nvPr/>
        </p:nvPicPr>
        <p:blipFill>
          <a:blip r:embed="rId8"/>
          <a:srcRect/>
          <a:stretch>
            <a:fillRect/>
          </a:stretch>
        </p:blipFill>
        <p:spPr bwMode="auto">
          <a:xfrm>
            <a:off x="857250" y="5173663"/>
            <a:ext cx="2789238" cy="1398587"/>
          </a:xfrm>
          <a:prstGeom prst="rect">
            <a:avLst/>
          </a:prstGeom>
          <a:noFill/>
          <a:ln w="9525">
            <a:noFill/>
            <a:miter lim="800000"/>
            <a:headEnd/>
            <a:tailEnd/>
          </a:ln>
        </p:spPr>
      </p:pic>
      <p:sp>
        <p:nvSpPr>
          <p:cNvPr id="5128" name="Text Box 7"/>
          <p:cNvSpPr txBox="1">
            <a:spLocks noChangeArrowheads="1"/>
          </p:cNvSpPr>
          <p:nvPr/>
        </p:nvSpPr>
        <p:spPr bwMode="auto">
          <a:xfrm>
            <a:off x="714375" y="6581775"/>
            <a:ext cx="1876425" cy="276225"/>
          </a:xfrm>
          <a:prstGeom prst="rect">
            <a:avLst/>
          </a:prstGeom>
          <a:noFill/>
          <a:ln w="9525">
            <a:noFill/>
            <a:miter lim="800000"/>
            <a:headEnd/>
            <a:tailEnd/>
          </a:ln>
        </p:spPr>
        <p:txBody>
          <a:bodyPr>
            <a:spAutoFit/>
          </a:bodyPr>
          <a:lstStyle/>
          <a:p>
            <a:pPr>
              <a:spcBef>
                <a:spcPct val="50000"/>
              </a:spcBef>
            </a:pPr>
            <a:r>
              <a:rPr lang="th-TH" altLang="th-TH" sz="1200" b="1">
                <a:latin typeface="Tahoma" pitchFamily="34" charset="0"/>
              </a:rPr>
              <a:t>สุนทรี อาสะไวย์</a:t>
            </a:r>
            <a:r>
              <a:rPr lang="en-US" altLang="th-TH" sz="1200" b="1">
                <a:latin typeface="Tahoma" pitchFamily="34" charset="0"/>
              </a:rPr>
              <a:t>(2530)</a:t>
            </a:r>
          </a:p>
        </p:txBody>
      </p:sp>
      <p:sp>
        <p:nvSpPr>
          <p:cNvPr id="5129" name="TextBox 11"/>
          <p:cNvSpPr txBox="1">
            <a:spLocks noChangeArrowheads="1"/>
          </p:cNvSpPr>
          <p:nvPr/>
        </p:nvSpPr>
        <p:spPr bwMode="auto">
          <a:xfrm>
            <a:off x="142875" y="384175"/>
            <a:ext cx="8572500" cy="830263"/>
          </a:xfrm>
          <a:prstGeom prst="rect">
            <a:avLst/>
          </a:prstGeom>
          <a:solidFill>
            <a:srgbClr val="006600"/>
          </a:solidFill>
          <a:ln w="9525">
            <a:noFill/>
            <a:miter lim="800000"/>
            <a:headEnd/>
            <a:tailEnd/>
          </a:ln>
        </p:spPr>
        <p:txBody>
          <a:bodyPr>
            <a:spAutoFit/>
          </a:bodyPr>
          <a:lstStyle/>
          <a:p>
            <a:r>
              <a:rPr lang="en-US" altLang="th-TH" sz="2400" b="1">
                <a:solidFill>
                  <a:schemeClr val="bg1"/>
                </a:solidFill>
                <a:latin typeface="Tahoma" pitchFamily="34" charset="0"/>
                <a:sym typeface="Wingdings" pitchFamily="2" charset="2"/>
              </a:rPr>
              <a:t>1.1 Bowring Treaty Agreement and Rice Thailand Rice Trade</a:t>
            </a:r>
            <a:endParaRPr lang="th-TH" altLang="th-TH" sz="2400" b="1">
              <a:solidFill>
                <a:schemeClr val="bg1"/>
              </a:solidFill>
              <a:latin typeface="Tahoma" pitchFamily="34" charset="0"/>
            </a:endParaRPr>
          </a:p>
        </p:txBody>
      </p:sp>
      <p:pic>
        <p:nvPicPr>
          <p:cNvPr id="5130" name="Picture 13" descr="http://1.bp.blogspot.com/_QpAt4nGpSDI/TMP0dV-Z2KI/AAAAAAAAASU/UXEpbBp0J08/s1600/%E0%B8%A3.5.jpg"/>
          <p:cNvPicPr>
            <a:picLocks noChangeAspect="1" noChangeArrowheads="1"/>
          </p:cNvPicPr>
          <p:nvPr/>
        </p:nvPicPr>
        <p:blipFill>
          <a:blip r:embed="rId9"/>
          <a:srcRect/>
          <a:stretch>
            <a:fillRect/>
          </a:stretch>
        </p:blipFill>
        <p:spPr bwMode="auto">
          <a:xfrm>
            <a:off x="6143625" y="5241925"/>
            <a:ext cx="1500188" cy="1616075"/>
          </a:xfrm>
          <a:prstGeom prst="rect">
            <a:avLst/>
          </a:prstGeom>
          <a:noFill/>
          <a:ln w="9525">
            <a:noFill/>
            <a:miter lim="800000"/>
            <a:headEnd/>
            <a:tailEnd/>
          </a:ln>
        </p:spPr>
      </p:pic>
      <p:sp>
        <p:nvSpPr>
          <p:cNvPr id="5131" name="Text Box 11"/>
          <p:cNvSpPr txBox="1">
            <a:spLocks noChangeArrowheads="1"/>
          </p:cNvSpPr>
          <p:nvPr/>
        </p:nvSpPr>
        <p:spPr bwMode="auto">
          <a:xfrm>
            <a:off x="6858000" y="0"/>
            <a:ext cx="2286000" cy="276225"/>
          </a:xfrm>
          <a:prstGeom prst="rect">
            <a:avLst/>
          </a:prstGeom>
          <a:solidFill>
            <a:srgbClr val="0033CC"/>
          </a:solidFill>
          <a:ln w="9525">
            <a:noFill/>
            <a:miter lim="800000"/>
            <a:headEnd/>
            <a:tailEnd/>
          </a:ln>
        </p:spPr>
        <p:txBody>
          <a:bodyPr>
            <a:spAutoFit/>
          </a:bodyPr>
          <a:lstStyle/>
          <a:p>
            <a:pPr algn="r">
              <a:spcBef>
                <a:spcPct val="75000"/>
              </a:spcBef>
              <a:tabLst>
                <a:tab pos="444500" algn="l"/>
              </a:tabLst>
            </a:pPr>
            <a:r>
              <a:rPr lang="en-US" altLang="th-TH" sz="1200" b="1">
                <a:solidFill>
                  <a:schemeClr val="bg1"/>
                </a:solidFill>
                <a:latin typeface="Tahoma" pitchFamily="34" charset="0"/>
              </a:rPr>
              <a:t>1.Introduction</a:t>
            </a:r>
            <a:endParaRPr lang="th-TH" altLang="th-TH" sz="1200" b="1">
              <a:solidFill>
                <a:schemeClr val="bg1"/>
              </a:solidFill>
              <a:latin typeface="Tahoma" pitchFamily="34" charset="0"/>
            </a:endParaRPr>
          </a:p>
        </p:txBody>
      </p:sp>
      <p:sp>
        <p:nvSpPr>
          <p:cNvPr id="5132" name="TextBox 15"/>
          <p:cNvSpPr txBox="1">
            <a:spLocks noChangeArrowheads="1"/>
          </p:cNvSpPr>
          <p:nvPr/>
        </p:nvSpPr>
        <p:spPr bwMode="auto">
          <a:xfrm>
            <a:off x="357188" y="1428750"/>
            <a:ext cx="6643687" cy="1323975"/>
          </a:xfrm>
          <a:prstGeom prst="rect">
            <a:avLst/>
          </a:prstGeom>
          <a:noFill/>
          <a:ln w="9525">
            <a:noFill/>
            <a:miter lim="800000"/>
            <a:headEnd/>
            <a:tailEnd/>
          </a:ln>
        </p:spPr>
        <p:txBody>
          <a:bodyPr>
            <a:spAutoFit/>
          </a:bodyPr>
          <a:lstStyle/>
          <a:p>
            <a:r>
              <a:rPr lang="en-US" altLang="th-TH">
                <a:sym typeface="Wingdings" pitchFamily="2" charset="2"/>
              </a:rPr>
              <a:t></a:t>
            </a:r>
            <a:r>
              <a:rPr lang="en-US" altLang="th-TH"/>
              <a:t>The </a:t>
            </a:r>
            <a:r>
              <a:rPr lang="en-US" altLang="th-TH" b="1"/>
              <a:t>Bowring Treaty</a:t>
            </a:r>
            <a:r>
              <a:rPr lang="en-US" altLang="th-TH"/>
              <a:t> is the name given to an agreement signed on April 18, 1855 between the </a:t>
            </a:r>
            <a:r>
              <a:rPr lang="en-US" altLang="th-TH">
                <a:hlinkClick r:id="rId10" tooltip="United Kingdom"/>
              </a:rPr>
              <a:t>United Kingdom</a:t>
            </a:r>
            <a:r>
              <a:rPr lang="en-US" altLang="th-TH"/>
              <a:t> and the Kingdom of Siam that liberalized foreign trade in </a:t>
            </a:r>
            <a:r>
              <a:rPr lang="en-US" altLang="th-TH">
                <a:hlinkClick r:id="rId11" tooltip="Siam"/>
              </a:rPr>
              <a:t>Siam</a:t>
            </a:r>
            <a:r>
              <a:rPr lang="en-US" altLang="th-TH"/>
              <a:t>.</a:t>
            </a:r>
            <a:endParaRPr lang="th-TH" altLang="th-TH"/>
          </a:p>
        </p:txBody>
      </p:sp>
      <p:pic>
        <p:nvPicPr>
          <p:cNvPr id="5133" name="Picture 18" descr="http://upload.wikimedia.org/wikipedia/commons/thumb/4/4b/Thomson,_King_Mongkut_of_Siam.jpg/586px-Thomson,_King_Mongkut_of_Siam.jpg"/>
          <p:cNvPicPr>
            <a:picLocks noChangeAspect="1" noChangeArrowheads="1"/>
          </p:cNvPicPr>
          <p:nvPr/>
        </p:nvPicPr>
        <p:blipFill>
          <a:blip r:embed="rId12"/>
          <a:srcRect/>
          <a:stretch>
            <a:fillRect/>
          </a:stretch>
        </p:blipFill>
        <p:spPr bwMode="auto">
          <a:xfrm>
            <a:off x="6929438" y="1357313"/>
            <a:ext cx="735012" cy="857250"/>
          </a:xfrm>
          <a:prstGeom prst="rect">
            <a:avLst/>
          </a:prstGeom>
          <a:noFill/>
          <a:ln w="9525">
            <a:noFill/>
            <a:miter lim="800000"/>
            <a:headEnd/>
            <a:tailEnd/>
          </a:ln>
        </p:spPr>
      </p:pic>
      <p:pic>
        <p:nvPicPr>
          <p:cNvPr id="5134" name="Picture 6" descr="https://encrypted-tbn0.gstatic.com/images?q=tbn:ANd9GcRxu0ZNRFCeoYPcUWbI8O6XwUapCn1p9l3fJlA6UFbBjKTRQZYhgw"/>
          <p:cNvPicPr>
            <a:picLocks noChangeAspect="1" noChangeArrowheads="1"/>
          </p:cNvPicPr>
          <p:nvPr/>
        </p:nvPicPr>
        <p:blipFill>
          <a:blip r:embed="rId13"/>
          <a:srcRect/>
          <a:stretch>
            <a:fillRect/>
          </a:stretch>
        </p:blipFill>
        <p:spPr bwMode="auto">
          <a:xfrm>
            <a:off x="7739063" y="5357813"/>
            <a:ext cx="1404937" cy="1500187"/>
          </a:xfrm>
          <a:prstGeom prst="rect">
            <a:avLst/>
          </a:prstGeom>
          <a:noFill/>
          <a:ln w="9525">
            <a:noFill/>
            <a:miter lim="800000"/>
            <a:headEnd/>
            <a:tailEnd/>
          </a:ln>
        </p:spPr>
      </p:pic>
      <p:sp>
        <p:nvSpPr>
          <p:cNvPr id="5135" name="Slide Number Placeholder 29"/>
          <p:cNvSpPr txBox="1">
            <a:spLocks/>
          </p:cNvSpPr>
          <p:nvPr/>
        </p:nvSpPr>
        <p:spPr bwMode="auto">
          <a:xfrm flipH="1">
            <a:off x="8137525" y="6296025"/>
            <a:ext cx="827088" cy="384175"/>
          </a:xfrm>
          <a:prstGeom prst="rect">
            <a:avLst/>
          </a:prstGeom>
          <a:noFill/>
          <a:ln w="9525">
            <a:noFill/>
            <a:miter lim="800000"/>
            <a:headEnd/>
            <a:tailEnd/>
          </a:ln>
        </p:spPr>
        <p:txBody>
          <a:bodyPr/>
          <a:lstStyle/>
          <a:p>
            <a:pPr algn="ctr"/>
            <a:fld id="{197A0B84-EC3B-46A5-962B-B55B94D96E38}" type="slidenum">
              <a:rPr lang="en-US" altLang="th-TH" sz="1400">
                <a:latin typeface="Tahoma" pitchFamily="34" charset="0"/>
              </a:rPr>
              <a:pPr algn="ctr"/>
              <a:t>4</a:t>
            </a:fld>
            <a:endParaRPr lang="en-US" altLang="th-TH" sz="1400">
              <a:latin typeface="Tahom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6" descr="data:image/jpg;base64,/9j/4AAQSkZJRgABAQAAAQABAAD/2wCEAAkGBhQSEBQUEhMWFRQWFxgYFxcUFxgWFxUVFxYYFRUVFBgYGyYeFxonGRYUIC8gJCgpLCwtFx4xNTAqNSgrLCkBCQoKDgwOGg8PGiwiHyQsLywqLSoqLCwsLSksLyksKSwsLCwsLCopLCosLCwqLCwsLCwsLCwsKSwsLCwsLCwsLP/AABEIAIUAyAMBIgACEQEDEQH/xAAbAAABBQEBAAAAAAAAAAAAAAAEAQIDBQYAB//EAEAQAAIBAgQEBAMFBQYGAwAAAAECEQADBBIhMQUiQVEGE2GBMnGRByNSobEUQmKSwRUzgtHh8BYkNHLS8VNUov/EABoBAAIDAQEAAAAAAAAAAAAAAAEDAAIEBQb/xAAxEQABBAEDAgIIBgMAAAAAAAABAAIDESEEEjETQVFxIjJhkaGxwfAFFCOB4fFCUtH/2gAMAwEAAhEDEQA/APRv2mKa12aiFmTvU/lgU3ASzaaTSilNvrTrdoTrTA+kksvhIBToqQWwKVbfrU6gU6ZUJWlAqcoKYVFTqBTplRxXAVIy9ajz1YOtULSE7LXZa63cBMVPlFAvAVgwlQZaSKcbygwanF0RpFVMlIiMoaK6ixdka/oKGumoJVDH7UhplS27npTS2tTqKdMqOkY1KyiKj0o9QIdMqErTDboo2x3qOKm4FAtIUHlV3lVNFcVooZUJSkqUCuoWiLQ/mmni7TQNaeCKphPynnEaUi3TTSaUXRUwplKbh70uZqUEU4EVLCFFM5qkVGqVMven6d6m4IU5RKW60x1IPpRAiuSDvU3CkKdaCLkHQU04k0ZeIG1Cm0Os0QQUSComvTXC+akFoV3lijhDKU4w9qZ5xPSnZKkW0O9VwEcqMXGrvMNLlFNKiionC53NNZu1dApQs0FLSZ/U0man+WKYUoqWmm5XeaehpfJFd5QqUpaRXpaTIK6hSNqHNShqYTSilgphCkpIqrxvH7dlsrhwe+U5T8iN6hPiux+NR8yf/GqumY3kqpFK8C08TWeXxbZn+9tj1l//ABqQ+KcPH/U2gf8Atcx6xFJOrjHj7ioBavFvCSuYZhuJ1HzFPzms1wvjOAtEtcxHmOTOYqwj5VbL47wMGLo+kfrWU/iJ/wBCniIVlwCPzGkzGqbFfaHgfxEn+Ef5VT4r7RbE/dlz6FCfzBrRHrA4ZaR+yU5lcG1sMx713vWJteOi7hUVmJ2UWpJPpz/0rVcPu3GSbqZD0WQSB/FBIB9JrUyQO4VCCEb70tR54qK9j0X4mA/36VcuA5KFWilWlKetU1/xNaXYz+VUvEfH6poGVffWku1DBwb8lbYVsstCYnidq38VxQewMn8qwVzjGLxQ+5s3rgP7xBRP5ngfSocV4TxvlPcuNbTKshEJuOTI3gRAEn2qnWkd6rfeqkHgLWYvxpaTaT84ArP4n7SWJYWwBGkjv8zR+C+zTDaG8968d4Z/LX3W3r/+jRHEvs9wlxItp+zsBAa19edTo/vr60dkjvWd7sKNFH0knAPEjt5YuH4yRmJP+HfQaxWqk1lOFeFGt2st66CynlNsGCo2bm1VvqK1c6D5fWk6bUsMjoP8gtMsJDBIOCuUGlIPemhqRmroLJS42z3paaF9a6hhEAoG3iJTMdNJplnGhjA3ovF8G8u08XA8fKXnqIPT1rM+UwxVnQwqsSYMdtelYTJRC2Blq6xbrkJuRkGpnUR3rz3inAFvXJttbtLrozs/Xccunyk1t8fiVFtw8RlaQeuh6V5ViMY6aKYUrliATlOpEkd6jnb/AFfkqFpCs/8Ago//AGrX8rUXZ+zstbZv2q1Cwdo0OmgJ1rLYDiVy1m8shM6lTCqZU7jUelWtjjOKusiC4ztl8tQAoIUgSoMbaD6UNr/H4IBp7/fxT7vhm2pg4xSR0CE/oaN4P4LN4Oy3iUUZpyZZURJ5z3MUfgOGt5WZt7ZK3F7BWKnbQxyn3qSyIwkDeB7wQfekSFze/wAv+JUhoc901Ps/XIGNxyhYjQpMgSdN/egsZ4Ut2rmUNduDXVGQLppq5iZ6QK0GBvqLSyQDBmep11/Sq3i9pn8vy3/FJALaQCNtB13rOJHh1WqBxLqGU7htlcKc1ssjbmXLT6MAAGG+lHYjxvA1aPQCPT51VYLw75vOWLrpAJygxvmj9KvOB8EXDuSFtnXQsGZ1kAMFMwBI7TTmyHhzyEyjyVXJxXE3z9zYuuO5EL/M8CjLXhrG3fjuW7I9CbjflA/OtdZu5hNSitjIIyN3KG4hZmx9nlnQ3rt68e2by1+ia/nV1gOA4ex/dWLan8WUFv5mk/nR5O3++tJrWhrQOECU7f8A91wFNBpZq6CWKaUrjTcw11Hr8/WhaKUINPURTMGhCEEzDEieinUCl8wRuPrSYe4AcpIiDrNcLWfo6pk4HnXu+R+C6cH6kDoyfJSlRUZFSlB+IfWh2xCjqfoSPeuw3URu4cFgdC8chRY/HJZttcfRV+pPRR6k6V1ef+K+PftN4Ih+6tn+d9i3yGw9zXV14tJubZXJm1m11BbwtTGFPY601jXk7XqKWa8XuLdoMqgFiVkCDqJ39jXn2IEj6fPbp2rf+M8FmRSBrJLGT8IU9NhrFZc8AL2pzCTMJrnIyFgRpBEiPetEZFLO8HcqDCYYsdB/SflNaDhV4YS4GZAwjU7kAgqYI2gkadaCwuBeCsHMs7T0E8vpVng8OWzIdfu5IGvMzaR32/KnFyWQjMFxFRZxYgEsxggysPDQPcflU/Asr2EMA6bEAxGnUVnMFaKM6t1AP0OpHsfzrQ8AsAJlU6ZRGugJmSKy6j1Fk1LfRx4o3EDlUDQ5j0GgVT6UXgLPmZSzkKZ3Y7gAnSfWKrrtwkoTGXUSOhIIgj8z8qtOE2XXUAaGOk6jYTXOlsMwaVNOLIvKhsMtq7dtDb4kP8J19zuParRWmfnQ3HuHnKLv3aPb1CqczFeoMaURYxNrLbYlmzqGAYACD2A9QRr9KWJbaHDPY+fmthj9I9kTh8RlG/fQCai4jxzJYuOraqhIBUjUDr2oyyZH91HbQSf+6Y/So8TwsXOVgApBDKJ51OhUkEVqj1EjWjnyWhsI21SpMHxpsThBcF0WrjAwCXZZVzEmfhIEH0JoDjfHf+UN9X8u4nNl5sxglSgaY3nWOla3CcFtWVW3btqqDYCYEmTue9YnjD2n4XeKQS15VGh0W5f5Yn0mtTJnPJomrHxQdG1o4HCz7faDiQIMlsun3xkMTIaMkSF0jb3o2141xhUN5TkRM+au3uKi8W2EW1KqFm5p00AYx+lQvZtlSjlhkAACjNzBRGYSJWTBPTpXRijjkFkLkzNGMd/b9CFZ4fxRjHUwh1UQxvjSN2jJrPY0YfEGJW69o2ctxQHabwMh1BUgZNdI+tD+HbFtrbFy6BI1RM6nMTAcEiNZg9aUvb/tElrj5TYnMVlsyEQIzbR601+micARfxVGyuDnAgcH7/nlRcN4yM1y7ftG4bpDL94R5YUZcu0dJ0q3s+LbQGlt0gpE3WYHO+UiD/vWgsJ4ebEG55bhcraSCZD866jaq7HWrSIjWbzvdkeYhti2qECSVYkzDbaDvpVohBPuhjB3tq+e/wDCY8zQ7ZHkbDeMX8fatH/xsn/wkf4x+kVR+IPE73uRU8sAwSryzEaEaAEL+tZ3FcUyEBwyqcuYoQzBZIYrtqQfyo2zazkskMrGFI2jouuoPcHWt0elg6lbarxtY36idsW4uu/Ck7D2tugGpPYV1XnBcJadLquzAgBeQAyTJgEmBBC/U9q6mzTv3UzAVNPBGW3Jk+a3P+dRNcgxEmQAO8jpPv8ASom4iQsmHfmMKVkZdCYn2FD4omVInK6hTzABVKjIYOqyJB9QTXhjMV7MRqXFYLOtxWYBmiAQJGvSP696EHDMtwZsuXPlSTqwgQI/m002FEEAC2bh5spMKxUx2c9YzL17aUlrFC6oOYAyCJE5Y067kKeu2Y0vqOR2BDPw+1admMmZOupzKoHcQvMfc9aGs8J8s3PMktAUkBiAYz8oMHQGJ6zR/ErgbRNWUpLD9+SpBidREwJExRaPce4SQ2hX4gBl5TlYzp0Jj1npU6rqVTE0lUeLw1kW2V40VgVIAYsCBIgkgTPf4WFUtq+yGFtL5eklDBSXFrmB3g5SY6ETV9Z8PgvcGaMsZQCVMAMFDNuVnX6+41/CEW0XIzKvI4uEglZJbXvsfpTWyDg5Wd2nB5VS2MNtkW5bPm5oCqhMvmyDRhrJHbrRNzxFzeSHLZZBicilTqAdvpvRN3g3/Ms4Gd2R8jZyRPMAy68rQGMEiJ0NZ/F+GS2IdM2UKSJ/CiqCS2xPQfWnNETzlZnwbGk2VpFtscgzoS/KNWY6jqIHy0onwyYM3Au7ZSxAKiI5T02O/r74Hhd+6162FZgFUhSZIDDWZ2G0Va8dwzlMjMNWGYqoEkAjfoJ1qwh2naTylM9F+OF6KniDDloF5CfnI+u1HZwRI1B6j+hrxC/wnLlyuQzTpoGjuPxDb60y7x+/ZDqMReW4nMpR2CMDB5lOgOvTSnflQfVK09YjkL3LTTT6mZ/0rzTA4Y3cFbtqVE37LHMyoCtvzLhALECYXQbmj/A3j/zrLLibi+cjaM+VA6nadhmBkEAdjR+BtYa2gVLtiBBBZ0YyJhpJ31P1qjG9Lc13sVJZQaIysTxviN3GPC4d8klgAjsTpGhURO9F4zA371xmew+HWPiCEkwBJb6Vs7mPBZVS+rk6AW2DGe0Kd6VuH32BzIUXQTcYLMneCZ+gqx1gj4x+6wF247dtrLW+JW8Dhbpvhmu3SLRQDS3li5JOxPXTTsd6A47cZLli4yFPNsMVDOjSG+E8hMaEaGDVR4lDNiiiENnW1seWQoG52GnzqoTBlbuUgKZMxqJU9D2iuoHUbCgYCPSXoHC+MYlEzWLQYsqBjGeCikaLmBP+tHYfwG68OOLu3srhS722Q5szNCrmBjXT5bVX27nl4WRoY0PYkwD+dSYzxfeeybDsCjKoPIisApzCCo0M/OdaVpJunKZAALqzWSAlA/mo3NIw2wM91RZQT9J9thUN3EPavW3tOEJMNIkETpmQ6N8+lTsco017RuTUPC0zks2uvSdB+RFd3WTsbHXNrn6KF7pL4pWlriaKxli7scxFpcqL6sTAHyApKHy25yosagnXRj2M611Y49PHON9+/wDta5NVJpzsrHav6XoNu0t03GSFU3ApUSOURJ1giGXX5E9adIQAtojuLcgFrnIjAl41g6DYxM1IeLW/O5pR850yzK20E+g+IQes0HjsOXO2YKQTLBQ+oWFC9T00iRXh7znuvYAYRly9bOXVTOaBJEAuComdtI9/nSvdAS5MMLSeYVVc2bNmXmJEaFAIGsA0F+xIlxAoBt2wYIg5QygjYyRmWBGh6b0ddwrPavZIHKSADzMykM0dCeYHLsR8zVhV0h2Q+HTnIBGUG3O2gZWyrMamUMejCrK7fDQ2ZSWAMgRMktkIkzyyvt6Vk7twW2vuuttltfdoIBKW7bEwRv8AeakTAMVNwXBeXddXOiBWVZAZlEZTA6Q06dQd6u5lIXatWsySCIdiSddAMy/T93TsTG9Qpj3IVimaZzIupa4sq7J0g6GOwo609i4j57hDhiuY8sn4cwjcKIE+p71X/wBreUGJaWyK6wCFZozZTlmdtB0BI7VQNxSNp2IxJthXygKpggQIt5iVeBq0h2B3OhoEsLjPkM5iqjlPwIOYzAGpAEGaAu8QY4dFByM+YhmOYF2ZVyRrplLewG1GYIi2GRDOunTTaffWnhpbZWHUPaBtRz4WLTIsAQfh0iZ296zfFLaLhgou5mDGZjNGhmB6yKtcViits5T8I36TuBWdscHuXUOQcwDHLIBKlpEE77n1p0eTucaFrNG3dwq65el8sxCzlOo11zIfoYnpVDxa7cDZ7gtuIyqwlcw35QGk1a4tCt02mImV5SJXUSAGU6Ztp71WeK8NDK4JIYAGTqIGgjfbr3FdaOsKrxyl8L4gnEMVJQkTyhW2IaDnBkSAfattgMERiDe85hcYmW8uwRz8rcpt5QYQbCsL4O/6j/C1el2bO+2xg+vPvSJ3FpwtWnYHNshDXrZW9aBuZiigqRbtWzAYLBNtQSeY61DhsczXSWcFDmygQChRwBJBJMqVOv0peKSMXaj8JnsQrk7+1Vw45aa+qOjSZC9FEkAq2UydRoaSWl2avC52sB6prgD6kqjxWHt5ma2ym6GkHOQgKsTljLzOT0mKB8+9bPmXLD7kljmEkmWJkd6seC2RnYGAVLD97MMrESejjcH2q3xd24xyoCxCyQNeUDWRvoOnrW3dXKsyM1nKVeM272HthDDMyjKQdImQTEdvrS4bCM1xgABkHNn0VR1JIOmk6zpWY4W4S6bYUk+YuU5uVQSDtG+3UbVZ8augM0swLXcgRpM78xPYGP5qU9m1pa1TTMbEaHF2i8Hxbkc2wIDuskSxAViADsswvTcmm8LYBeug2uczL841Yf5bUKtnyLV22QLmcEkagg6KMkbmJ371PwtuWQSABAL/ABDusHfX5090zZGNrsiyJ0cjie603DuAzgTih8S3M/UCFYdOxEnvpXVteA4EHg0fiw7N7w5murkaLVl5k3nhxry4+i1yMaaodlR8Qi3eCXCDdWGUKs3QrMPM1XlMBUI+LRRR+Dt/cqyhVPk3XcKxhXFwDlknuHE+m1VK8caExF0rvcQ8uqSzEKGBgOEQFp+Hf0ofCMzYrFluS2TKrspOg1GxJGQR9YJrKWnabXSvildcI4onkAZCAbRdA+XM4tyWVidhlMgzoJNVXi/FscE5SVbzcy5WyzbaEOYrqRoNTuG9KF4jbu+UvnbgJ8JKFA1kLdzQOeS7Aj+HsSKl4/eazYIuMMpXyyoGkDeY25xEjpRa0B4I8VCMG0e/FkIW1veYPzkZVChdApiACHH82tMGJDX/ADAhztZKhY0Do4AkkAqdmB2hqfxCG8tlXKXCyC2gXJbGQnvGkdYHWmYS2zIuTN5ii2oWZaFOZ7bTMHM0GdoHtWwjSEw+U2JdgYZlZra52yrmJnX8IExrpR64ZVMEz90ilxIByqVzCepAYk+tObhdxcqhMoF4yV05DmLMdhIzHX0p2IwS50QIzDLoQZynmEsNMoAJiaqTzRUIsUqhWUMtxzGQXFUEqAXLEMUA6hQFjtQF/wAzMWRCQyAjWMuVm0ExH+U1srvARbCgatmzqxQMQR2J/eMmYigeJeHVvIUzLbZxm5iQXCiA5Xp106/WmNlANLE7ShzjITaydrjthLbJdDO8sAACFGugDTza/pR2C8UYfQlsmUkZWElhrBDDfUDfXeq1/CBtqXfIQhLMFMkoq5iYkaSII/i9Iqg4rjbS3CLalQQDH4QwzgdyIYewFbhFHL6pJQ3OixSP43jVuYtmtsCpVQMohHOWGHo5iR8vWqjxTczIuv723XtLH+lC4fEwW6A6fwsBMT1VpiGoXinE/M5R8IPuT3roMZtAHgsj3XZWn8BIq22cKpfMRmIkgZRoOwrYWscx00HyAFeSWcW9rRWYTqQCRr7VYYTxJdtsrEMRvDMYZduv60iWAvJKwPikslrvmt62a7cVsyTDKsKYGYky3MZisJ4iNxMS6zGQnLlMRmAMg70Hj+MPcAUAW0BJVUkASTHXU6xVeznUzTYoi02U1oeTbzZWv4A0KNWMDXMNVMTHqhH6V6H9nPDVu3L9wgHLkUQNBMkx9FryvheIOUAEnSAD8QmNJjVT07V639kGIBbEksNAhgdjox9sqisH4qD+WfRrj5hboTTgV5pxO7+z4nFWxbVgbhy5iwg22YDKV6wevah+IHOcwkjMSCfUSIq84vhL7YrE+Xh0uBrgdS9ol3S6WZSO6jYnpRGK8KZ7KMjgM+XKG0QmSrKoEldV7RrTxM1rRuPh8gqshcXEgKgwfh+7fw13EC5yWmZWX9/KqhyVPeSNK7huIO4edPiIEwPxjuNqkTg2O8gWEHIWZ2UlVIbUTmnXMO/bp1Fu4C/hyvnoykjdxHeJI0YwNOtNY4GxuB8KVnNODRXuvhrFA8CDTth7i+4zr/UV1Yzwr4hc4JsIFJBuoS0fDbuOCQVHQkH60tctrBE5wd3Jry5+qexm4WpOKrlW5YHwTdUA6gM1rzg4HpmYRtt2ovAYOLTKWJLO1wn1a7r+UCfSurqW/wBUffitjclHWvDYdrRW4yw0x8QANsKqrOwGUn1JqbF8KDWbiXG8xGkEMNcygkOSOvTSO9JXUmzj90T3RtvAKEzQCoyypG5YhRruAI2+XalwnBwxa6rZSpJCwCsz8Uaa/OaWuoNAsKjnENXecS722M5QwzdTCeYfY7fKo+I3PKQGMxMQZIK6iJIPNE9a6uq20BWB+SfiZCXSTmiNNhIUtMepqrwqi7cS6ygNZAjKW1Bgsu+xgbztSV1CqFojlOx7oXFo2kKEAQwMgXSwcSCPwjWq294WsiwSyz5j2xylkZIIQFGzGDHz3NdXUxpIOEKBGfYqLi/gKzmKyZuXVtyABlgHmUDvmEjY5fovEvsrsWbbtnLZAH+EjMNivxGNVJn+L0FdXU1uokoeklGJl8IZ/sxtJZt3TdYm41nQKAFF246kbmYAX6Hvpd4n7OrFtLqoWz+YPLd4by8hzQF0BUnp+tdXVeWeTGfFVZG3OF59xPwwBdtKHA803Nk0UK8QBm2qmOAysROo6x/SaWurqwuLgL+8rBK0C68Vdf2KwuqPNJBTzNVkjl1UEEdv9K3PhPg2Szn8x878socgCZiMpAnMJQHfrXV1YtU89NaYGi1ecRxTuhuEry8wUg/EzKJkEGBk221+sTcRFweQ1pCtthlkTDaDOB35j/vWkrq5sYu/vwW6gkxFnOvkyQWZSXJzaSvLB6ek/OaKx+H8i3l0dXuZWDDcXGVtZJ220jbptSV1DwCJ5VzwzhNuy5S0oRGLKygCGiDmOkz711dXVZo3crMSV//Z"/>
          <p:cNvSpPr>
            <a:spLocks noChangeAspect="1" noChangeArrowheads="1"/>
          </p:cNvSpPr>
          <p:nvPr/>
        </p:nvSpPr>
        <p:spPr bwMode="auto">
          <a:xfrm>
            <a:off x="84138" y="-601663"/>
            <a:ext cx="1905000" cy="1266826"/>
          </a:xfrm>
          <a:prstGeom prst="rect">
            <a:avLst/>
          </a:prstGeom>
          <a:noFill/>
          <a:ln w="9525">
            <a:noFill/>
            <a:miter lim="800000"/>
            <a:headEnd/>
            <a:tailEnd/>
          </a:ln>
        </p:spPr>
        <p:txBody>
          <a:bodyPr/>
          <a:lstStyle/>
          <a:p>
            <a:endParaRPr lang="th-TH" altLang="th-TH"/>
          </a:p>
        </p:txBody>
      </p:sp>
      <p:sp>
        <p:nvSpPr>
          <p:cNvPr id="6147" name="TextBox 22"/>
          <p:cNvSpPr txBox="1">
            <a:spLocks noChangeArrowheads="1"/>
          </p:cNvSpPr>
          <p:nvPr/>
        </p:nvSpPr>
        <p:spPr bwMode="auto">
          <a:xfrm>
            <a:off x="357188" y="1071563"/>
            <a:ext cx="7215187" cy="708025"/>
          </a:xfrm>
          <a:prstGeom prst="rect">
            <a:avLst/>
          </a:prstGeom>
          <a:noFill/>
          <a:ln w="9525">
            <a:noFill/>
            <a:miter lim="800000"/>
            <a:headEnd/>
            <a:tailEnd/>
          </a:ln>
        </p:spPr>
        <p:txBody>
          <a:bodyPr>
            <a:spAutoFit/>
          </a:bodyPr>
          <a:lstStyle/>
          <a:p>
            <a:r>
              <a:rPr lang="en-US" altLang="th-TH">
                <a:sym typeface="Wingdings" pitchFamily="2" charset="2"/>
              </a:rPr>
              <a:t>In those day, rice could grow only one crop a year and was not enough to meet with the high demand in the world market.</a:t>
            </a:r>
          </a:p>
        </p:txBody>
      </p:sp>
      <p:sp>
        <p:nvSpPr>
          <p:cNvPr id="6148" name="TextBox 11"/>
          <p:cNvSpPr txBox="1">
            <a:spLocks noChangeArrowheads="1"/>
          </p:cNvSpPr>
          <p:nvPr/>
        </p:nvSpPr>
        <p:spPr bwMode="auto">
          <a:xfrm>
            <a:off x="142875" y="384175"/>
            <a:ext cx="3071813" cy="461963"/>
          </a:xfrm>
          <a:prstGeom prst="rect">
            <a:avLst/>
          </a:prstGeom>
          <a:solidFill>
            <a:srgbClr val="006600"/>
          </a:solidFill>
          <a:ln w="9525">
            <a:noFill/>
            <a:miter lim="800000"/>
            <a:headEnd/>
            <a:tailEnd/>
          </a:ln>
        </p:spPr>
        <p:txBody>
          <a:bodyPr>
            <a:spAutoFit/>
          </a:bodyPr>
          <a:lstStyle/>
          <a:p>
            <a:r>
              <a:rPr lang="en-US" altLang="th-TH" sz="2400" b="1">
                <a:solidFill>
                  <a:schemeClr val="bg1"/>
                </a:solidFill>
                <a:latin typeface="Tahoma" pitchFamily="34" charset="0"/>
                <a:sym typeface="Wingdings" pitchFamily="2" charset="2"/>
              </a:rPr>
              <a:t>1.1 (continued)</a:t>
            </a:r>
            <a:endParaRPr lang="th-TH" altLang="th-TH" sz="2400" b="1">
              <a:solidFill>
                <a:schemeClr val="bg1"/>
              </a:solidFill>
              <a:latin typeface="Tahoma" pitchFamily="34" charset="0"/>
            </a:endParaRPr>
          </a:p>
        </p:txBody>
      </p:sp>
      <p:sp>
        <p:nvSpPr>
          <p:cNvPr id="6149" name="TextBox 22"/>
          <p:cNvSpPr txBox="1">
            <a:spLocks noChangeArrowheads="1"/>
          </p:cNvSpPr>
          <p:nvPr/>
        </p:nvSpPr>
        <p:spPr bwMode="auto">
          <a:xfrm>
            <a:off x="357188" y="1928813"/>
            <a:ext cx="7124700" cy="1323975"/>
          </a:xfrm>
          <a:prstGeom prst="rect">
            <a:avLst/>
          </a:prstGeom>
          <a:noFill/>
          <a:ln w="9525">
            <a:noFill/>
            <a:miter lim="800000"/>
            <a:headEnd/>
            <a:tailEnd/>
          </a:ln>
        </p:spPr>
        <p:txBody>
          <a:bodyPr>
            <a:spAutoFit/>
          </a:bodyPr>
          <a:lstStyle/>
          <a:p>
            <a:r>
              <a:rPr lang="en-US" altLang="th-TH">
                <a:sym typeface="Wingdings" pitchFamily="2" charset="2"/>
              </a:rPr>
              <a:t>Rice was a strategic and important commodity  in Asian continent  since it was a common diet of  people in the region.  Deficit  of rice from the  production  required imported  to  add up  the domestic supply and prevented from food shortage.</a:t>
            </a:r>
            <a:endParaRPr lang="th-TH" altLang="th-TH"/>
          </a:p>
        </p:txBody>
      </p:sp>
      <p:sp>
        <p:nvSpPr>
          <p:cNvPr id="6150" name="Rectangle 17"/>
          <p:cNvSpPr>
            <a:spLocks noChangeArrowheads="1"/>
          </p:cNvSpPr>
          <p:nvPr/>
        </p:nvSpPr>
        <p:spPr bwMode="auto">
          <a:xfrm>
            <a:off x="357188" y="3286125"/>
            <a:ext cx="6929437" cy="1323975"/>
          </a:xfrm>
          <a:prstGeom prst="rect">
            <a:avLst/>
          </a:prstGeom>
          <a:noFill/>
          <a:ln w="9525">
            <a:noFill/>
            <a:miter lim="800000"/>
            <a:headEnd/>
            <a:tailEnd/>
          </a:ln>
        </p:spPr>
        <p:txBody>
          <a:bodyPr>
            <a:spAutoFit/>
          </a:bodyPr>
          <a:lstStyle/>
          <a:p>
            <a:r>
              <a:rPr lang="en-US" altLang="th-TH">
                <a:sym typeface="Wingdings" pitchFamily="2" charset="2"/>
              </a:rPr>
              <a:t>Thailand was  small country but  abundant of  land area due to very few man-land ratio. The production  or rice had  a very large surplus and was  traded , particularly with China in  in the ancient time.</a:t>
            </a:r>
          </a:p>
        </p:txBody>
      </p:sp>
      <p:sp>
        <p:nvSpPr>
          <p:cNvPr id="6151" name="Rectangle 18"/>
          <p:cNvSpPr>
            <a:spLocks noChangeArrowheads="1"/>
          </p:cNvSpPr>
          <p:nvPr/>
        </p:nvSpPr>
        <p:spPr bwMode="auto">
          <a:xfrm>
            <a:off x="357188" y="4643438"/>
            <a:ext cx="6929437" cy="1938337"/>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 A brightness of rice trade in those day provided a large amount of tax return to the treasury. The King, particularly Rama 5, used that tax return to finance infrastructure development, particularly</a:t>
            </a:r>
            <a:r>
              <a:rPr lang="th-TH" altLang="th-TH">
                <a:sym typeface="Wingdings" pitchFamily="2" charset="2"/>
              </a:rPr>
              <a:t> </a:t>
            </a:r>
            <a:r>
              <a:rPr lang="en-US" altLang="th-TH">
                <a:sym typeface="Wingdings" pitchFamily="2" charset="2"/>
              </a:rPr>
              <a:t>man-made canals in the central region for promoting rice area expansion and stimulating HH migration to  remote areas.</a:t>
            </a:r>
            <a:endParaRPr lang="th-TH" altLang="th-TH"/>
          </a:p>
        </p:txBody>
      </p:sp>
      <p:sp>
        <p:nvSpPr>
          <p:cNvPr id="6152" name="AutoShape 8" descr="data:image/jpeg;base64,/9j/4AAQSkZJRgABAQAAAQABAAD/2wCEAAkGBhQSERUUExQUFBUWGRcZFxUYFx4aIBgbHRwbGhocHR0cGyYfGB0jGhwcHy8gJCcpLCwsGh4xNTAqNSYrLCkBCQoKDgwOFA8PFCkcFBwpKSkpKSkpKSkpKSkpKSkpKSkpKSkpKSkpKSkpKSkpKSkpKSkpKSkpKSwpLCkpKSkuKf/AABEIAMoA+QMBIgACEQEDEQH/xAAcAAABBQEBAQAAAAAAAAAAAAAFAgMEBgcBAAj/xABMEAACAQIEAwUEBgYGCAUFAAABAhEDIQAEEjEFIkEGE1FhcQcygZEUQlKhsdEjYoLB4fAVM1NykqIWFyRDVJOU8USy0uLjNFVjZHP/xAAXAQEBAQEAAAAAAAAAAAAAAAAAAQID/8QAGBEBAQEBAQAAAAAAAAAAAAAAAAERAiH/2gAMAwEAAhEDEQA/ANlQ4eBwzTw6MaapU4TOO4TiI4ccx04TOIrpOEzjxwnAKOPA4TOPYgVOOTjmPYBc49OE49gFascnHBj2A9OOzhOPYDs48ccnHsBzHgccbHhgOziLxQ/oalyvI1wwU7HZjZT01dN8SsVTt7lK9WmqU01I3Kx1GzOQgJVRLBVLNuBa/Q4DGe0GYNCs9OSy0yuojkDHSEcKBI0yRBItAixkicxxZjTpoGZQATBflBJIYqDaTzHp9wGHu0iPRqMtRTrMFmkkPq01JIPUSN53HhJCNWI5l8he4mxPqbT8cYE6uw0KuokElpvYhQpA6EFgOYG4A2i7WafaHDSqk+9uQSQZO87xb97FWsmgAKYEfWMnck7EeAmPxs5mX0jbdZAtbdRPjAHTx33mhj6WfH436fjjtLMHTM+F/PpHgLD5+uIzVgSPv8PuwtlgD4fHw6WtgJ9TNNTVYbUCs+EMRJE72tONb1N9t/8AD/HGMpTMQI2Pnt6eJgD1xsvd1v7Nv8J/LGpErWqFQMAQQQeow+MAuynAmylEo1Q1WLEljb0EeV/ng6MaiunCcKOEnBCThJwo4ScRXMcnHcZ17Vu1VbKqlKiWQ1eY1ZPJB90RsDF/jGJReU4tRLvTFRddMoHWY0l40C/jIA9cSVcG4v54+U241U1swqEljJvvcEEnxBiPMW2GNO9k/tBqMyZKouuZ7tgTqFyzaugVRJGxPniaNfx449OPHFChj2OY9qwHsenHJx6cB2ceJxzHMB2cejFZ4Lxt6ucrU1r06lNDdGpGnUSQIAMw6hjpkqD5nFlnAdOPRhOPYBRwknEXOcUpUp7yoiQJhmAMeMbxii9ova9Rou1OigrGOV9UIT1vE2PQb+OGgv2h7FZWrU+kvT1OpZ3EFu8HdsmnTO/ukEXlRjFOJ8GbmTQlJQ1UIhY++CgqAQYMRdiANK9AMa3wr2rZerqNXTQUDll9bMbk2RSAAsbmZm3XAXt92PrZ/NUWoVFNNkeCJ009MGSVJlm1Ncj6oFsZGSZ/KqhWzKGuLEWB3BIBPL1vvsMCxVIBt7wv8wf59cHu1vAXylUUXI1RqIF95E+WrTq/aG0YrxwHB54l8RrIajd1r7sGKesDVpkkTFtycQxiQHJChjZbCT7oJJIHxJPzxQ9R2N20rvAiZkfcSN8aN/S1X+2b/H/HGdpRhLiBeWN5naOogX+WLnq8hixK+jUOHC2KX2dzWYzIFWoppqRbaWmNhHKDG+/44tCVPXF1Ug5jyPp44j1M/GyFttiMC+IU6jCaZIYixhSPQhht1ny88R8vwIKQ9SatQEc1lC+iDlECbxiaDS51uqLPhrn5nTbHjnCNwB+1/DDYSLBQB/PlgbxLJB3ptyB1Y6C1wGg3ANiwAJ2JsdsASrZpuUDTJN+tuvUQcVLtJ7NqOdrGrVrVwTsiuulR4DUhIE3iYknFopUSFUGDHWAo9YAjfC69RUUu5VVUEszGAoG5JOwxBnbexbJU5dq1cBQSzGoggDcz3dsZ/lEyp4tRpZQ1RT7xR3lRxLmdxyjSvgN28Lxgp7RfaO2bY0aAZcspuYg1SNi07JIsvxPQDP8AvBCSx1BhBm42xB9bioFWSQABJJsIAufIRhGTz1Oqgem61EYSrKwIPoRvj5w497Q85n6a0KjrTpqAH0270ruz3vMTpFp+GFcA41VyEPl65XWJ0MCyVIMGVO8G2oQfPF0fSgOI9XiNNai02dVqPOhCQC0b6R1jyxUuwnbtM8jDR3VWnAamH1WI99QYbTNrgxh3N8Io5qrVFSo7nlAFRSvdlSfcDKFKnfYgyTecNBzjvafL5NQa9QJJAA3Jnrp3ixvjGO0vtfzLVitCs60ZkHQqtBG0gkgdQCZHU4sPaH2NvXYvRzYNoCVFJAG8KQxgTNo64pXEfZXnMuxatTapSF2egQ0Dryxqj9kx4YgTR9qmfVkb6Sx0iNJCkNfVzA7nzN48MaJ2S9rq5xkoVAKNUoJrEqFNTcgI1oJsBMmbRih8M9mCZ1S2TztNyLmlVQo6+ulmBH6wkHHH9jnEUYaRSP64qbX3IKg/dijf8tTIdyYM6LiRssXBJxLxB4ZUqGmDVCq8DVpMgkWkEgWO99pjE0HFATtJ2vo5IfpRUJIkBUJHX60aAbGxM7dL4zPtV7Vq9WBl9GXUH67AuxNwRAhCosRO56jD3tP7Wh6wo5emxdTpZyt2IawpgiSJTcHST0JE4zLi+XcOfpLHvSAwUnUbk+/zchEGVNxawxkP8R7TZiu2pyWgEagT1uRM2UybCB5Yg1a8DQBLEXKu1rgkRGk2HSRfe2GatQN7oC9LAibnzPphBpMmtTA6MCokRcWYSNtx4icBLyGeRWPeU3qr0C1O7g3v7rTfy/hbuz/aXNZOkjUnpVlYR3QbV3IOpiNEAq/UmI84xRcu6EgVNUA/VUXHW8i+0TP5yafGqiDu0Y90H1qjgG4kAnzg3i038MBqNbguX4utSpSJSvF1qETrLq+sRdkCsyT9kIPDFP4/7OK2TyjV6xErUCwL2NgZBiDbzmR1GI/ZvtXUy5psrkmmXhTcAMAGENYFoFwQbxbFg4v26r5zLvSdF/RqtQuEix5RqkkD3weUC6xgM2p0ixgXOJmWy4jUL3iNp+X4euPNlQpI6WlgQRHWCPO3xw+arA69ROkLc7dDEeonzGA9WQkMDACgk+JMDl872Hri5d6n9kfv/PFIzlYNIAIt8z1JHT0/jixfTH8Pu/hjXLNfROWQgbnEhEjacZzlPau8XoL8HP5Yln2tgb5c/Cp/7MTY2u9ZZ3LjyEj+RiI3EqWrSGJbw0sf3YqR9rdJ+U5ap8HWxF94HhiZlu3+XNJmeomXYOVXvVJDRuQUkHrtG2ww1FrJ88Cs6P8AaMssmB3z7mdQUIDJ8qjfMYro9ouXvOcyogx/U1r7e7J5t9/XEX/TmhUr0yubyvItQFjSqKBq0/aqCSdPQ2+OAv2oeJ+/AzjFCk6MKqGojQroylgRIvpiJBhp8jim572mGkR+ky9UFiB3NCo5EdSO/ETa0/G14v8ArXY+7RquPLJuPh/9ScAR472K4ZQR61Qdyii8Elf2QZkk7AfDGM1SuYzS9xTKJqAWTJgHdjtPUjp95v3EPaVn6yEfQKSrFzURot1OshRA8fDD/Zis8u9XKLXqMQSq1ablTcyYD1ALWDNAAtiARwHsfSXW2ZYKx9x2YNS5ttYpkOL9fd2xH7T8AzFKopzKU2SNKVVJNMqBYKVA0WG1uu+DPafN0i7ocrTplEuoYMwJBb7IPh5WM4idkuNMmXFMSFcaay65UydBbQynSdN5Ui4BuMQUvO5eplzTqprUmStQSIYEGFcRJAIBucXvgntxq06ajMURWIlS6toYgRBIgqTe8RtiTneD5RS+VpB4NCuX/SFuZApo1TeF/wB5IjmudJtFJzfBKYo6EE1U52qLLBkgyIkaYOn6vjJ2xRreQ9rHDK4ipNE+FWlbx95NQ38YwZodpeHxNPNUBO0ZmPuL2+WMB4dwtSXV0rOxACaVgBv1jq2jph7hWUZmDwzggzqG9unNcwOmGjXeOdiqGZf6RksyKWYBnVTdSGbxOi4b9Yb9QcD+F+0+plaxy3FEdHU2rqphh0JWLg9GQfs4zTNcJJdW0xOkW0jp84i+PVsizqNfnC96totsWMe6Z/dtgPoLIdp8o6o1PM0QlTVpllXXB5oDQZDG8dTiTmuLvM0hl6qW/wDEBGJ6gDSVPzGME4hwwNk8rT1pqp/SCy94ttTowB8ZG0eI8Riy9iEytHUKlKmjKEmpUq0iX1Hn3QaQqjVp32xdF2r8KQ5z6bVy+YDASAFWoFZRpk6KjSIGoACST4quME4jmXFV30lXqlmOoSf0kmRO1m3jrOPohu0lGloHf0qis2ku1VYQaWPMRa5AWPPGP8N4Ll83mKwat3Kioxp86wZMqFVhM6Zgz064gprZg7HYAjTtaSYJFzc9cNVq7MZZixMzJOLPx7selF4pV1rJElgy8pJIghZ8BJ8WHjgYvAmgHxsLg3taw3gjABQMLDkHBtezLkgXkgECUJM3+18sKfslUGrppgkFqWxg/wBpaJ/DADctUiSAogdZuCCPw/dh6mGIIJIUhS0bmSNwPXE2n2aqgwd7gCaRPibd94YI8O4a9Ghm0gu1ZaVNZCkhu8DSNLtsik+GArjMAWm4IsfMkeHgIw4GYrJP1YNv5mxF/MYlDglZElqTiCY5D5/K9vicdz/C2p0wz8p20lGUsvKQQCJiG8vq4AdXr80wIAAgdLAfCYn54MfL5YE5+rsukDSI858/O4+WCnfjGog/l9sernHKG2PVzjk29w9AaiSPrD+fnGCvbHP03VaAV17kyWB1azUXVIBIgAEA/DA7hNOW9L/ITiZx+DmHMJ9Reamp2QXupm4336bYrKrcRNMKoGv3ebmX3p/uyLdJOJ3YCglTMMGUMNDctRgQTBjZDF79dsEGzNYFSKSNSXT3tTuafLNluElAJ3638MS+zufZmBbV9YjRT9RplQOWB+/FHO02XBrMKbaQrPPds4m9iwXqBy9bWwPp8Hp/7wmbCGZrnm8T6YJ8U4rlCrCo6iqrtrEaT1PXczE/PAnM8XybABUB06oJp6i0jYtoJAnaNiT44gsXA+BZQvGiiT4QrGwgmCSR8MXmhkBTpjukROZAIkWZgGsoH1Zjzxn3A+0dOmkUqVaSfeTLgkkwPeYjwjBWp2szDppTL1iyujy+nZHD6SAwkED7zvGKKx254roz2cQFZMAzNjHTk3E9YG3hgEeMRRCKyiAARpILC2ryvffriXxftTUo56tW7ilrqaWYVU1aSVBIENYbYYf2mZu8LlxP/wCEbeF5wwK7O53uWcqhra6TUwNLsOcAGdMkxfaJxPXItNV1TMM76gB9GeASwNiRtA6jrscCcv7SM6iqq1EAQAD9GmwEdRf1xoHEe1HEFpJV7qgiuAVMljJEi+kdD8wcUVlgyoSaFZSiVCSaETyKOY6bcw32j/L3L5d6bBVoZgaiWRe7AMR/mAMSZnbzwH4r264hLU3zLkMCCNK3BEEWQdMQm7a50srHM1JSQpkcoIgxbqAMMFpr5DMkAfR81ab6RYxHnPj0vHUTh2llaxd5y2Z5gQDpEyWk7naPA/uiqjt7n/8Aiq3zH5Y9/p1n/wDiq3jv/DDBcf6Nqsij6HmdSlt1UgghV6tvy2t1OIucpVaT1Kxy1ZFKKJKrMlkG4JjY7g3A9MVpO3eem+brHb638MGuK8fzByNBzmKjGp7+ppkiSLEeMH4YYLGMqNI7rI5kqWeZVLp0E6zfpJmN73mDk+CNQIIyebIIQvKIdTgy0cx0LtBgn3rXsEy3bbMh6ofOVwFU92A27TbobRP3Y9ku3+d71Q2bdlJaZ07CYJlbTGAsX0eVKHJZruyVnTRW4FTWfrWMSAR0tG2mNmuGAmBlM2EDOVDUZgHTAMH9U+O53wEy/tG4gQT9JNo3SmdyB9jw/DDo9p/EIH6dZMWNKn8b6PH8cQGEylMMjChm1ZNH+4drKB52xGWojVKwWlmChLqGp0maYaLnqIXw6tNziJT9pnECYNWlIJiaabgE3geGLF2M7f1XzXdKhekyswUIusvGpzJYALq1H5DFEE1ULBSldAaus66FQAElSS1ipuJAgb3MiTM4dxXLq5ZqpgIujvKbltSvJkxpMxYhoiOpM23jvbOtQV/9kqLAkO5TSJ2nTU8egvinr7Xc19ehlY2sWJm3gxA36kbHwxAap8cyS1Gq9/TI6tJ1N7w0lNPTVA32xQe1nFlq1n7uSoCgs1rrAsATFwhufqgdTiLxrjzV6rnSE1PJ0yJiQYGoxJJJg9B4XHNSLqSCBAIjaQNI/amOtuU+OKBuZIJJ8ZMeH8iMWL+jh9o/4cV+rTljGwH8+mLT/SDefyH5Y1Eqdl0tfCao88dpjCKuOTbuTr6CT4yPnA/fiVxlk+kVZaTylSCIPLcHxv8AvwFrNiG9QSZCx5iY+RGKyI5rPtApioVpEkuuoQTDCSAZ2jEvs5xrugP0kaJWxEkHXex6zHzwCNIENyzaxWid/wC9rWMLoILg8lhEKimb9XqGfjH50GszkFfUxHvOTPUy0/P+OHsjwtBpMA8ht5Ek3v0GATcZK2J0wR1VrRJnSd/+2HaHGKnLoNgIYwIG+5Nhbx+E4gtOT4iuWqrTrOi0ngUwELNrsSWM2X4HfpF7nwtwTy+6JAMWYxFj1Hn16TjLs9mGNTKN3qVJuxAOpQWAhlIAGr1kjePdxbuD9qnZdUM94DCnK9AQItuOt/LGhSvaFR/2ytO/JJn9RfzwD/0Zq/Q/ph0ikandqCSGY+KiII369DjQ+L5enUrvVej35amkUjyCSdJq1CCLKukE6gASBO8VXj/E2qLSpolanQH0hUFRtRNSTruABY6RAA673OEFRYY3Xjl+G0AOlKkf8g+7GJZOgHcAlQu5kxYdB4nwHXGs8SztBGrMuaoGi2gU6a1UJVEWzDVqkd4XlAJtb7OFGXcbnvL4gAb4tPaHKUCQwzFMmPdB1EeXLYfCcVplAJAM2/nfCBvBDhWVrOKi0lJDKFdrABSQYJNhJA6jbEDriXw/ib0mlHdPHSxWbHwIwHOIcOqUHCVBpaAd5sdjIJBHpjtbP1HprSY8iHlEbb/mcS6ubbM5umSFLO1MEMCFJmLgAGPTF1q9mq6P+gzHc0+UlRLAP1gkSwj7V998BniZdg0QfC1xMeO2PClBAcmBv6WuJ8ji5Z5Hp16eXObruzuo0odOiYKnSd7wRH44lZbh9Wrm6+WatmqgRVJY1ZBB02ZStt/HpgKOUDNy8o8CfLyAmfTrtgtwTUj6qaMz0whlU1hYbVcA3Vp0nyPXF6o9jkDqTrYATNQs9+kSDAx3LdiaBdi6tJCgw7KNx532BjEEfi3AMpXU1qVDMZYAd5Uc0wqiAYADEAAk30+CwMI9nfAXo8TpMFJpaakVGMEgq0EKHMehEgNe+LhkezGWy5BpoS0dajtHwLR92F8EoNpqOSVHc1ACDpllDCx3BGknxtOKJvbqjT7pQwkmpTPjcMG6+SnGB1VGtxJAUmCepkADbciPvON47ZMW7hdMyWYkHeKbfq2hmX7sYpx3gr0q1SVbTduYEbkfnv1woF1FaAIBO4I+/wDn+OHRSOuSCEBUmdja3S4/cfjh/LZkBBpEshJMjxKwPH7V/M4VlELRaQTHxOkbesAYgbrsVYgFYtLT7wt4dbfzGD30xvsp/hP5YBZ3LhaoALFAfeIvpsTYHePnGDX0Wh/av/yv/kxYgvQybOeUEzNlGogeEdYwqvwSot3p1AsgSYTz3Mxt4HE/JMgu704I2gEj4BTfCX4hQWdbVG//AJKqCf2r4y2GVeErVHIqUz4NmNRt+qEm/liM3Y5o5qijbanVb12pgfI4m1+0FJbpSqsdgKmYYjb7IULiDmO1jkQmXoJ+sKQJI8JjBlHq9mqAn9Kx5rDQg5eg56y80+UYUnZVCsIHuLnkgmTBimKkRMRPTEPOdrc1trZRtALD7tUfdgXX41VY8xUn9YL+U/figmvDqNF4qVg1SIFNaVSSSLWKgRfa2DT9qWokJTSpyxGiioCgrGmZiYuT728noKbU45V+0B6T++RiOeKVDu7fCF+8YoteXz7FiVpGnq95jUBM+MEsZ9IjpjuT4mmXVg+YK8xJWm9RpnqZcQfWmemKnlkNWoqTLOwUF2JAJMCYE4J8e4dl6PLRrvVqCA8UtCKQIYBmIduaY5RbrgC/FO0SVWAFKll6MrzCmrVqgm/MVmPOAP7x5cdp1aVWgg7zQaeYasw98hdT9LaBESDJvO2KfSo6p5lWPtEifSxnBDK8Iq/1gsqsgNTmEao0kSoBmfjfAGOA8OpUKzOZrtSWpNMU2YCBpJYKJgSbzAMYZz3GQyIop01VdINRaYLQIEhioEkDebkkwOmg5rN5fKU8xQytYvna1YGQCoLiJAYqUIBLEqbHURHTA3gPAMzVrd5mgjLH9WCsEwBqIVNNo90AXvNrhRk4zTQzRpLrvFWpzldoKp7qHe/NvIgjAmolRiXOpiZLMZMk+J9cbnS4Ck/1SrG1gQP8uAvanhoXK1mhQQPL7S+U4DKafC3Ku1l0AEqx0lgTB0g+9BiQL323wzSRugPyxq+f4WrZuikCBTrVDcH6yIDy+F8EcrwJJPKCPjgMbrM4qAmQREG822wZqZ2s1NAzvHmT5b9SMabX7NqaoMDpI/n8sWTJ9nqRA1CQLRP74Eev5YDBs1ka1SqiimyN7urmvexk+AI2xYuzWVq5ao2wqMF0sFYk9dJgCJF43ECfLa6HB6QiUQxtyg9N5gEmLYfPDqf2QP2RhgonBM3V7ltac4N2Ig7394yABEbz44qvFO1OYFRlFRSAQCCAh8G5WEeIsTt4Y0rNcQoUldHpGm0NpRwoDwLBGkqwMC248MVOmUzlHNO2SSiaaMdyxICNzTCwARbf77wVRO3maXSk6VUKOZNgAB4T1HzGLb2KrVc6rg1KtOGLAKbX1hgFYcoLEzG+ojE7/RukrIhyxlxqEUzUQW2csCAZuJx3IcYy2UzVfvay5YJTpQuiB1kKuna1o/DAB+0XBa7KjVM3UqBaAqhSqyA0SoNosGEnoI6xigcTzr06uio5ZbagAIJBBK7bSIxdOKdq0uGrsgaklIOaIKsE1E9S31wfdk2mLYF5/gXD6y1Kq5+rmKihm0dyUmBq94qQojqfAjAAeBIlWsQ0hTBCjzYEzJ8AfgMX7L9gF7ilUpsCDLOhsQDdQfS6+ZIjxHeDdkcjlKjGrnKROwQOGaJ3IUWnBbiRpnLzRr1KtTlU6GWwEDnBj6iiw6geWAoWeyMIhCkEEsWYRbSBEWkaw3ph36J6fMfngrm+EVnpM9TVpQFj4am1M1y27yhHx64Z+ht/Zr8mxYlMUsy8e83zxHzFdvtN8zh6jTMbYbrZJzsjfI4w2EZiqZuT88Q6hN98GDwKuxtTb5YfpdiMy/1QPUxisqnXGJJ7MZnuxVFGoUILaghMKJEmBYWO+Lvwf2Y12rIRVRCp1BtOsDTcWNj03w32lzNVKyJneImot5SiIKkbE6QPzxoZxQyb1G000Z2MwFUsbXNh5XxM4d2azFYEpTJA3JIWIkdSDuCMX5uNDI5Z0yRAFmNQU2c1NURLldKACYF7jpcYEcHyTZ5mq1Myqvqi5YMQTPugiZtYN4WtYI3CuzdbK1O9NNa9Sm2laKlrNB5iQAOW8QfejEh+zNeu4atQTL0wKhJZoliJVmYsXc6oG8ADYSSbJU9nDEDVxDMAkXkGBaTMVTMdSDA6xGA1fsHRpENUqVM0SYC0TT1Ex0DFiTcHb54CZkH4dlELVRQqE7U6ZFTdRIME6wDsxYDykXjv2nGZYjKZbUAF001WApkgNq98m8G6DaQb4f4V2ay9TMPQbJ1aUqwFarU1OrRZgpCqyg+AbpcA4Dcd4lneH1lpGodKEMu2moAeVgBt4QIjY+YOZvhxHF6SVkWmhNOoULcoApibjSLlJtGL3S7TlH7qijZqZC6FIcEWZX1LdVJH6T9YTO5y+r2sFSsK1al3jQykFyAQVCi/vAgjUDJ3iMSR7QaykmkzUSbnutKajESZVpMfW3PXacBpNevn6tNmKplVBKvqaWE7Op91wBBMEfWG4wC7bdpaP0U0qdZKrMrB3SUWdMXN9Z1bKtrmYG1TQZ3PEHRUqeD1mZ49DUOgfBcH8t7MCKdSpmautlRyFExIUkAnqPIAYAvwDjFGvmi4L1NOVpJqKm7lmLzMQLKPODi0UWEkgCPA4rPYfKLFVlgAJlViOooK7Gw+1UOLWiicAgLzeXrb9/8AIwWyV7dLfzbEBBfp6b4m5do2947f9sA/xR6ipqoKrOp9x7ah1CvsjeBIIteJkCMp25y9RtDnuKqmHpVyKbKfViFb53xMz3FFRYNUhiJVEh2YeIUWAnqYXzxW+L5d8zpepTWmEDDvHC991A5tBWmsj6ivE2aTig7x7NZZ6QSuFqK0FaY5y36wUGWHmJxTuJ8Iyy5fNVe4en3bd3SEkEHuxAID3GuozEE7G4tGFCjSphP0bSxI1sbOx5QWVpdoFgCI6BY2Edos1VIp5fmpqLspIpqTFtIBhgVnzgjEFxr8GqUsuqZetXKwD3b1KgItJKVVJdN/dYMvlgLwrh+YfOV1+k5miwp05ZtFVmi2klqQBVdVjA9474HZPJ8Z0Kwq1GUiQRmFNt+uItduKJWP9cMwyiQtRSzCNUWMEBdB+IGAt2T7M5od7pzgjvHkHL0mJYADdktqgbWHhhkcN4m1F1q16Ip6Kq1Ka0lGoAMCBFNSAbQfAgjzp1XivFkkD6WCILw2zEXLR1IhvjjnDuKcUeqgP0xgGWVLuQRNwQTcEW88BofD+E59qaNTzNBUZVYBssuqCAb6Ug+sDBCtwbPEc+cUf3cuLRtuRimDhWdZSU7w0wSFmsRKglQQNe1o8sdq9kc4VllQTvqewG19ziA5W4Iyj9NxCsRMkSlIHx3qXHyxXv6A/wD3l/6in/68QqvsszhJZjQQdOYm/wAFw7/qxzX9pS/wt+WLEWdOFoIn9/7sT6PDkiyj5H+OHxQtA1fjP+XCggUSzx5kEAfFoAxGnEyKfq+fKPxCnDq5NQJ5YG52A9bAYjrnZb9HSesR1gog/aZb/sq2AXEuIVfo2YNZ6dM0qwQKiIsgMlQCTLH9GSwK6TaZkYqLDlsyUUtpCzqW4YEhd41AAgsViCQZsTjIcllkq8Sqd6ner+mJD1AgEdSV1EqAbBb2EeGDPa7PmnmHoUyQNXdDnYnS4ptOoklvrbz73kIc9mXAQ4q50uxdO9pKpAIJZAQ0zJME9Om+ALUPZVTp0jXepmCLN9HoFuWTbeWYiZNhsbHAvs1ToCSmVepmJaEV5VE252PLvKkrOo2IERi19veMFDRohyRBqPTFpWmpfnMyQdJhdrSdhOMZmo9HudFR1Y0pOliCAzMYtfaLeEYDReL9qKOUZ1q1FWoJjL5amAqki+smJM2N0PWMVXNe0zMlmNBVoBveZffYT1baRtqABjripwJkm+/jf+fHClP2beJ8Py/HAXv2d8RzZzLvTVKz6YJruxOidTQdpsLt0XffFz7WdmTxJULMKIFwgUErPjMGT126eGM44DwyodNOi36apqm+nSukwpM++wOkDorX97GucN7FplVBBDGLu/MSTFie839LYCo5X2QZZffqPU8tSoPxt88GuH+zvKUyCtO/mwb774ttFwWUaxHyIPx2OCKUVgRceUGfiNhi4AVHhq0wAuny/nTvhPEKLd3UEbo43P2SNr4OVqV/cMeJb98t+GGjlptBg7wrHfe+Az72aUScm1QqeZ9/7tOmnX+6Ri16h4QNzK7evNYYgdisogyhopzANVB5iDBq1ADymVsInxB8MMe1PMtR4ZUEEd41OnqiYBMtuJEgEfHACc57UcjScrFSrBiaaLBItYsQT6j78D6ntM+k1O6pVUyNIn+semWfb/APUz88WHN9nMplOHVKuXoojd0SKpEuR1ktJUnqARvjCnyrBFeDpNg3Seo9RE+nriDd8tSFJA9DuqgYknNAlixiOpZmaN+ZTuJG5h1OIhVFXMOWqMZ1TEwDCqpDBG5phBJ31CGxlPZztRVyrEKxKNZkkxvYi9jMGfvwcqZ81HLmoXYA6mMKAIJVVI5lJtyU4HiTfAHx2oIYyIDESI06YlgSsypE7a1ggEtGwHP55ySWaEhixmGk9CYsSW90AkarzvhH0tVSVY94NeylQqgiGOmbC5IUfVAJjaAtQbuySC12MhWFl5BOnYKCZkXi2INC9mHaRW1Um72oAupFCFohuaAok3bmsOkDwJ5DOpmc02ZCsobMUKak9aeipTHkCzENAOwTyxnfZLhmcbNd5lqTs6iWGoU9KsCsMdQKggm0ydO3XFvXM1FqksHFaj3NSulolXUSxViqtBLRqsHv0ii0FE+l5lA6qO6ouGIBgjvEbe0rpWxnAvP9oUyNVEmtWauVAFNKKqDEBZC0wWh0uZG1xGCPaPP0mLIVqamBUd3oBMC6tKsyXYHVp8L9MSMp2VpZgIa7LWal43ZWMdRCgWNoa+xtgAOT7a91TUNRBCvU5mrUl3diAAagIhWIMj0nB2nx7MsuqnktSkWnMoQfOVVhuPGMGcn2dy1DUy0aawSxduYjqTLe6PS2Kz2i9peVpytM1M067ikOUetQiBHis4B2rnc08l1ylCxnVXeqVBH2UphTEbFt8DPoNT/7gf8Al4pWY9odfMVkpqUoKzaR3cVHE7c7jTMwJAGI/wDTOa/4jOf8zFiNfrsVUlu7pKIJMFjG3hA9TOGKVfLFge+puRsXq6iPQawF+AAwaopTkjkCnf8AS7/DTJnGbduOyy02apl+ZRepTUM3c+rFQI8jcTtF8StNAy2cpkggq8EiQ0i28STB8ZIjxxl3tA4vSevXp0ytRancNKsSEqIGRoMANKEC3le2Kv8AT3RSgdu7Yy1OTpYxAJUGCR5+WF5HN0VKs3ehwSWYMIPw0SZ2IJ63nrNQa7V5ULxNKQOqApYL0KIxG83AAnbwtAxA7HdskytB6RDMxqFwg2blUXMg7jx+Bw3mOM02qZjMllWs5YojK1SdRMw3KtMhTAJDWJ2xWKtaeWdIi4URPwUCb4C2cY44e6r1qtalVzeYAphUYEUKRILbW1EBVgbCZxSvj8v5vgrw7gtSrHd03a/hA+d/wxZ+G+zSo5l+XyCk29SRgKRSyxYiB8SYH4/vwb4XwJ6hARWdh1AhV/dvjSOHezSkkawW8pt90YtmQ4NTpiFVQPAAD+M4YAns+7KNQBY91JImzMZvtcCbi8YvzUfACfl8h/PriNkKI6Dx6fvMx8MTNMre3zA+XX440IL5WTYKTIk2tefu9cEgNK3n8ccVbbfE2w9MDFEfSYsWX1AM/AYZzdUKjE3KgtIERAnqbYmvTnw+WBPajNLTymZJIDChWYAb+41/44Cidh6vd0eH1yTFcVqFSx941atSkZnfVrX9vBj2o8NarwyqBrJD02A0+DCfgASZvtiFw7hhPBKlFDz0KlXuj1106xenEdTYfHBbN1Fz/dUqyQpWnVNLSS6vEjvDEUADIAnU09ADMCu1WS7zIVqaiZSwNpOoGCLETEYwTtFlqVPRSTdEOtgwOt5kmAbCLAG4gTtje+J8PzIoGllkpkmZNRtMzMxo2aTqm18UGn7P63fBq1SnQdjCqKqtJ6CH3uY/PEoy1eHVCVAR5f3OU83mLXEdRguajgGloLHUp0gBgGEHaSIMESPPcG29UvZtkoGqgrPoCswldVoJhYAnyAxAzXssyL2K1wv2FrtpG2wJwwY0uZ7tNLOtMzBSmNbvuIMNotNpefLB/gnZepmlB1/RZIBAoVKtXTa+oACmDM2Ci98apluwmRy6o4RaQogTUJAJA/tHI5h47YFV+J5JKdXMJWAUarsGL1AJJRNWkKrECIMuBEgRDA9SqZfhmSNLKQtRmKh6oK6n+tVqMVEqouY6AAC4wD4YtShQdKj1adSELMdVVAxbvDUZdOkuxOx6kT0ODeS4wmaoZOswp0NRDd6zKWApg2mAVmotPVeItIkYg5DIjMcRqfScu6VDUR1CVWKBTRVWLMulWB0IQLkyR44C50uFIyawqMXZXGoGNlAlSLWE7C5O2Avaj2gUeGroq6HrEStGlIN+ryP0a/eegOI/tI7fU8kndIx78gNpRtJABkAnSdOqI22m4xktLh9fiFZqoy60wbkgECerMzEksbmThaJfHu31XNma2lqZHLRDMqA9JUEFz5sfSMVeu1SrqggKFZtMhVhYmALTHQ3OL9T9mJaAzBST6Ex4WiDfr0wFztV+F1yMuxpVNMOag3DQ2zSDdSthp90zfEFUSFUEMqtp1AgbkbqTFjHhb54vH9P5b7Cff+eBTe0rM6pKZVmGzHLU59Z04c/1l5r7OU/6al/6MWJX0NlUkHTMeDTNviIw1XyKST3dRiw90Ml48ATJt64LovjfzjEPitYKmm8sCJjYdb9MbxWB9tMjSGaYZemyD6yGOVpMgQSAPKbGbDYQOGdj8xX2XSv2msP442FchTU3Ak+IG/y3wW4dkiQSy6QNp+sPEfD78c8GaZD2RrE1HaoQNhyr8frH4Ys/DuweXpwVoU+v1QfxM/OcWrRBMbEYdyy8vx8MXALp8MVRZdMdBH7sS0oD+TiZU/d/PSMN06U7An0j95xQz9H9PiYx1KMXlflP3jEqllrwUt4n+BIxKSkBtbFEfKqfh5SPxxLjHRj2KOY8zQJ6+Hj5XwrHsBwjFJ9pWQD0SWGomm6U26pUaFBF9mViCNjC+GLviq+0nOpSyLM8kB6VhuR3ikj4i0+eJRi/FKma4bmaoo1KlOKjU3qKToqOtzZgQTpYHSZInfHD7VOIj/xJ8f6unf8AyXxrvavIJUyeYSlSFRsxU1iVJEsFHeybA6VsRF488Z/wD2RNUOqo4ZRcqjW32Zxt/dW/mticCvZbinE+IuQK1dxPMQ7IizeDpgC2ygE+AONT9mnYWnlVbMORVrOYDkDlAkHQbkSdzINrgbYJHghoUAtClqVSQyU7Moj/AHcW1TEnfrvJxAyvHVVR9IyVfLVJ95dSIEEQz1lKqIE2Mm0DcYosnaXiGXy9E1szp0JtO7N0VR9Zj4fuxiPF/bDnXdu4ZMvTNlRUUkDzZgb+kYsva/LVOJPRo5KnThlrP3rCX0K/dkmoZK6mnlF4iTcgUjtR7O8xk2QNDoyz3vuopG6szGFi28TNsNU5wjjP0uuo4lnqvcAhmVi7B4iFCrKj1jFo9rfbDL5paFGjU1UlBqMw1C/uoFBABtqubCeu2M57ynSHLFR/tEci/wB1SJc+bCP1euHuFcIrZ2tpUM7E8zGTHmxxEP8AZjKVq2YUUBzJLKCZCgXO9rk7WknGw8EzTUhTRu/FetO66dMj3QahGpgBbSto8Bh7sb2CTKUywCGpKaaj/aBvbpMxGJfHlpvzF6SkAXZmIVZ5ytIaW3KrqIYHYgRagTm+ytBtdZFq1K1Y2qVFJedeknnQmmYsLAaRtacP5mtUywpo4Sq7G7WdiwE2UAENoEkAG0x1OJuZqitSQUK1aqV5tVNmTXEWLMeYFfWyzeQDzLcLXL6VRaaiWUFmLtqcAgaqjKzE6TZegEdYALV4noaEdEqMQXJpFonmOoUyWhd4IgTM3BwB7T9nkkaa0vUZiIZnL3J1BdIAYXGqQL33xc+IZZx3nIogFkIAWSfek3gG8GCZLGcV2s+tialVdKmDS7yoJZo1HWedhe1NVPhvfEGT16DBihH6wmwAN9XkIvP8MN9yPtf5TjS8vwPhdYJTbNVKLvomkaTFluRpLlTu5BE7SPERN/1TZf8A4mh/zv8A24o2mYHQRgHxLNM25GmbQLffg2lMERv4zhNTLgLCqvx2HnjdQCyHDNdQliQojltH4TJ8cHagscJo04tHmW8ScOxhIBbU4MeeF0D0t9//AGw9Xy6ztB8RbDSrB+e+IpdQT92HqdGOt/HDdGkZ1WE7gAjEkYo9GODCscjAcx2Mex3AcjHgMdx7AcjATtTkVrLRpMOV6wDegp1GP/lGJ3EqlVQGpBGA95DMn+6R+EYqea9oLJVNOpRZLyroRUBXzVtF58D+GJaJXAcxUWkmXTundAw1VKkEKDywgUs8KVHQeeJ+W4DU1aqtRajAypZWOn+6pqaB6hQcVs+1GgJNSk9RlnSRTVCP8VVo+BwF7Qe01agK5elXplwNTmsyxvYKpIjzUqTttvnYL/n+KtRTkBzDtOkDSiAeLPsq/M4pPFO0KgD6c9FidRCIwKpawVaZZzPid+sdKDx7tNVzTg1316RCqAIA9Bb4mTgS2WeoQqKTNoFyfliaLZV9qC5dSmTylCmWmXNMCfDkDGf2mIv7uKVxfjmYztTVWqPVbpJsPJVHKvwAxcuz/sdzNaGqnuU/Wu0eQ/7Y0LJdgaWRUNQpd663J0hqrGYhdTBFBm5tAHWcBmnZf2T1647yvNGnvB94/A7fHGm8E4KuV/RUaDhZUCoAGkkTJvqAJtqIIB6RfFreixWyqdU2aQACLSIM+BFvjtgbxFagYKKiFV/SPqgsADYKgA5euokXCjqTjWB+lmFqBlHP3bBXCmIa15kC0yRJjr4YFZjL061N6bU6wdSQjELUKkcodWUlVLLfmIYajtE4VxTJoqd8lGpWqculTVK3EwCNQGkH6sGZsCcTuG1GOp+57t7KVne5MWOkEEmTE/cAAziHZ5RTKKCICiXCVAwEWAa+5mT18sIGQ0LoapXrGCWJgAAhiYIC2A+EHzsfzjhVl290amEDmgbx6xgU3Enkp3bBVV5qORDTGxB5dyT0gRY2AC81Wq6Y0mmFAm5OhAPdWIZyWt4HTtEYBVuE0Kh1ae9fkZ0JcEH3Tdhpbn0gKOhvM3P5niSbNUYIQD7sFkNgNLHvG3ABF77YHtVepXGig7ovKazoygMFOkJSqL7hIIJiJ+BMEDiFQqCzVO7QiGZaSuCtgxayMR7t9REDYiML/pLh/wDaH/pBh+jkM+K7NU+hvSEsVZYvHgKe48V2674X/otU/t8j935YDVVXCzjyjHSMdGTZGORhwjHoxAxUXDJpycST0x2MFNhcdAwsDHhihOOYcx6MQIjHowoYURihuMejCwMeUYgRGKz2s7ILml1IVp1R9Yix9Y29Ri0gYTUWxwvpr5v7U8Fr0DpqNTJmyoWJjeSSot6YH5PgmYrsAqsZjYfjj6KzvC6LtLUqbGRcop/EYIZfLKqgKqqIFgAPwxicrrLezfsfEBsw3T3AIP8ADGgcJ7OUMsIpUwvnufmb4MAYXGNSJqMlKLb4TmKRKkKQCdif4XxJKCQYE3x3SPDFAlq+kuxUkqtyJN4HKOsm1vTxwJ4OwzDGr3Zo6gQNalWYWMqNwmo6pgEm1ok2ZcuoA5V94nYbmZPqZN/PDwQeAxMNCvoXJpEDwkTBBsYbC3ohKZ0SDEA+8ZOx5jzR5nBIqMJWgoFlAm5gC58cDQDL8EYatVTVcXYai8KBLAiEM35NNowxU4QK9M080q1SVgsJWSYmCIgTEeEYtJUeGENTE7DY9PTDDWfv2Nod4vd0dLqsks7M2nlBBZtSzHkYi0b4j8T7H0FfvDCNqJ5q5AJiZggzA1AKNMAH4aOKQk2HTpjooL9kW2sLYmGsbzXBaVTM1Hp5l+9RlLJzxoI0qgNwV0wGI1X++bq/Xr/9Mv541N+G0mOo0qZb7RQE22vHSB8hhXcr9kfLDFf/2Q=="/>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pic>
        <p:nvPicPr>
          <p:cNvPr id="6153" name="Picture 10" descr="http://www.sujitwongthes.com/wp-content/uploads/2011/11/klong_ong-ang.jpg"/>
          <p:cNvPicPr>
            <a:picLocks noChangeAspect="1" noChangeArrowheads="1"/>
          </p:cNvPicPr>
          <p:nvPr/>
        </p:nvPicPr>
        <p:blipFill>
          <a:blip r:embed="rId3"/>
          <a:srcRect/>
          <a:stretch>
            <a:fillRect/>
          </a:stretch>
        </p:blipFill>
        <p:spPr bwMode="auto">
          <a:xfrm>
            <a:off x="7481888" y="5143500"/>
            <a:ext cx="1662112" cy="1063625"/>
          </a:xfrm>
          <a:prstGeom prst="rect">
            <a:avLst/>
          </a:prstGeom>
          <a:noFill/>
          <a:ln w="9525">
            <a:noFill/>
            <a:miter lim="800000"/>
            <a:headEnd/>
            <a:tailEnd/>
          </a:ln>
        </p:spPr>
      </p:pic>
      <p:pic>
        <p:nvPicPr>
          <p:cNvPr id="6154" name="Picture 12" descr="https://encrypted-tbn3.gstatic.com/images?q=tbn:ANd9GcR58Q3YTa_EYbU9OWkr5Io4yjk-RylyAxgYfl1yCVOul0SKzkQa"/>
          <p:cNvPicPr>
            <a:picLocks noChangeAspect="1" noChangeArrowheads="1"/>
          </p:cNvPicPr>
          <p:nvPr/>
        </p:nvPicPr>
        <p:blipFill>
          <a:blip r:embed="rId4"/>
          <a:srcRect/>
          <a:stretch>
            <a:fillRect/>
          </a:stretch>
        </p:blipFill>
        <p:spPr bwMode="auto">
          <a:xfrm>
            <a:off x="7429500" y="4357688"/>
            <a:ext cx="1714500" cy="849312"/>
          </a:xfrm>
          <a:prstGeom prst="rect">
            <a:avLst/>
          </a:prstGeom>
          <a:noFill/>
          <a:ln w="9525">
            <a:noFill/>
            <a:miter lim="800000"/>
            <a:headEnd/>
            <a:tailEnd/>
          </a:ln>
        </p:spPr>
      </p:pic>
      <p:pic>
        <p:nvPicPr>
          <p:cNvPr id="6155" name="Picture 14" descr="https://encrypted-tbn1.gstatic.com/images?q=tbn:ANd9GcSd6W-U1RZKsWL5lFtQgO711Z5YYpZnsXWgPxH9PC2P6CB0W7o4Ww"/>
          <p:cNvPicPr>
            <a:picLocks noChangeAspect="1" noChangeArrowheads="1"/>
          </p:cNvPicPr>
          <p:nvPr/>
        </p:nvPicPr>
        <p:blipFill>
          <a:blip r:embed="rId5"/>
          <a:srcRect/>
          <a:stretch>
            <a:fillRect/>
          </a:stretch>
        </p:blipFill>
        <p:spPr bwMode="auto">
          <a:xfrm>
            <a:off x="7416800" y="6143625"/>
            <a:ext cx="1727200" cy="714375"/>
          </a:xfrm>
          <a:prstGeom prst="rect">
            <a:avLst/>
          </a:prstGeom>
          <a:noFill/>
          <a:ln w="9525">
            <a:noFill/>
            <a:miter lim="800000"/>
            <a:headEnd/>
            <a:tailEnd/>
          </a:ln>
        </p:spPr>
      </p:pic>
      <p:sp>
        <p:nvSpPr>
          <p:cNvPr id="6156" name="Slide Number Placeholder 29"/>
          <p:cNvSpPr txBox="1">
            <a:spLocks/>
          </p:cNvSpPr>
          <p:nvPr/>
        </p:nvSpPr>
        <p:spPr bwMode="auto">
          <a:xfrm flipH="1">
            <a:off x="8143875" y="6473825"/>
            <a:ext cx="827088" cy="384175"/>
          </a:xfrm>
          <a:prstGeom prst="rect">
            <a:avLst/>
          </a:prstGeom>
          <a:noFill/>
          <a:ln w="9525">
            <a:noFill/>
            <a:miter lim="800000"/>
            <a:headEnd/>
            <a:tailEnd/>
          </a:ln>
        </p:spPr>
        <p:txBody>
          <a:bodyPr/>
          <a:lstStyle/>
          <a:p>
            <a:pPr algn="ctr"/>
            <a:fld id="{17A50DD2-F905-40E8-9E50-BCF6C33D8E4D}" type="slidenum">
              <a:rPr lang="en-US" altLang="th-TH" sz="1400">
                <a:latin typeface="Tahoma" pitchFamily="34" charset="0"/>
              </a:rPr>
              <a:pPr algn="ctr"/>
              <a:t>5</a:t>
            </a:fld>
            <a:endParaRPr lang="en-US" altLang="th-TH" sz="1400">
              <a:latin typeface="Tahoma" pitchFamily="34" charset="0"/>
            </a:endParaRPr>
          </a:p>
        </p:txBody>
      </p:sp>
      <p:sp>
        <p:nvSpPr>
          <p:cNvPr id="6157" name="AutoShape 16" descr="data:image/jpeg;base64,/9j/4AAQSkZJRgABAQAAAQABAAD/2wCEAAkGBxMTEhQUEhMWFhUWGBsYFxcYGB8cHRcfIBobGh0fHR8bHSggHxolGxgYIjEhJSkrLi4uGCA0ODMtNygtLisBCgoKDg0OGxAQGywkICQsLCwsLDQsLCwsLCwsLCwsLCwsLCwsLCwsLCwsLCwsLCwsLCwsLCwsLCwsLCwsLCwsLP/AABEIAMIBAwMBIgACEQEDEQH/xAAcAAACAgMBAQAAAAAAAAAAAAAEBQMGAAECBwj/xABCEAACAQIEAwYDBgQFAgYDAAABAhEDIQAEEjEFQVEGEyJhcYEykaEUQrHB0fAHI1LhFTNicvGCohYkU7LC0kNUkv/EABcBAQEBAQAAAAAAAAAAAAAAAAECAAP/xAAkEQACAgICAgIDAQEAAAAAAAAAAQIREiExQQMTUWEycfBCIv/aAAwDAQACEQMRAD8A9lGOhjjGwcUSTKMbjEQOA+L8UXLoruGgsFkAkCeZjYfnAwUNkufegQVqsgkabtpMNI3BBE3G4548b43Sy75iuKYGhbljctyXcSNTESzGCSs7jB/bvtVl69Qd3Z0UqtWwKtqvHODAESDv1g+dVeLq9SoO7MEEKAxhCWB1C2ojcafOeUYEyG7HnDc61OqVyt0Ve8ZWg2AljMAr1gAdDtOLH2K7Q1PtncZks6Vl0qDyqUwIUD4QZWekxfrQqSGTAK8nHMeVz5D64cdmeILTr0Wdab920kTJFjDEA3jpe8YE7YItWV4x3ufqVKDCie70oHESNIAJIEljVMkDcG+D+1pRa6LUPdFlZmYAwZRiwaSFDahte8XO2E3EUp1Cteiq5UsLAtq70OWbxEyeWrrD7ArhX2j4gtbx9+HekNCqobSyiWNQMeckjTvYdYwt4o1mcL47Sy+uqEXv6WllDGFc6iCYEBiAxgAgW2tGFNfM13QtUgCudQ8Ikgao22vA5G+AHy6OuoSXAO+0dTed5+R8sF5ymRSpm2kiP9OwgAzcBlPrfribtG6BdOgahIJJuQZuDtv5fMe0+QPeNperop2Ba4C/CJkKbDV7TgXMhdKwzTuSb3gbHmDAOOkrAaVTWlpYm4JBF4jl5zsMZOgBM1SiCgLob3F7naBMECJExM+uCspxE91WphVms4RWOoEElA1hY/DseZGGPB8t3iIg060diwe+oaJ8JMDcfCTvB5nAXCeI06Vbx0g1MytVWuDc6W0iJ/pIMyPTHRFIe9kRQoZzKu7/AMtaZcwygF5gAEnSygw0yPhPSMep8P7UU1ar9rzlLTIWnSGmQIX49O1QMSCJi0iBjxz7YBmtVOikHSO7KqVAJXVY2nTqJPIk+uDDwCrUCpT8en4VsqadbNDvIuWZhuDflNs2nobPQu3XAqecrURSI1ww1zqk6SwVryIA9pHnHntfMNRdtYBKCIcarzIOkiIPOeVrYvnZvLU3zS0XZnfupU0zoVabaTBVm1iG5gmdV/JN2g7GU6b19LlkRg4BlmJbwqpgmwKtJjpztiZK+DMW5RHrxqJU/CiE6QBeBLkDTANydX8qB5Hvw3u38VEsadRGaTplADa/wjTqJF9II54YplHbN6PElMqpbXAaiKcgEgWlQyHzUm9yWsHFeJUaVOnm38SvWLMgAOpWUIm+z93TptBj4WB5YUqMDZD/AM1l0qU3ZKYdRDggG6ynhN1JIWdzIHLHHD+Ds+YrNrYN3zQtMRTK+BxqJuWhmkX5iwuSO0WZqA01y405cIgnSoliSUAL77LttqBNicLspxJafhKlUZGao5MTDg1XAaCRpZbWJCXBjThowb2wzuWp0a1NVBqsIaZLDUrLq1EGWheoMSdsK+w/ZmlmKQ73K03VSxFSpdtUwVIDAmAbTtE87WehwtquSfvVHeGiyKXB1oSjKdTGSTdSYtMgWAwN/CqWyAZp8VSqRBMfGSY/6y98bfNia43w+rkaTVco2ol1/kk6aaLz0IpW5OnnNzGKNneO1szWqoHbumWak7BAZ+9NwYAIJbob49VXgQFdsw7tVafApJC0xEQBME7mbX874pvbjskrQ2Vy9Q1a1S5BBVbEddKqSZkkfDbpiJJvYCHhGUo16NY0XVs0zxRRzDUksrO07nQSZ6iBJxXc9w2lQzFAd4tWlTYd80EgQ6kwvNShWN5h/LE/aHhFXKKlKrUWnqQs6A6mY3M+FSBcACbwN4xVatY6GVdfiIABPMQZEb2sR1xXAUOuJZumnfCme8pSUUhmGqmzBhMQZLKBBkmD64RJXqUDWSLnwOLwnxC0feBJ8rGx5N+A8DzearJlaYNNgpraKoamulSsEmJJLmAYt5cvTU7P5LLUilXvEep3azW8ILBxJDqTTL3Js0xJAGKSE8co8LeBFwb3j/7Y3j6IqZDL0zoFJCBzJk3vufXG8T6yaZYg2NkYix2MJZmK728yVKrlv51N6iq0wj6GFjtybpB62vixYr/bzhbV8o6qGYqQ2ld2A3C3HijbeDyxjHjXGuDUDPjWkQYCeMtOofDrgMxELpmxLExio11amzmk2pEtrFwQWIUnSSFnSDpJkRzicWftLw/LMB3dSvSeVFSnVBcX3YPC+O4JUgAgmDywJwSoFpZmirWMETUuPELtYITpVoN9MkgXkVrsg7ytbXQpkqCSpAhlFwQNtwAGPxHdiZ5BjSpU6sgVBSQUg8EDUxCwU19DJg+Y8JjCrsvwetXmmX0qTFL7ylymvSsGCzAJEmLGTjZYAHUDt4TBBE2DCORE/szjlK4uwG9Wu1ak01lQGoKapUukhVvIVtTeEAgR8SkAyTiHifBaOXVQX11GTV4RaTHhM7ETJ9V6jAGW4pUp0XoEq1GruAoM/wC1mG4gddN7A4mpZj+WQSzU0NgYJkzN9yAUW56C4tgbVGFa1DqEbEyI3Pl84t+uLNRpNUo00WnqIJXSognxM2lQosZK39eeKy6BSsSL6pO4m+x5bdcWnIcRYQtLQZLoAGDG6LIXxQSQWj/aTc4F8FRFnF8uSQKYh0WGSCrLvOvUAYgTvz9TiPJOand0WKP4mCgkKQSupvERAkRuecwJu9z7V80k0cr3FBxTSpUmTtKmSQzeNWEz05mTUOE5goGYghgSdv8AaAenIicW1Rh5xDL0Ka02prVmwYVCpAaTq06dltzJNwSIwN3IqU/Cw8TksIAsIVZPMEL9TvMYNyvCyagK6KiOj1CVKshAYgSohaYAAYWB8YFiIA9asFF5sACs2AuTEWAkm3riPI60ZA9JHLuzwShvHlJMRsB1i1sPU4w1NFQVAFZpIgMwKwSLqbghTOE+XrqdQBmedwf6Rtv8R26+uN/Z0VgyklmBgDl0O8ibW8xiLtmZ7FwDjOXAqVasCpTALMUAZEafiYbwAJ2G0DYYj7S16FI6qQljWDFrhUYCfFFyp1H1uJnFL4XSy+ZWoAVpBlTxNJ06ZJgmAsSvITEbGMO6VPK0xmH1y+llfUsbFQSPi0jUhF1kCpOwOO1iL83nVrVab09NFq9RKbAHdWCM25gnUDuALob6ji20+FsMzWZVeamhGIIIFPSWZiW1RU1AgJCqJWBzNR4nnsqFpGgrGpqpvpPwrGowCQZU6ivkR1xYOK9qQuXanQZGJRmioTqKs+gR1ZSQIJJMRjJiJOJdoXpU6dBhTfuCabAFgTpDU5GqDOlhHmSbxa80qWTzpRmpJUhNQJB8MkiDN5lTY9MedcGyqvVD1ajNUPiQFbVai6m0lgCFEAH0naDh1xXtOWdvCyhQ9I09MgSYB1BirA2F1EE84ka72YuWWz1EUitMwhACCGmANBCgjUwUJMiZG2EP8P8AilOnkgGIULVrk7gKveO83FxBUW5kDFKynERWq3RiygKp3MLyhvCIgsXawk8tu+HtUo0wmktTzdRsuIDEqqnxOIsfE7nSZ1aCYxoyTCz1vKcWoVdPd1UbWCVEwWAJBKg3Isbi1sVrtp2sbLPTp0dDRBqyC2kbAQpEE+ZHLlOFPAezi6TmXzDCnSVgpDfENJBJMkrcgQDfT54e5CnkPFUpujmmg1W2hy7uQBdmMcraFiMb6Y2V3iHYirmqtTMV9VOpUeCFKwEgIpUyfu2II3PQk48tfg9dM3TFSn3dam9IBN4JKwP5dyYIuJJk88e09su1qJlx9nraatRVemdBYlTeYi3hkgkRI8jjzDtDn65zOXFSqGrBqQ16lLKTU8JBVQBG8GSuq94irsC49nssP8bqalaKeXSjFVizBvE6lCSTBSlq1EyAw21Ri09p+OZcK9CtTLMZCqVLIzQCgaOsixHL0x5fww1fsz1GLtUzJ+0OS7d8EWUpOkkACNcsC0g7AIcK+K8TruZerVqAhZBs6VEUxEEspAX4oBYarmTjSbTslsPTigW1J8yEBOkK2ZCgTsumqF0jYQBbkNsZgCn2kzYEDM1PkzR6EMQR08um2MxF/wBaJPoqMbAxqcbBxZ1MJxU+0PaIa6uWD9y4UFXaTvqEwoMpOmSeTbbS04n2ly9H4mnkNJW5mCJLCCOc2jFB7TcfShxA1HCkaFAK3ekGUa4YG5G/pyvOAGyr8Ufv6zNnBSq6GUO1OoQ9SdU/5YKyNiNIICqCeeAKPdrW1P3aUx96kJCkeJXIYMagDFSVIMiQJIjF07VUqNfJd7w8VGl2FQDeppOosV+IDVqE2Eahtpik53J1cy9JKOVp0qskFKIIgSpUkST4ZgsL9bnFfomjXCOOMMyKzjvEJLvSU90oIQ0gF0DwgK6i24W8nBXEeIioSGQj78CxIHhWSdyCY9yY54rmWpuNIHiLuwUL4tUErI0/EJBMi3h8sOuKcAdAsOjOxcOqsCVKxKiPiN9hzWN4xEsmZkpemyOrdzPdgh9enxalBCLB11CpXnfTuNhBQWnSLE1NVJhpdQCCwZpC3U6W0wZMEbi4xzxPg5Sn3tIVHo+CKpTTEqGHUE3IMc09cMuD5SlVypeojM4YrcmWVgSIMCIZDeT96ApiduzC7MMaqk6hKWRCZLAgCxAgkLDR4R4TG8YSNl10HxAE6iKdgRcRN+Y1Rtt0M4d91RDwQ2jbSCATsLPBnmfhuRAx3Ro5Z9clUIDHUysVZtewMkyKZNyLxG5kiFIN4VxpyqUc2XZFUGmriYYlhJWJK6SbGSNxhBmKM6iujwxF9rbCbkkqYnfE9V3ADFtYIW4N4OltJHSbREiJjoIaZb/LawBKiCYvYSecTbaZwikNeE5spTqqGJNTSrKI2WCFWRqkEiwPKY8M4FTOuxk/cBbSZLbxcnlaJ9fXA2XZg5Ki8AiBqK6oJItymPYnkcQPVXvHsYZngbRex85kiLbg4lxvZhzRRqh1EiBJIPUCQNtyJ5/kcG0KSaDDMx0w0AgC8nSQTIKlV8XNjgXs9QyjJVar3neovgRTGsklWBBEaB4W8J1XPIY22X2hSxYlR0JBG15NuuJf/LMOuGrUWgK1CCxqLT0yDE9I+FdS/GYvcHlhlxVxUzINasyldKhQDImq3hECCQsrItIAOxxdOyHZfu8qNZK1yBpqKLgTqG+63urdORE4Po8PpF6X2umgrINNNwToeIFgdmkfCZ3JBMnHSlQ18FBoZSpliirmJqVqfgBSNGoSQ2qRBsOewkDCI5Yu6J3kU2MyV21FqYnnudp5Hpj0vOcAd87UzbkIqnSC0DwCkwLDpdxdp+EnaBio5LJsKzZUMO9750ClgSVWKgMxBmm9WSSbtYXtLjYG6qUGqrQZgKdKSWqEvTGpYhtJBBDFAGWILAXgEteGVEOXros61NanRPhV9OlXIBaJYWvM+EE7XOz2Qy1Cqy6C9SsCmu4ZizhWuOSLJ1XggzcAYQHiapXqDRLd4XTL2NN3NNAF1kb6zBJHtJjF8GEAqqFYpSkG76pfQNIDCNIW58QNoGkWvh52f7QdzTo02I7ttTToLurtUeCniWDpYDUCbAW3lB3SNUJbVRVm16RsVKN4iNwdXdmL2J3NxbuyXYujmKVKsazkQdaqAIfUDAMfDp5eczyxz3dJgi68F4MtNACzMAGGloi7FjKL4eZHMmSSSTih9qaTJXzFSlTp06R/8syxBfUmp+guCjeGTDC4IYY9My+WVAqoIVVVVHkOX98D8QyNOvCVFBVYcgj719PyuSPNeU46lNHg2c4m1SrSpu7sKZCUjTUggTARDpm62Fjcg3FiFV4eatShlhT7l3qCmf6gNUlmJJOoLqYja1gDbH0Aez2W/k/yh/Ic1KRBIKsTqJsbgm8G1hjyL+L9Mf4gXi4VLggX0WNxEi372yS2Ap7U1qS1StGuzUaf+TcgxHhAUgWggBgACpBuSSatWYg6jvfY9By39ffGVk8VjqH3TPKLTvAuN8ci15gi4539/Q3xzbsg7pKzCQuqeZZr38iB9MZgLMVWLE7en/OMxNBR9czjmtSDqVbZhBvH1Fx64zVim9peM0qgqBcxUpaYAZaiKrMGB8DFoDGWEm3hjljsdSidsszR190tJ6Wh4LElixX4lJbdINgIiZvhPxzMlgpYipIkiQpVj4gxBkRBAsRJjoMW/tvw2ulFSyhwEZUNZkNcAMDAI3At8MyHExtij5LgGYqVhTqJ3YClh3w7saQNgxAGoiPX2xtsigBOJEWGqCQpaTFlixJjY7D54m4RxfNUO8bL1nTvDFVgJv5sJImSZF5i+GOV4v8AZRXosqFXU09JMhZBuCAdZAZh0/mTNhgXJ0Zfu3JpeAWp29AbwyncwJv5YOBLH2A4qKZHeJqZKcUm0gBPGCR6RJvzZvU+i1eK5LQpCqC86ytOGAMljMTduh6xtjy7IgFDonwwBJMQDcx15/rhomsixHxAy0HwgwRE2kLuZF5vjm/I29Hf1pLYaeHldQ+1VGprUmmliuk7hlYRNz1gHnOKY+VehUcUTJkqy6TOmAVmBBBBBMHdb9TddT81O0bf35eeAK3Dy1VXD6SORRSRveYkGPPE2wfjXRX8nURSn2lO/UAKy6oJEj724IjcTv5YsPYPgNPMuFzPwshdNJKkkVFkGd5XWCP6fnjmtw+kxGulr850ifQEddzg/htQUnVqetNMxDA25g84MkG+Li+2Eo0OuM9gshTo601Uu6ZTVYGZVdTNIJjVpckGP6RfFJ7R9mBSGWpZemwzBor9olrO7aTH+4Gx0/1ARGLt/jCsi0yDp71ap1Gdem4VvLWFN+Sxhb2ld8zmGrh2SFC09JYGnEmfA41Fib7SAom2Lb0RTKDlURaYDPodWdXXclhJhUiAvhUE6tyxE7YXZVfGNSKNTFgzNE+GdPSYIIHMkDDjiPZPMMNWoVKkyYYCx5+PSZkkx6emF+a4MMu1IFm7wS1SLrESpBHPcH/aOuMjNUAv4apKibkkTGrmqgdSZHUz0Bww4TxGo1VBSy5qMLaQG8TCWvphgYnmI9rNeFZOmEWrSc1K1Q933QTUskl01auoQbcmYbHFz7GdlsyHh6IoqqbsD/MioDpOkqVJ0AyJiBvN84q7Asf8PWz2kHNU9FMoCs1S8AQVCgkxZiDJkwOhkzjmb+010ytKmzaWms5EIqrfTv4pcKI235iVseXoqihEEKogCZge+IalemKmkmKhUW6qCY8okt9cAlVr8Z+yo4q1xVVSVqKCdVKSRFMsQakKpkfEIJvtjz6slIZhzQdlpwGpuxliqSraTNxaYaNoIERgntVw5XrVqwf+V3zd8DCsktaBOolgCZEfCRywoqZwgCvSUItNAukQRDKZaCTBIgzsSYvGNfQrY+4dnMwzCWUtoNKkzrAF9RC6h4pTWoY3HeDrisJlGUJUV1DyYFrRBWOQvMgnmAJMjDzitB64oV6YZhVhFW+lWEgKoefCNF9JjfzlXncrVXu6L0ST4idIaWIiRYDVAgW6jEP9EvgGHFw9Sn36qqrCwqBYU32QCRcm1/Wcekfwz4tVNGjQ7n+WocGsJg+IleXS07W3mw8sp8NgVGDirTBRgRZWkkAzsATI32I62sHB+1FSnw5KAUSA7qYlmlqhMRGkQQLHkeRtaTXIHs+Y4tRpvoqOEYkKNRADEiRB+l+fqJmo7uRsWn/tUflhDmuCUMx3FRgxsDouFYxfvJAZosIb+mLAnE/BaFalUam1PTRCgUdJBVY3BAuHJJM7RAGKKGFb+YQFdkKNLAbkEEDn8J3kdORFvFf4qZZkruQILNqjVMlvMwOQMctse3ZjLK0EyGGzAww9D0sLGxi4x4d/E2rUbMMXb4WCgsukwAACQJE735zMCYwrhgynZfLB6iqVY6kIUIBJMWJHTwkkjliHMgkBgNK3sTc+e09I6T74kyFI1GOhTqGogExphWZjaIEBoHW18FUsl3gKDUapgKvWxJEWuBsfaNscfohiimqR4tWrndfzxmLen+H0wqOoLKoBJWCSALkaGudz4jvjMdMF8ox9BYqWW7GaM5Uraw1KpLNTJYeIMjIPiIKgrMxIiLgkYZ8N7UZaqoYVApJ06WN5/A+2FHa/tEyITRPeUyGSp3TDWkj4wRJAXb1I9q4L0IP4pioza6VS1PStSnIlDc+LxWXSByAvuZ8PntfNvVdV7xmWIOokQVFiTJH9NwYsATht2jlkVTUaoxVCamqxPMGZNgI+fIiE1GjoFPSRUJ/qIQBr7S0SDN8RwYOyVOmQ32grrDGmdWowbwVJvZp1SDIJ33AnCqRFTUbKSEBF9ZLQIMmTG/SY3w+yHZLMG9fY30SpZvI2aFi83k9N8MaXCFQorAs6tqWmkiDcix5AyZaJJJJJOM3ei4xfImyGYU0iFI1R4gb+f4HDfJVlshYrZNPh2gKNzuPL1xBxlKGUWa/dUNVxTporVX9bSAbfFp9cVvN8RVwtVAQzuFXU0t8Q5kmL+u2OWNPR2ytbL/RzykFe9SeWr8xAt5zzxpqpsJUEcwJj/utvhXUNVRoDsYBBJEk3jYcjPyI64GqZ2slN9YkaY8NMiOhJNRrAeQ5YuRC2GZjMxZXUGfiIB/CY9Y6YHXN1k8bOjJv/AJRsOupTf1iLn2X5HiFQgQG0bCBq5cwpnl7xgtKGtgxp05uZ0sDPWS0+2GIS+gzL8ZpspZ1UAW1Bj4vYCcR/49l4FwDtdiOR3BEi/JoME4KoUzuwb2LR72xFmc5RpeJ2ZRsCzfQAnlzHr54aQWyf/FqRQshNRhcojAnziTcc+WOM3XpOjKxMMIYcxseu8gGPxxA2Yp1lANTUCIMMoUfIgzeLE41lMn3ahVdtAFlOlo57ljbGpDYbknFMoKaK1PuQhXRLPUkw5kgI1wC8mybG2PVuz/EVzGXp1VXTqBBS8oykqymQLhgRtyx4/VqhJLhjyAVdQM7TpUttbYC+HvBO3FemO7Kd4BtqUppnoTdhM739MNk4/B6nhbxTLS9OotPW6mOWxBHPlJB+eIuznFO/pSWDOLPC6YP+3U1vOTgPOdr6VJKj1VdFQwuoQ1T0UwRPIm1jMRGNYMTdteH05TVUPeVWYFFGo1B4gnhfUAq6hqIB8otFa7YcAr0mqVG7vRUYJRop4Z1LpUBSLHU2kiw2PLFt7PcTp8TDF6X+UQdU7MTqUqI5AAzf3k4k/iPlTUp5cAlZzCJqG66iJYf6gBbG5RktlF4aatIIwqFgr1FpBAYUAdzrhIAdtC/A0gK5uCSZ+O1YoZatLLmJYhkYhdSsq3m5bSi+JSpspPKPTT2fy0Ux3S6aQCoOQAiPcEAz1xS+2XZlF8VNyqk7FhpWSIEASABEAEbST1zRLPOszlKlSm1U1FJJYlCdJB1E7WF9/Cdybc8Wn+GHD8tVUJXXx/ElyNXMgxuIGx/O4dbg+XVKneVS7qG0BVKhiLC5kEfetFrXwBkq1b7Pl2y50VUDJIdiSC5AaIgC+0kQNrYLSW2BeMznqWTqulMF6zVNVLWjtyIgnV5s8iZv4cWOpSqZnJIjVSpdF75xGqY8QXT4ZLDTzETvOKAmceo/dZk1K1XulZZfSApOl57sDUAZ3Ef+43nh2dRNFJSToX73pFzF5g3k7jDdiG8FyFajQClwWAsrEuFuSBqMMd7nboAIGPKv4gZZnzJVSNbNuzFR8AMlmJIEX3225Y9ipZge3I9ceY9sKZq8TRKZIZqiLqmN6YBvyET/AHxUeDMoSUqSkIkMwOmpUU6ldVOlX0lQFhQBp6NBMzgt+IlKIor3bd5pqEtEqzUzSOokgSmp9xEtI2x6LneFU+HZTM90WFRkQu+oanZiwaYChgAwiFBuNuXlFWuEUsRBVy4BMX5rG4uB8vnDeJDLDRy5IDVHoF38bFu9Yy3iuaLaJv8Ad/HGsJKCuyhvBe/iVQb8/ECYO4vtGMxrXwYdBoG9unnjk5sxp38sCtW8p98cPWkXjp64aA1mcyQCFFuZ33bmb9Bjt2BnmCI6GNjDcp5xvbEddiDy09Nr7fPHCpqg6tj5kz7Kf2cFpiT8GpCnmUIg3AYn+k+H6DbAXEeKNl2ejTzFSy6nNOowLNtBYbnQq3adyMFqVDgtEbEXF5sDI6nfCDO0Qald2Yl2XUtwRE+L4bCLADpjUdU2LTltZ1rVLE/Frsx9ySD88M+H0DqoUmse9U382E4XcKa2H3Dsse8RiSFLoBHM6hygjpPri6Cy78XzBSttZtOr0I0j6r9cB1uMUgSDWQaep3BE+49MSdoNTMsxOltuk235/riltli5sACJP1/QnEPkuPAe+ep0arNTAKkDUB6iIvEfv0iznaqo0CkNJi7Heefryvb3wozB0WbmLD0jb3wtfOGfCPnjJGbLVQ4ixVu/rPp+IwxFv9MH6c5xzlu2FFBoWkdB3ZlUk+dj15e9tsVKrXd4BNhsMcBMUkS2WXiXE+8QihmiqwS1JyVBtBgnef6STiuvn60ae9fSLadZgeUTEY4KYzu8ajHRqMjKQSDAuDGOzmmmZM7ST13+mI6tJiJidNj5dPzxCGxNFWekdhP4h1cmwBHeUj8STcRzQ8jzi4Pli51u0FHiLTW1Ckus0yIGmdlIIILMoIk/CbjHg4qYLyvEXpmVZvY/ljcA1Z9IfwrrscmyVLaKraZbVYwfi5+IsZ88HdtMwj5emysGAzFO4M3kjHiHA+1zAaKjMA2xUb+tp5benlh3QzetG0MXU3tJggzeNo64E60TtM9m/wAZovrGsDTIuYJGkEmDcATvhFxHMUlU+IOrEHeRYk+c2/DHnRzbhj4mOr4rm/rgLO51p+IxzE4l+TolOxtxbPrrqBYCnV4YgCQJiAB7eQ8sKslmFFNe7sRqEWkeI7/h7YT1asT6EGOX4Y5pVyFAIgR+9/b6Yhq1ZaprZZqXaBlI1DUBPtO/0wSnF2JksZJk3ieUmDzAFuV8VGlWN429fbn7fPB9LNX8/nMfvbGadGPXOzmd7wLvN7/Tbp54rHaJm/xalpIB7xbkwB/LF5M+eBuA8drUh4aYMc2naem8cpwJmeJB80mZLICp1EHadJW0qNvPHWPkSVMyi2eh5w0D3r1QpJnQxTXZUQW6+Kbc5OPDuIZaqrM5phTqLRAFxU0xpMiQxEoJsOkxen4lUYFXKuhLNpMwZLGLDVuZteQDOEvHyKzEvoWw/wAtRqZreJifEYUBYB2GNKUWS4S+Cl1K1zqHi5wYHy1b4zFho8Hy0DVSZjzbaT1jWP313xmIyQ+pj9MtpUioo1AR4gCWteen0x39lp2gIed0FvTGs3QIc6m62jb3/e+ItBN7mPPb9cTZ2pHNbJITy64gocOpq0+GdoBt0+e2Jli3LyP/ADiVwoMFtN4uDywZGqIq4xlaYKkg/wBR2uBUpT/2k4HyvZ5czmcyi1O7CIoHhmdRB2BG2n6+WJ+MHUsiCPhuOrL5XuowLkeH1Klc10rKpUshGkwTHkQYnT5nT54r2qEHObpAo5SqKOX/AIe1EXw10LAncEAi0dYMz88S1eCutSmA3hVqekdSG1t7m/pYcsRnjz6q6sNRpt3eoFoYzyBYwBDHfkOuNtxuuQQbLJIJPODt4b7Rc/ex0jJ0TKKssy5qm57wqxDCEEAkxvaZ3m+2EnGAqN4V0bTY/jhbwvjVVDUFNUbTdmYxpBBJgCJHoMM+H5k5lRU7ymFLEaSDeCQG8Rm+8RsMVkiKfBSeMJLiDNvzwH3GGXGwadZlZQSOYNiJMRYYEGYB+7Hv+gxa2G0QijjtaWJ2qrjkZkdPrhAhNHG1o4lNdehxJRqA+WMYDdTcAxP7v5WGH3Z3gWXr0NVRmD6mUnbQbW6EXHzwnrkcsWbsnmZXu4XUktfdptbnIMX8xjl5E6tChJnOytVX00yKgPOwuOW/p8/fAD8HzCjUabAbX/LF9Nap3saKg8PxBTEX5++3phvWqt9ndCg1fFJjwgGeRk+mOalLtFq+zzJOE12gqhJMSBuDvccsFU8pmSwNMMpBMsDpK2gnrEEgx59cXjhGaQUVa5L+IkKTf1KgenpifNV9VOREn7sAESD08o8tsbJp6F8EWSKbmYgXBBB9AfP8eWE3EqwGqA0Tv1vzAwy4YuqmOQAPSTcxAm9j7DCvNk3GkkNzFxbre+3TniaeRDQmcyTf52j/AJ/LG2qWBNxYbzt+X9sdurBZafitOIK9Iq0RYgGwNh73jz9cda0YI0+Amd9rxPT5/pixcEAFMsxDMCZ6Ayekj3wkr0op7fCtgeRP/PLDLs7mhoRNIPUSJud7/kOWOcto6qk9k4rGoZ8RH9RUj6A6fxOJnOnSqrLHxbT6xbYC9rW36RcTotrDFvCBcETbzm0b28tueNLmjpJJljeehkgDbeevSfSDqTcTq6EEuQWAhbnYdLXPP4cU/Po1yfDHKSSTNo3k/rh5n86tMayA9Q/DJPh6sehmfn1GAcn/ADIqEEswOkRsZNzYRaPr1vcdKznLbJMtSq6V+7baQIxrE+p+Sp7zONYxR6DXyUkmTe+x+t4J9sCfYGG7A+gIJ9wojDxyORj1xET+5xOI6FAyfm3784xsZWJj35/O4wzK3EgHyxo0J3+lo+uNiBXuLZcd2oIA/mUgSBsO8W5ta2Bc7kUy6OaACAySI3NzP1IgeXTD3iVOkq6apgG8MTyIM78jB+vLCnitVHoo63VkV1nmDdZnrz98VinGmrJunaIezGTRkbV8Qc6jpHxEBj7wQDPNTiTjvDafctfYyPUX5eU28sV/gfG2pvURj4WJbYli1gTMxEDpzwXxfi2qk4U6jMeJY8reETvvfFOLsE0AcJ4etSlmqwZ10KRKH4oVmIPJgZA/CN8T8FSrl6aU66MFgk6BLISxNxBBsdwbbRbHXZLOmn4Bfxs8HYwFX/4jDrP8eaDKmPXEznUqKhDJWUrj9A1Kjuh8PINKsYAGxAH1wiSrBxdM/wATY/d+v9sVGso1NyEnHTxeTI5+SGIOtUziem8nbESUpviemsY60c2dFBvjp7CBjTNcAY1pJOEDlROJclmWo1ldTB2vt7jmPLGk8OMzSWHXeMBjnP8AFK71S1R3UEgEKSFsALCfL64sGR4hV0tBLd4NIJA302uRMADl08sAcLrUP/zIx2ErH159BvgnMtQ0sUqVkZborFCCeWkgEqPecQ1s6xYV2bztfvzRqPpprT1KCi2GpSt4BPxHrizsqmxZwBJhYAO1iRy9cLeCmk6KzsddxZjYEjaCN4WR1GH1JUAAn53OJyrgcb5FnC5VnCwQpkq0XExaRM2G0b4Pap8YWioNyLatRueZJ2m0xgPMqKdcNFmEeXQ/SD88N1VY2BGJlIVErHFcm7pC0/H0WJ3m52G2089sbyNM1Ai1qRGj42IEQNgRaxA38jixPYTHOL3/AAwj4rxILSaD4qhMeQBgfQD5nBk6NjTE/H2AUafvGbeX98OuAZBWpUzEki94HvF7+R5HFUrOzU1B2Vjfygkfn9MXHgmZ/k04P3QLT6fv0wPgVyc8bosQFQAAGAIEAeY9p/4whzFOCJYm0/7gOZ6A2EDp03sHEJZTeLGD0nFb7gsW03Ige4sB5Ac/liIWkdJNElXIgqHqGSRMHlMxad4/EY1wthTQsT4mJVLxAtJ8/hNxzmDaSS+Uaqiyx5na/wC9sQJwy51RYWk33HKIAgCw6Dpir1sH9GHi0feUeWnrfGY2QFt3kR0Hz5HGsal8Bb+T0h2cfd+WI6uccR/LJnpf53wSKo6j8fpjokdcOQ4g65xrAqR5k/pjb0VqDVqLCLQ5At6GD+HywRy/PGSPL6YMjYiTMdm6DLBph5M+Nma8dWJPsMJ+OLoQUkpmFAVQqkiNgPl/7sXDulJmAT5gfnjEpLJ8Nj7D6fjjKQOB5plOH5xQdNCNRLAvzkAdbbdMdVuDZt/jNNrz4IX8gTj0wqmrUVJ5QXJ/LG6wpGwSPQ/sY6Oa6Oag+zznheUOXUiqPHVcKhW4Ucp8yTHtvyxmeq7g4vdXI0iLKS3UmPTr+5wmr9mVNzUafKIxEsZbZcVKOkUDPVrRhPTzSAmZJ8tvnj0ip2HQmS7nykfkMbXsTRXlPrfFQlGPBMoylyed06qE7keo/TE6IvJgfY4v/wD4Qof+kvrAx3/4Qy0f5Sn2/tivcifUUBcspMlh6aT+M/liZclJAVlM22OL0OyWV/8ASX5xiZOy2WEEUlkbY3uH1FOTs7UO+n5kH8MbTsq5Mlx+/bbF8HDlHIY7GQXoMHtN6imUuyR3Z19l/HxXwVT7J0hsff8ATli2LlR5Y6+zgdMS/Kyl40IMvw4gAF9ccyFn3gD8MH0ckBy9o/YwyanHIn0GNpB6/I/piXMpQQsq8LV9y9jIj/j1xNRyRUADUY5tHX29MM6dMdZGNgDlicxUQA5c8z7DCTNdmqVS7aiYAEuRYehGLXp8vwxF9m88bIcSsU+ySadOpgt+e9vxwwyvCu7QU6ZlVFuZFyb4m4nlasDuip5w3P8ALafngfKVcwk61cSNOkBNN+Y0ix98XFN9nOTro5zlLwsDUQEqYGoSbdN8U3JcSWlmSKz6UKHTaRJYdB01X22xY+5dq7uaMlkKy5HMEGzECRMg32G+EfFuzq1HBkrb4QB6fFMTt1/To8EqCEZy2GZPilAhf5iiJnxLO4M2P7jBNWuhJCtcESBeJFp+pv8Aliq0OFJSYFgZP9Y0j2IMN/bDBa4py2kSYjlyI5gXg8/+JlG+DKVch/8Ahx6L7kTjMLRxGbkj5/3xmJwY5Iv1GuDzEeYAxOtcjofbAArBpKqLW8P13PriRahPSP3+98Y1jD7aTFvlhfUq1y4fWdKmyqtiNoMtB+WJAwbZoO94v+/yxtaRN4t6f3vjDkyZuImNiPngb7U2qZYAm8uI+RT88bqIYgEg+SBvy298aWmLwzgjcWG2/wB3+2ALYR9oO8geX/GI2zci5tzH1xsUJE6ifkcYaTATYDrIHPpgM2yRKrRY/T8cSLXI3P5YDNNyZBPn4fz+uJST0n1H6YxrYUM1NunnbG/tI2H4f84CHmAJ3gb8r461iR5/vrg0OQZ3wmLYk1g9D0jbC9xHOMb76LX/AH7fhONSHIOEDl+f5Y2t+vobYEDza8ecj69PLHVLMGYPyGNQ5BceX79hjWAqtRraWUC8grLetmX88SU6pw4myCibWxprb/hgeo7dSfnfpt5fgcaNRuX1Ez6c8GJsglvT35dd4xtvSfTAwUkTE+v7tvjunrgmIHK82gfLn8sahsmUL5YlCj9nAwVuo/fpfG1RiJt6Cb7YlpCmTOOdvWccT1/H9MRVCY6com/64h70Dc/v5/gMKiZyJ2Ft/rjbLYXPzwPTqqOc+pnGM/NduuHELR26g9cLMzVphtBVhDBtWg6TYjeI3cfLDBC0cj1H4TuR6jEbEXmVjcX9ZsDP0wpEtghyKmbR1KmJ9YxF/glKPgA9BH4ETg5KmogKysPI3HrBkfLHNXUGgxtPxefXFUzNpis9nqfn73+pn8cbwxUtyUfNf/vjMa5BSBO9DbTttM/s3646YMAZKmP9P67b40EXcmfQ/qDjQAmxaOkkx9PTAwomo03B3F+sR6/LDOkAIkAn0n5e+FtKmtwFYzzJLR85j2x2lNrzP6fMzjWKGiZwT8Jgf6fpJOI2rqeotaFHy6Tc/TC5Ug6dSn5i0e4xMTGz67cp/EmD64DbNsV6mTa8j6TjnYSTHvf9+WJAsjpG8mf2fXAVW8EtEbmbG/O37nng4MEh+cR0/ZwNXrkNBEdCCY9YsMDvdhDAkzHivt5jyOI+4dWM6SBcnULjy0lgfn1wpA9h32rny5wIj1xKrBha0jmNhHl88QJSEfH9AY9ME0HFgoJHv68zHsMFga0Dw7WiPX5eXTEpW14v5Hr0kjHFQEg6dU+ZA6TFj9caWk9hqFt1C/K4aPphElNO48H4wfn+RGOKjVJ8QpIsWCkzfYySREct8F5akd3gyLC49ZNzfz647qGJIg3gwJ29t74RoD1kAG07xJ9DG88+uO6OcAnUski3ITz2BP788SVwpsSZi94b3wD3W8BiPUfiL9fSMTQkiZmRpK85tc/Ll+9scVswR9wnqCY3MepIMGMYosLj3g7b7jGatHwnSdpGmdr3IJ25T1w6Bh3D6qkEwQR1/uB57SbYNpZoGxF7cv0GE1J2UELHzO8fjgipmCwI1lQQQW+9cQSpmRf3tjONipDg1CxgQQNgB+sYhesIM+Ej99b7dMJ8hT7tFQ1qrmd6kFmJt4iDf13sOmOs3VrEzcqbCwEiQDcmCLXjkTGOfrtlZhzXJBYdTsPzwM2WPK/oZnn6x/fCpqbKSSSxJsF3gdJcm8co6+WO8udJ1B2Ut902PrvfluMXjRLlfISSVMGDfnPUbiPPHcKfvCf6Ykj6b+8325Y5fMMT4iee6j2mff8AtiCu9rk3vtH5fTGCwmtCt4X9CJA25TceuNZmrK+Iaf8AdC/Jvhj10m++F4zBgnVvzAJ+kYjLtsCB1gkR5HV+c88UmTYdWpTGpQxNwDGs+kkhj6E+uOa1MAf5rIJjxKdK8r2IA8yPnhdToQCQAOrq4A/6lFj8sE0c+ygSQeUNIYemm0eVt8VaCyM5xP8A9vL/AP8AQH0IB+mMx2+cWbUJ89Sj8xjWH+5DZ2FHr8/riVRJEi3WIxGpX4QQR0BH5jbBAqqLaW63ax8r45nSjKmZZLgx7RM+8Y0Tq+Mzy5fQx+uJcw6jkptseX1xAb7WP785H98IsOpikBefePpAxiLSmdJPub+oBwI2XOkGVkdCDHzE/LGkaoCJB53mPkCMBr+hlUzJE92oib+V/Mz+/lJlausePSRsBYbHeLGb9Ywu+0NqIUsedlJn3sMOcgDpl4B5+EYDLkizJQEKEHLxXa3PYE6v7HrjnuVUQs73Jk39A31PlbBK1aanwIoJ5gAYizBqk/d08ouT+l8BQDnKiloQX2nf5wTgKHnb6x/bBRrf1LceQj9OeI8llFdzqQEbzBHnvscbRL2boUpJkD9+dxzx3UDDefz+URgnNcLQgSttokgf3+WAKqPMaifO1/p58sP6NVEhdxERHn+xfEorvaIvzkW/e3vgNKR1H+YB/uG/yvjoqwnY+jA9N5232OD7CyX7Sy2GozaALe5aPoMRNW5metv3b93xIleLeDb0JxFUcNNrdRcc9/rjWJ2tQWuf+rmJ9McO6DmDjO6AuCxEDaLTvY+18a0j+q/t+WExgrSYVmnodo/DHfchokTve/P6Hl5/THXdoRff0t7CI9R0xNlqEEETe12IjraN8D1s1WwIoAIKmD/SpG3oI9z1xJQzTCdJkHebn69MHCiFIBEWHitvK+vU28scrTpnYqCJuNtjyEW/tiX5V9j62BMwsHgjlO8bflzjGNV6EaR1jmdgP0wVlsuJJB1SebWC7kiIvED3xp6BIZqfdmoAYViCJ0dIIjVA9jje1XRlDVkOmxvINwTIPtEXki3644qDmB6eX76j6Y6WkoIXaJ1i8MAtyPI6frvjtaQF9Sxe+qZgACBGxJ+WJ9q4DEAelqIJQTfaLe9/xGNHLaiFGoH5DruRvhpWamBP3oMeITOknc+cD54EqpGqWsDaGjVcXsDaA145j1KvKvgzgC/ZlUwahDD7pEn6x5cueIc1SBsQSY3gn5zhoiLA1spN9RJ2g/jH4jEYpqAbmYvDbWPLnfQLjmemH2RvsMHQgpsoEFXP/S36YzDDMsQ7BXsCR93GY7JWrOb1oPzCgCwG/wCWA0P8xfT88ZjMCOrJXUaiI5n8DjviRhbW8UWxmMxkS+CCkx7xByvhhmD8P7641jMb/KKiTZVza52wzy7ElATYzjMZjIQrUdW/T8MRVLkz1xvGYOihXkmN/U/jgrLG8+QxvGYjoyDKhuuFfFmOmecfmcbxmE0uAEHwj99MD5g2X0/X9BjWMws5k+VpiBYfLzOGVKmLWGx5eeMxmBnRE+a+B8V6YQRz387YzGYURMPA8SjlH5Y6rGNreIbYzGYvpD2EZo/y/wDp/XFdrWcAWHQe2N4zELkPJwHZcXA5W/DA/FrFCLEMIItF1xmMwx5QdM54XWY97LE/zCLmfu/2HyxzWP8AMPpjWMxvJ+TJXAdpBcAib8/TEddiDA2jbGYzGXAs6p/A3riKko7wD/UR9TjeMxS/EklpKALAc/xxmMxmOhzP/9k="/>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6158" name="AutoShape 18" descr="data:image/jpeg;base64,/9j/4AAQSkZJRgABAQAAAQABAAD/2wCEAAkGBxMTEhQUEhMWFhUWGBsYFxcYGB8cHRcfIBobGh0fHR8bHSggHxolGxgYIjEhJSkrLi4uGCA0ODMtNygtLisBCgoKDg0OGxAQGywkICQsLCwsLDQsLCwsLCwsLCwsLCwsLCwsLCwsLCwsLCwsLCwsLCwsLCwsLCwsLCwsLCwsLP/AABEIAMIBAwMBIgACEQEDEQH/xAAcAAACAgMBAQAAAAAAAAAAAAAEBQMGAAECBwj/xABCEAACAQIEAwYDBgQFAgYDAAABAhEDIQAEEjEFQVEGEyJhcYEykaEUQrHB0fAHI1LhFTNicvGCohYkU7LC0kNUkv/EABcBAQEBAQAAAAAAAAAAAAAAAAECAAP/xAAkEQACAgICAgIDAQEAAAAAAAAAAQIREiExQQMTUWEycfBCIv/aAAwDAQACEQMRAD8A9lGOhjjGwcUSTKMbjEQOA+L8UXLoruGgsFkAkCeZjYfnAwUNkufegQVqsgkabtpMNI3BBE3G4548b43Sy75iuKYGhbljctyXcSNTESzGCSs7jB/bvtVl69Qd3Z0UqtWwKtqvHODAESDv1g+dVeLq9SoO7MEEKAxhCWB1C2ojcafOeUYEyG7HnDc61OqVyt0Ve8ZWg2AljMAr1gAdDtOLH2K7Q1PtncZks6Vl0qDyqUwIUD4QZWekxfrQqSGTAK8nHMeVz5D64cdmeILTr0Wdab920kTJFjDEA3jpe8YE7YItWV4x3ufqVKDCie70oHESNIAJIEljVMkDcG+D+1pRa6LUPdFlZmYAwZRiwaSFDahte8XO2E3EUp1Cteiq5UsLAtq70OWbxEyeWrrD7ArhX2j4gtbx9+HekNCqobSyiWNQMeckjTvYdYwt4o1mcL47Sy+uqEXv6WllDGFc6iCYEBiAxgAgW2tGFNfM13QtUgCudQ8Ikgao22vA5G+AHy6OuoSXAO+0dTed5+R8sF5ymRSpm2kiP9OwgAzcBlPrfribtG6BdOgahIJJuQZuDtv5fMe0+QPeNperop2Ba4C/CJkKbDV7TgXMhdKwzTuSb3gbHmDAOOkrAaVTWlpYm4JBF4jl5zsMZOgBM1SiCgLob3F7naBMECJExM+uCspxE91WphVms4RWOoEElA1hY/DseZGGPB8t3iIg060diwe+oaJ8JMDcfCTvB5nAXCeI06Vbx0g1MytVWuDc6W0iJ/pIMyPTHRFIe9kRQoZzKu7/AMtaZcwygF5gAEnSygw0yPhPSMep8P7UU1ar9rzlLTIWnSGmQIX49O1QMSCJi0iBjxz7YBmtVOikHSO7KqVAJXVY2nTqJPIk+uDDwCrUCpT8en4VsqadbNDvIuWZhuDflNs2nobPQu3XAqecrURSI1ww1zqk6SwVryIA9pHnHntfMNRdtYBKCIcarzIOkiIPOeVrYvnZvLU3zS0XZnfupU0zoVabaTBVm1iG5gmdV/JN2g7GU6b19LlkRg4BlmJbwqpgmwKtJjpztiZK+DMW5RHrxqJU/CiE6QBeBLkDTANydX8qB5Hvw3u38VEsadRGaTplADa/wjTqJF9II54YplHbN6PElMqpbXAaiKcgEgWlQyHzUm9yWsHFeJUaVOnm38SvWLMgAOpWUIm+z93TptBj4WB5YUqMDZD/AM1l0qU3ZKYdRDggG6ynhN1JIWdzIHLHHD+Ds+YrNrYN3zQtMRTK+BxqJuWhmkX5iwuSO0WZqA01y405cIgnSoliSUAL77LttqBNicLspxJafhKlUZGao5MTDg1XAaCRpZbWJCXBjThowb2wzuWp0a1NVBqsIaZLDUrLq1EGWheoMSdsK+w/ZmlmKQ73K03VSxFSpdtUwVIDAmAbTtE87WehwtquSfvVHeGiyKXB1oSjKdTGSTdSYtMgWAwN/CqWyAZp8VSqRBMfGSY/6y98bfNia43w+rkaTVco2ol1/kk6aaLz0IpW5OnnNzGKNneO1szWqoHbumWak7BAZ+9NwYAIJbob49VXgQFdsw7tVafApJC0xEQBME7mbX874pvbjskrQ2Vy9Q1a1S5BBVbEddKqSZkkfDbpiJJvYCHhGUo16NY0XVs0zxRRzDUksrO07nQSZ6iBJxXc9w2lQzFAd4tWlTYd80EgQ6kwvNShWN5h/LE/aHhFXKKlKrUWnqQs6A6mY3M+FSBcACbwN4xVatY6GVdfiIABPMQZEb2sR1xXAUOuJZumnfCme8pSUUhmGqmzBhMQZLKBBkmD64RJXqUDWSLnwOLwnxC0feBJ8rGx5N+A8DzearJlaYNNgpraKoamulSsEmJJLmAYt5cvTU7P5LLUilXvEep3azW8ILBxJDqTTL3Js0xJAGKSE8co8LeBFwb3j/7Y3j6IqZDL0zoFJCBzJk3vufXG8T6yaZYg2NkYix2MJZmK728yVKrlv51N6iq0wj6GFjtybpB62vixYr/bzhbV8o6qGYqQ2ld2A3C3HijbeDyxjHjXGuDUDPjWkQYCeMtOofDrgMxELpmxLExio11amzmk2pEtrFwQWIUnSSFnSDpJkRzicWftLw/LMB3dSvSeVFSnVBcX3YPC+O4JUgAgmDywJwSoFpZmirWMETUuPELtYITpVoN9MkgXkVrsg7ytbXQpkqCSpAhlFwQNtwAGPxHdiZ5BjSpU6sgVBSQUg8EDUxCwU19DJg+Y8JjCrsvwetXmmX0qTFL7ylymvSsGCzAJEmLGTjZYAHUDt4TBBE2DCORE/szjlK4uwG9Wu1ak01lQGoKapUukhVvIVtTeEAgR8SkAyTiHifBaOXVQX11GTV4RaTHhM7ETJ9V6jAGW4pUp0XoEq1GruAoM/wC1mG4gddN7A4mpZj+WQSzU0NgYJkzN9yAUW56C4tgbVGFa1DqEbEyI3Pl84t+uLNRpNUo00WnqIJXSognxM2lQosZK39eeKy6BSsSL6pO4m+x5bdcWnIcRYQtLQZLoAGDG6LIXxQSQWj/aTc4F8FRFnF8uSQKYh0WGSCrLvOvUAYgTvz9TiPJOand0WKP4mCgkKQSupvERAkRuecwJu9z7V80k0cr3FBxTSpUmTtKmSQzeNWEz05mTUOE5goGYghgSdv8AaAenIicW1Rh5xDL0Ka02prVmwYVCpAaTq06dltzJNwSIwN3IqU/Cw8TksIAsIVZPMEL9TvMYNyvCyagK6KiOj1CVKshAYgSohaYAAYWB8YFiIA9asFF5sACs2AuTEWAkm3riPI60ZA9JHLuzwShvHlJMRsB1i1sPU4w1NFQVAFZpIgMwKwSLqbghTOE+XrqdQBmedwf6Rtv8R26+uN/Z0VgyklmBgDl0O8ibW8xiLtmZ7FwDjOXAqVasCpTALMUAZEafiYbwAJ2G0DYYj7S16FI6qQljWDFrhUYCfFFyp1H1uJnFL4XSy+ZWoAVpBlTxNJ06ZJgmAsSvITEbGMO6VPK0xmH1y+llfUsbFQSPi0jUhF1kCpOwOO1iL83nVrVab09NFq9RKbAHdWCM25gnUDuALob6ji20+FsMzWZVeamhGIIIFPSWZiW1RU1AgJCqJWBzNR4nnsqFpGgrGpqpvpPwrGowCQZU6ivkR1xYOK9qQuXanQZGJRmioTqKs+gR1ZSQIJJMRjJiJOJdoXpU6dBhTfuCabAFgTpDU5GqDOlhHmSbxa80qWTzpRmpJUhNQJB8MkiDN5lTY9MedcGyqvVD1ajNUPiQFbVai6m0lgCFEAH0naDh1xXtOWdvCyhQ9I09MgSYB1BirA2F1EE84ka72YuWWz1EUitMwhACCGmANBCgjUwUJMiZG2EP8P8AilOnkgGIULVrk7gKveO83FxBUW5kDFKynERWq3RiygKp3MLyhvCIgsXawk8tu+HtUo0wmktTzdRsuIDEqqnxOIsfE7nSZ1aCYxoyTCz1vKcWoVdPd1UbWCVEwWAJBKg3Isbi1sVrtp2sbLPTp0dDRBqyC2kbAQpEE+ZHLlOFPAezi6TmXzDCnSVgpDfENJBJMkrcgQDfT54e5CnkPFUpujmmg1W2hy7uQBdmMcraFiMb6Y2V3iHYirmqtTMV9VOpUeCFKwEgIpUyfu2II3PQk48tfg9dM3TFSn3dam9IBN4JKwP5dyYIuJJk88e09su1qJlx9nraatRVemdBYlTeYi3hkgkRI8jjzDtDn65zOXFSqGrBqQ16lLKTU8JBVQBG8GSuq94irsC49nssP8bqalaKeXSjFVizBvE6lCSTBSlq1EyAw21Ri09p+OZcK9CtTLMZCqVLIzQCgaOsixHL0x5fww1fsz1GLtUzJ+0OS7d8EWUpOkkACNcsC0g7AIcK+K8TruZerVqAhZBs6VEUxEEspAX4oBYarmTjSbTslsPTigW1J8yEBOkK2ZCgTsumqF0jYQBbkNsZgCn2kzYEDM1PkzR6EMQR08um2MxF/wBaJPoqMbAxqcbBxZ1MJxU+0PaIa6uWD9y4UFXaTvqEwoMpOmSeTbbS04n2ly9H4mnkNJW5mCJLCCOc2jFB7TcfShxA1HCkaFAK3ekGUa4YG5G/pyvOAGyr8Ufv6zNnBSq6GUO1OoQ9SdU/5YKyNiNIICqCeeAKPdrW1P3aUx96kJCkeJXIYMagDFSVIMiQJIjF07VUqNfJd7w8VGl2FQDeppOosV+IDVqE2Eahtpik53J1cy9JKOVp0qskFKIIgSpUkST4ZgsL9bnFfomjXCOOMMyKzjvEJLvSU90oIQ0gF0DwgK6i24W8nBXEeIioSGQj78CxIHhWSdyCY9yY54rmWpuNIHiLuwUL4tUErI0/EJBMi3h8sOuKcAdAsOjOxcOqsCVKxKiPiN9hzWN4xEsmZkpemyOrdzPdgh9enxalBCLB11CpXnfTuNhBQWnSLE1NVJhpdQCCwZpC3U6W0wZMEbi4xzxPg5Sn3tIVHo+CKpTTEqGHUE3IMc09cMuD5SlVypeojM4YrcmWVgSIMCIZDeT96ApiduzC7MMaqk6hKWRCZLAgCxAgkLDR4R4TG8YSNl10HxAE6iKdgRcRN+Y1Rtt0M4d91RDwQ2jbSCATsLPBnmfhuRAx3Ro5Z9clUIDHUysVZtewMkyKZNyLxG5kiFIN4VxpyqUc2XZFUGmriYYlhJWJK6SbGSNxhBmKM6iujwxF9rbCbkkqYnfE9V3ADFtYIW4N4OltJHSbREiJjoIaZb/LawBKiCYvYSecTbaZwikNeE5spTqqGJNTSrKI2WCFWRqkEiwPKY8M4FTOuxk/cBbSZLbxcnlaJ9fXA2XZg5Ki8AiBqK6oJItymPYnkcQPVXvHsYZngbRex85kiLbg4lxvZhzRRqh1EiBJIPUCQNtyJ5/kcG0KSaDDMx0w0AgC8nSQTIKlV8XNjgXs9QyjJVar3neovgRTGsklWBBEaB4W8J1XPIY22X2hSxYlR0JBG15NuuJf/LMOuGrUWgK1CCxqLT0yDE9I+FdS/GYvcHlhlxVxUzINasyldKhQDImq3hECCQsrItIAOxxdOyHZfu8qNZK1yBpqKLgTqG+63urdORE4Po8PpF6X2umgrINNNwToeIFgdmkfCZ3JBMnHSlQ18FBoZSpliirmJqVqfgBSNGoSQ2qRBsOewkDCI5Yu6J3kU2MyV21FqYnnudp5Hpj0vOcAd87UzbkIqnSC0DwCkwLDpdxdp+EnaBio5LJsKzZUMO9750ClgSVWKgMxBmm9WSSbtYXtLjYG6qUGqrQZgKdKSWqEvTGpYhtJBBDFAGWILAXgEteGVEOXros61NanRPhV9OlXIBaJYWvM+EE7XOz2Qy1Cqy6C9SsCmu4ZizhWuOSLJ1XggzcAYQHiapXqDRLd4XTL2NN3NNAF1kb6zBJHtJjF8GEAqqFYpSkG76pfQNIDCNIW58QNoGkWvh52f7QdzTo02I7ttTToLurtUeCniWDpYDUCbAW3lB3SNUJbVRVm16RsVKN4iNwdXdmL2J3NxbuyXYujmKVKsazkQdaqAIfUDAMfDp5eczyxz3dJgi68F4MtNACzMAGGloi7FjKL4eZHMmSSSTih9qaTJXzFSlTp06R/8syxBfUmp+guCjeGTDC4IYY9My+WVAqoIVVVVHkOX98D8QyNOvCVFBVYcgj719PyuSPNeU46lNHg2c4m1SrSpu7sKZCUjTUggTARDpm62Fjcg3FiFV4eatShlhT7l3qCmf6gNUlmJJOoLqYja1gDbH0Aez2W/k/yh/Ic1KRBIKsTqJsbgm8G1hjyL+L9Mf4gXi4VLggX0WNxEi372yS2Ap7U1qS1StGuzUaf+TcgxHhAUgWggBgACpBuSSatWYg6jvfY9By39ffGVk8VjqH3TPKLTvAuN8ci15gi4539/Q3xzbsg7pKzCQuqeZZr38iB9MZgLMVWLE7en/OMxNBR9czjmtSDqVbZhBvH1Fx64zVim9peM0qgqBcxUpaYAZaiKrMGB8DFoDGWEm3hjljsdSidsszR190tJ6Wh4LElixX4lJbdINgIiZvhPxzMlgpYipIkiQpVj4gxBkRBAsRJjoMW/tvw2ulFSyhwEZUNZkNcAMDAI3At8MyHExtij5LgGYqVhTqJ3YClh3w7saQNgxAGoiPX2xtsigBOJEWGqCQpaTFlixJjY7D54m4RxfNUO8bL1nTvDFVgJv5sJImSZF5i+GOV4v8AZRXosqFXU09JMhZBuCAdZAZh0/mTNhgXJ0Zfu3JpeAWp29AbwyncwJv5YOBLH2A4qKZHeJqZKcUm0gBPGCR6RJvzZvU+i1eK5LQpCqC86ytOGAMljMTduh6xtjy7IgFDonwwBJMQDcx15/rhomsixHxAy0HwgwRE2kLuZF5vjm/I29Hf1pLYaeHldQ+1VGprUmmliuk7hlYRNz1gHnOKY+VehUcUTJkqy6TOmAVmBBBBBMHdb9TddT81O0bf35eeAK3Dy1VXD6SORRSRveYkGPPE2wfjXRX8nURSn2lO/UAKy6oJEj724IjcTv5YsPYPgNPMuFzPwshdNJKkkVFkGd5XWCP6fnjmtw+kxGulr850ifQEddzg/htQUnVqetNMxDA25g84MkG+Li+2Eo0OuM9gshTo601Uu6ZTVYGZVdTNIJjVpckGP6RfFJ7R9mBSGWpZemwzBor9olrO7aTH+4Gx0/1ARGLt/jCsi0yDp71ap1Gdem4VvLWFN+Sxhb2ld8zmGrh2SFC09JYGnEmfA41Fib7SAom2Lb0RTKDlURaYDPodWdXXclhJhUiAvhUE6tyxE7YXZVfGNSKNTFgzNE+GdPSYIIHMkDDjiPZPMMNWoVKkyYYCx5+PSZkkx6emF+a4MMu1IFm7wS1SLrESpBHPcH/aOuMjNUAv4apKibkkTGrmqgdSZHUz0Bww4TxGo1VBSy5qMLaQG8TCWvphgYnmI9rNeFZOmEWrSc1K1Q933QTUskl01auoQbcmYbHFz7GdlsyHh6IoqqbsD/MioDpOkqVJ0AyJiBvN84q7Asf8PWz2kHNU9FMoCs1S8AQVCgkxZiDJkwOhkzjmb+010ytKmzaWms5EIqrfTv4pcKI235iVseXoqihEEKogCZge+IalemKmkmKhUW6qCY8okt9cAlVr8Z+yo4q1xVVSVqKCdVKSRFMsQakKpkfEIJvtjz6slIZhzQdlpwGpuxliqSraTNxaYaNoIERgntVw5XrVqwf+V3zd8DCsktaBOolgCZEfCRywoqZwgCvSUItNAukQRDKZaCTBIgzsSYvGNfQrY+4dnMwzCWUtoNKkzrAF9RC6h4pTWoY3HeDrisJlGUJUV1DyYFrRBWOQvMgnmAJMjDzitB64oV6YZhVhFW+lWEgKoefCNF9JjfzlXncrVXu6L0ST4idIaWIiRYDVAgW6jEP9EvgGHFw9Sn36qqrCwqBYU32QCRcm1/Wcekfwz4tVNGjQ7n+WocGsJg+IleXS07W3mw8sp8NgVGDirTBRgRZWkkAzsATI32I62sHB+1FSnw5KAUSA7qYlmlqhMRGkQQLHkeRtaTXIHs+Y4tRpvoqOEYkKNRADEiRB+l+fqJmo7uRsWn/tUflhDmuCUMx3FRgxsDouFYxfvJAZosIb+mLAnE/BaFalUam1PTRCgUdJBVY3BAuHJJM7RAGKKGFb+YQFdkKNLAbkEEDn8J3kdORFvFf4qZZkruQILNqjVMlvMwOQMctse3ZjLK0EyGGzAww9D0sLGxi4x4d/E2rUbMMXb4WCgsukwAACQJE735zMCYwrhgynZfLB6iqVY6kIUIBJMWJHTwkkjliHMgkBgNK3sTc+e09I6T74kyFI1GOhTqGogExphWZjaIEBoHW18FUsl3gKDUapgKvWxJEWuBsfaNscfohiimqR4tWrndfzxmLen+H0wqOoLKoBJWCSALkaGudz4jvjMdMF8ox9BYqWW7GaM5Uraw1KpLNTJYeIMjIPiIKgrMxIiLgkYZ8N7UZaqoYVApJ06WN5/A+2FHa/tEyITRPeUyGSp3TDWkj4wRJAXb1I9q4L0IP4pioza6VS1PStSnIlDc+LxWXSByAvuZ8PntfNvVdV7xmWIOokQVFiTJH9NwYsATht2jlkVTUaoxVCamqxPMGZNgI+fIiE1GjoFPSRUJ/qIQBr7S0SDN8RwYOyVOmQ32grrDGmdWowbwVJvZp1SDIJ33AnCqRFTUbKSEBF9ZLQIMmTG/SY3w+yHZLMG9fY30SpZvI2aFi83k9N8MaXCFQorAs6tqWmkiDcix5AyZaJJJJJOM3ei4xfImyGYU0iFI1R4gb+f4HDfJVlshYrZNPh2gKNzuPL1xBxlKGUWa/dUNVxTporVX9bSAbfFp9cVvN8RVwtVAQzuFXU0t8Q5kmL+u2OWNPR2ytbL/RzykFe9SeWr8xAt5zzxpqpsJUEcwJj/utvhXUNVRoDsYBBJEk3jYcjPyI64GqZ2slN9YkaY8NMiOhJNRrAeQ5YuRC2GZjMxZXUGfiIB/CY9Y6YHXN1k8bOjJv/AJRsOupTf1iLn2X5HiFQgQG0bCBq5cwpnl7xgtKGtgxp05uZ0sDPWS0+2GIS+gzL8ZpspZ1UAW1Bj4vYCcR/49l4FwDtdiOR3BEi/JoME4KoUzuwb2LR72xFmc5RpeJ2ZRsCzfQAnlzHr54aQWyf/FqRQshNRhcojAnziTcc+WOM3XpOjKxMMIYcxseu8gGPxxA2Yp1lANTUCIMMoUfIgzeLE41lMn3ahVdtAFlOlo57ljbGpDYbknFMoKaK1PuQhXRLPUkw5kgI1wC8mybG2PVuz/EVzGXp1VXTqBBS8oykqymQLhgRtyx4/VqhJLhjyAVdQM7TpUttbYC+HvBO3FemO7Kd4BtqUppnoTdhM739MNk4/B6nhbxTLS9OotPW6mOWxBHPlJB+eIuznFO/pSWDOLPC6YP+3U1vOTgPOdr6VJKj1VdFQwuoQ1T0UwRPIm1jMRGNYMTdteH05TVUPeVWYFFGo1B4gnhfUAq6hqIB8otFa7YcAr0mqVG7vRUYJRop4Z1LpUBSLHU2kiw2PLFt7PcTp8TDF6X+UQdU7MTqUqI5AAzf3k4k/iPlTUp5cAlZzCJqG66iJYf6gBbG5RktlF4aatIIwqFgr1FpBAYUAdzrhIAdtC/A0gK5uCSZ+O1YoZatLLmJYhkYhdSsq3m5bSi+JSpspPKPTT2fy0Ux3S6aQCoOQAiPcEAz1xS+2XZlF8VNyqk7FhpWSIEASABEAEbST1zRLPOszlKlSm1U1FJJYlCdJB1E7WF9/Cdybc8Wn+GHD8tVUJXXx/ElyNXMgxuIGx/O4dbg+XVKneVS7qG0BVKhiLC5kEfetFrXwBkq1b7Pl2y50VUDJIdiSC5AaIgC+0kQNrYLSW2BeMznqWTqulMF6zVNVLWjtyIgnV5s8iZv4cWOpSqZnJIjVSpdF75xGqY8QXT4ZLDTzETvOKAmceo/dZk1K1XulZZfSApOl57sDUAZ3Ef+43nh2dRNFJSToX73pFzF5g3k7jDdiG8FyFajQClwWAsrEuFuSBqMMd7nboAIGPKv4gZZnzJVSNbNuzFR8AMlmJIEX3225Y9ipZge3I9ceY9sKZq8TRKZIZqiLqmN6YBvyET/AHxUeDMoSUqSkIkMwOmpUU6ldVOlX0lQFhQBp6NBMzgt+IlKIor3bd5pqEtEqzUzSOokgSmp9xEtI2x6LneFU+HZTM90WFRkQu+oanZiwaYChgAwiFBuNuXlFWuEUsRBVy4BMX5rG4uB8vnDeJDLDRy5IDVHoF38bFu9Yy3iuaLaJv8Ad/HGsJKCuyhvBe/iVQb8/ECYO4vtGMxrXwYdBoG9unnjk5sxp38sCtW8p98cPWkXjp64aA1mcyQCFFuZ33bmb9Bjt2BnmCI6GNjDcp5xvbEddiDy09Nr7fPHCpqg6tj5kz7Kf2cFpiT8GpCnmUIg3AYn+k+H6DbAXEeKNl2ejTzFSy6nNOowLNtBYbnQq3adyMFqVDgtEbEXF5sDI6nfCDO0Qald2Yl2XUtwRE+L4bCLADpjUdU2LTltZ1rVLE/Frsx9ySD88M+H0DqoUmse9U382E4XcKa2H3Dsse8RiSFLoBHM6hygjpPri6Cy78XzBSttZtOr0I0j6r9cB1uMUgSDWQaep3BE+49MSdoNTMsxOltuk235/riltli5sACJP1/QnEPkuPAe+ep0arNTAKkDUB6iIvEfv0iznaqo0CkNJi7Heefryvb3wozB0WbmLD0jb3wtfOGfCPnjJGbLVQ4ixVu/rPp+IwxFv9MH6c5xzlu2FFBoWkdB3ZlUk+dj15e9tsVKrXd4BNhsMcBMUkS2WXiXE+8QihmiqwS1JyVBtBgnef6STiuvn60ae9fSLadZgeUTEY4KYzu8ajHRqMjKQSDAuDGOzmmmZM7ST13+mI6tJiJidNj5dPzxCGxNFWekdhP4h1cmwBHeUj8STcRzQ8jzi4Pli51u0FHiLTW1Ckus0yIGmdlIIILMoIk/CbjHg4qYLyvEXpmVZvY/ljcA1Z9IfwrrscmyVLaKraZbVYwfi5+IsZ88HdtMwj5emysGAzFO4M3kjHiHA+1zAaKjMA2xUb+tp5benlh3QzetG0MXU3tJggzeNo64E60TtM9m/wAZovrGsDTIuYJGkEmDcATvhFxHMUlU+IOrEHeRYk+c2/DHnRzbhj4mOr4rm/rgLO51p+IxzE4l+TolOxtxbPrrqBYCnV4YgCQJiAB7eQ8sKslmFFNe7sRqEWkeI7/h7YT1asT6EGOX4Y5pVyFAIgR+9/b6Yhq1ZaprZZqXaBlI1DUBPtO/0wSnF2JksZJk3ieUmDzAFuV8VGlWN429fbn7fPB9LNX8/nMfvbGadGPXOzmd7wLvN7/Tbp54rHaJm/xalpIB7xbkwB/LF5M+eBuA8drUh4aYMc2naem8cpwJmeJB80mZLICp1EHadJW0qNvPHWPkSVMyi2eh5w0D3r1QpJnQxTXZUQW6+Kbc5OPDuIZaqrM5phTqLRAFxU0xpMiQxEoJsOkxen4lUYFXKuhLNpMwZLGLDVuZteQDOEvHyKzEvoWw/wAtRqZreJifEYUBYB2GNKUWS4S+Cl1K1zqHi5wYHy1b4zFho8Hy0DVSZjzbaT1jWP313xmIyQ+pj9MtpUioo1AR4gCWteen0x39lp2gIed0FvTGs3QIc6m62jb3/e+ItBN7mPPb9cTZ2pHNbJITy64gocOpq0+GdoBt0+e2Jli3LyP/ADiVwoMFtN4uDywZGqIq4xlaYKkg/wBR2uBUpT/2k4HyvZ5czmcyi1O7CIoHhmdRB2BG2n6+WJ+MHUsiCPhuOrL5XuowLkeH1Klc10rKpUshGkwTHkQYnT5nT54r2qEHObpAo5SqKOX/AIe1EXw10LAncEAi0dYMz88S1eCutSmA3hVqekdSG1t7m/pYcsRnjz6q6sNRpt3eoFoYzyBYwBDHfkOuNtxuuQQbLJIJPODt4b7Rc/ex0jJ0TKKssy5qm57wqxDCEEAkxvaZ3m+2EnGAqN4V0bTY/jhbwvjVVDUFNUbTdmYxpBBJgCJHoMM+H5k5lRU7ymFLEaSDeCQG8Rm+8RsMVkiKfBSeMJLiDNvzwH3GGXGwadZlZQSOYNiJMRYYEGYB+7Hv+gxa2G0QijjtaWJ2qrjkZkdPrhAhNHG1o4lNdehxJRqA+WMYDdTcAxP7v5WGH3Z3gWXr0NVRmD6mUnbQbW6EXHzwnrkcsWbsnmZXu4XUktfdptbnIMX8xjl5E6tChJnOytVX00yKgPOwuOW/p8/fAD8HzCjUabAbX/LF9Nap3saKg8PxBTEX5++3phvWqt9ndCg1fFJjwgGeRk+mOalLtFq+zzJOE12gqhJMSBuDvccsFU8pmSwNMMpBMsDpK2gnrEEgx59cXjhGaQUVa5L+IkKTf1KgenpifNV9VOREn7sAESD08o8tsbJp6F8EWSKbmYgXBBB9AfP8eWE3EqwGqA0Tv1vzAwy4YuqmOQAPSTcxAm9j7DCvNk3GkkNzFxbre+3TniaeRDQmcyTf52j/AJ/LG2qWBNxYbzt+X9sdurBZafitOIK9Iq0RYgGwNh73jz9cda0YI0+Amd9rxPT5/pixcEAFMsxDMCZ6Ayekj3wkr0op7fCtgeRP/PLDLs7mhoRNIPUSJud7/kOWOcto6qk9k4rGoZ8RH9RUj6A6fxOJnOnSqrLHxbT6xbYC9rW36RcTotrDFvCBcETbzm0b28tueNLmjpJJljeehkgDbeevSfSDqTcTq6EEuQWAhbnYdLXPP4cU/Po1yfDHKSSTNo3k/rh5n86tMayA9Q/DJPh6sehmfn1GAcn/ADIqEEswOkRsZNzYRaPr1vcdKznLbJMtSq6V+7baQIxrE+p+Sp7zONYxR6DXyUkmTe+x+t4J9sCfYGG7A+gIJ9wojDxyORj1xET+5xOI6FAyfm3784xsZWJj35/O4wzK3EgHyxo0J3+lo+uNiBXuLZcd2oIA/mUgSBsO8W5ta2Bc7kUy6OaACAySI3NzP1IgeXTD3iVOkq6apgG8MTyIM78jB+vLCnitVHoo63VkV1nmDdZnrz98VinGmrJunaIezGTRkbV8Qc6jpHxEBj7wQDPNTiTjvDafctfYyPUX5eU28sV/gfG2pvURj4WJbYli1gTMxEDpzwXxfi2qk4U6jMeJY8reETvvfFOLsE0AcJ4etSlmqwZ10KRKH4oVmIPJgZA/CN8T8FSrl6aU66MFgk6BLISxNxBBsdwbbRbHXZLOmn4Bfxs8HYwFX/4jDrP8eaDKmPXEznUqKhDJWUrj9A1Kjuh8PINKsYAGxAH1wiSrBxdM/wATY/d+v9sVGso1NyEnHTxeTI5+SGIOtUziem8nbESUpviemsY60c2dFBvjp7CBjTNcAY1pJOEDlROJclmWo1ldTB2vt7jmPLGk8OMzSWHXeMBjnP8AFK71S1R3UEgEKSFsALCfL64sGR4hV0tBLd4NIJA302uRMADl08sAcLrUP/zIx2ErH159BvgnMtQ0sUqVkZborFCCeWkgEqPecQ1s6xYV2bztfvzRqPpprT1KCi2GpSt4BPxHrizsqmxZwBJhYAO1iRy9cLeCmk6KzsddxZjYEjaCN4WR1GH1JUAAn53OJyrgcb5FnC5VnCwQpkq0XExaRM2G0b4Pap8YWioNyLatRueZJ2m0xgPMqKdcNFmEeXQ/SD88N1VY2BGJlIVErHFcm7pC0/H0WJ3m52G2089sbyNM1Ai1qRGj42IEQNgRaxA38jixPYTHOL3/AAwj4rxILSaD4qhMeQBgfQD5nBk6NjTE/H2AUafvGbeX98OuAZBWpUzEki94HvF7+R5HFUrOzU1B2Vjfygkfn9MXHgmZ/k04P3QLT6fv0wPgVyc8bosQFQAAGAIEAeY9p/4whzFOCJYm0/7gOZ6A2EDp03sHEJZTeLGD0nFb7gsW03Ige4sB5Ac/liIWkdJNElXIgqHqGSRMHlMxad4/EY1wthTQsT4mJVLxAtJ8/hNxzmDaSS+Uaqiyx5na/wC9sQJwy51RYWk33HKIAgCw6Dpir1sH9GHi0feUeWnrfGY2QFt3kR0Hz5HGsal8Bb+T0h2cfd+WI6uccR/LJnpf53wSKo6j8fpjokdcOQ4g65xrAqR5k/pjb0VqDVqLCLQ5At6GD+HywRy/PGSPL6YMjYiTMdm6DLBph5M+Nma8dWJPsMJ+OLoQUkpmFAVQqkiNgPl/7sXDulJmAT5gfnjEpLJ8Nj7D6fjjKQOB5plOH5xQdNCNRLAvzkAdbbdMdVuDZt/jNNrz4IX8gTj0wqmrUVJ5QXJ/LG6wpGwSPQ/sY6Oa6Oag+zznheUOXUiqPHVcKhW4Ucp8yTHtvyxmeq7g4vdXI0iLKS3UmPTr+5wmr9mVNzUafKIxEsZbZcVKOkUDPVrRhPTzSAmZJ8tvnj0ip2HQmS7nykfkMbXsTRXlPrfFQlGPBMoylyed06qE7keo/TE6IvJgfY4v/wD4Qof+kvrAx3/4Qy0f5Sn2/tivcifUUBcspMlh6aT+M/liZclJAVlM22OL0OyWV/8ASX5xiZOy2WEEUlkbY3uH1FOTs7UO+n5kH8MbTsq5Mlx+/bbF8HDlHIY7GQXoMHtN6imUuyR3Z19l/HxXwVT7J0hsff8ATli2LlR5Y6+zgdMS/Kyl40IMvw4gAF9ccyFn3gD8MH0ckBy9o/YwyanHIn0GNpB6/I/piXMpQQsq8LV9y9jIj/j1xNRyRUADUY5tHX29MM6dMdZGNgDlicxUQA5c8z7DCTNdmqVS7aiYAEuRYehGLXp8vwxF9m88bIcSsU+ySadOpgt+e9vxwwyvCu7QU6ZlVFuZFyb4m4nlasDuip5w3P8ALafngfKVcwk61cSNOkBNN+Y0ix98XFN9nOTro5zlLwsDUQEqYGoSbdN8U3JcSWlmSKz6UKHTaRJYdB01X22xY+5dq7uaMlkKy5HMEGzECRMg32G+EfFuzq1HBkrb4QB6fFMTt1/To8EqCEZy2GZPilAhf5iiJnxLO4M2P7jBNWuhJCtcESBeJFp+pv8Aliq0OFJSYFgZP9Y0j2IMN/bDBa4py2kSYjlyI5gXg8/+JlG+DKVch/8Ahx6L7kTjMLRxGbkj5/3xmJwY5Iv1GuDzEeYAxOtcjofbAArBpKqLW8P13PriRahPSP3+98Y1jD7aTFvlhfUq1y4fWdKmyqtiNoMtB+WJAwbZoO94v+/yxtaRN4t6f3vjDkyZuImNiPngb7U2qZYAm8uI+RT88bqIYgEg+SBvy298aWmLwzgjcWG2/wB3+2ALYR9oO8geX/GI2zci5tzH1xsUJE6ifkcYaTATYDrIHPpgM2yRKrRY/T8cSLXI3P5YDNNyZBPn4fz+uJST0n1H6YxrYUM1NunnbG/tI2H4f84CHmAJ3gb8r461iR5/vrg0OQZ3wmLYk1g9D0jbC9xHOMb76LX/AH7fhONSHIOEDl+f5Y2t+vobYEDza8ecj69PLHVLMGYPyGNQ5BceX79hjWAqtRraWUC8grLetmX88SU6pw4myCibWxprb/hgeo7dSfnfpt5fgcaNRuX1Ez6c8GJsglvT35dd4xtvSfTAwUkTE+v7tvjunrgmIHK82gfLn8sahsmUL5YlCj9nAwVuo/fpfG1RiJt6Cb7YlpCmTOOdvWccT1/H9MRVCY6com/64h70Dc/v5/gMKiZyJ2Ft/rjbLYXPzwPTqqOc+pnGM/NduuHELR26g9cLMzVphtBVhDBtWg6TYjeI3cfLDBC0cj1H4TuR6jEbEXmVjcX9ZsDP0wpEtghyKmbR1KmJ9YxF/glKPgA9BH4ETg5KmogKysPI3HrBkfLHNXUGgxtPxefXFUzNpis9nqfn73+pn8cbwxUtyUfNf/vjMa5BSBO9DbTttM/s3646YMAZKmP9P67b40EXcmfQ/qDjQAmxaOkkx9PTAwomo03B3F+sR6/LDOkAIkAn0n5e+FtKmtwFYzzJLR85j2x2lNrzP6fMzjWKGiZwT8Jgf6fpJOI2rqeotaFHy6Tc/TC5Ug6dSn5i0e4xMTGz67cp/EmD64DbNsV6mTa8j6TjnYSTHvf9+WJAsjpG8mf2fXAVW8EtEbmbG/O37nng4MEh+cR0/ZwNXrkNBEdCCY9YsMDvdhDAkzHivt5jyOI+4dWM6SBcnULjy0lgfn1wpA9h32rny5wIj1xKrBha0jmNhHl88QJSEfH9AY9ME0HFgoJHv68zHsMFga0Dw7WiPX5eXTEpW14v5Hr0kjHFQEg6dU+ZA6TFj9caWk9hqFt1C/K4aPphElNO48H4wfn+RGOKjVJ8QpIsWCkzfYySREct8F5akd3gyLC49ZNzfz647qGJIg3gwJ29t74RoD1kAG07xJ9DG88+uO6OcAnUski3ITz2BP788SVwpsSZi94b3wD3W8BiPUfiL9fSMTQkiZmRpK85tc/Ll+9scVswR9wnqCY3MepIMGMYosLj3g7b7jGatHwnSdpGmdr3IJ25T1w6Bh3D6qkEwQR1/uB57SbYNpZoGxF7cv0GE1J2UELHzO8fjgipmCwI1lQQQW+9cQSpmRf3tjONipDg1CxgQQNgB+sYhesIM+Ej99b7dMJ8hT7tFQ1qrmd6kFmJt4iDf13sOmOs3VrEzcqbCwEiQDcmCLXjkTGOfrtlZhzXJBYdTsPzwM2WPK/oZnn6x/fCpqbKSSSxJsF3gdJcm8co6+WO8udJ1B2Ut902PrvfluMXjRLlfISSVMGDfnPUbiPPHcKfvCf6Ykj6b+8325Y5fMMT4iee6j2mff8AtiCu9rk3vtH5fTGCwmtCt4X9CJA25TceuNZmrK+Iaf8AdC/Jvhj10m++F4zBgnVvzAJ+kYjLtsCB1gkR5HV+c88UmTYdWpTGpQxNwDGs+kkhj6E+uOa1MAf5rIJjxKdK8r2IA8yPnhdToQCQAOrq4A/6lFj8sE0c+ygSQeUNIYemm0eVt8VaCyM5xP8A9vL/AP8AQH0IB+mMx2+cWbUJ89Sj8xjWH+5DZ2FHr8/riVRJEi3WIxGpX4QQR0BH5jbBAqqLaW63ax8r45nSjKmZZLgx7RM+8Y0Tq+Mzy5fQx+uJcw6jkptseX1xAb7WP785H98IsOpikBefePpAxiLSmdJPub+oBwI2XOkGVkdCDHzE/LGkaoCJB53mPkCMBr+hlUzJE92oib+V/Mz+/lJlausePSRsBYbHeLGb9Ywu+0NqIUsedlJn3sMOcgDpl4B5+EYDLkizJQEKEHLxXa3PYE6v7HrjnuVUQs73Jk39A31PlbBK1aanwIoJ5gAYizBqk/d08ouT+l8BQDnKiloQX2nf5wTgKHnb6x/bBRrf1LceQj9OeI8llFdzqQEbzBHnvscbRL2boUpJkD9+dxzx3UDDefz+URgnNcLQgSttokgf3+WAKqPMaifO1/p58sP6NVEhdxERHn+xfEorvaIvzkW/e3vgNKR1H+YB/uG/yvjoqwnY+jA9N5232OD7CyX7Sy2GozaALe5aPoMRNW5metv3b93xIleLeDb0JxFUcNNrdRcc9/rjWJ2tQWuf+rmJ9McO6DmDjO6AuCxEDaLTvY+18a0j+q/t+WExgrSYVmnodo/DHfchokTve/P6Hl5/THXdoRff0t7CI9R0xNlqEEETe12IjraN8D1s1WwIoAIKmD/SpG3oI9z1xJQzTCdJkHebn69MHCiFIBEWHitvK+vU28scrTpnYqCJuNtjyEW/tiX5V9j62BMwsHgjlO8bflzjGNV6EaR1jmdgP0wVlsuJJB1SebWC7kiIvED3xp6BIZqfdmoAYViCJ0dIIjVA9jje1XRlDVkOmxvINwTIPtEXki3644qDmB6eX76j6Y6WkoIXaJ1i8MAtyPI6frvjtaQF9Sxe+qZgACBGxJ+WJ9q4DEAelqIJQTfaLe9/xGNHLaiFGoH5DruRvhpWamBP3oMeITOknc+cD54EqpGqWsDaGjVcXsDaA145j1KvKvgzgC/ZlUwahDD7pEn6x5cueIc1SBsQSY3gn5zhoiLA1spN9RJ2g/jH4jEYpqAbmYvDbWPLnfQLjmemH2RvsMHQgpsoEFXP/S36YzDDMsQ7BXsCR93GY7JWrOb1oPzCgCwG/wCWA0P8xfT88ZjMCOrJXUaiI5n8DjviRhbW8UWxmMxkS+CCkx7xByvhhmD8P7641jMb/KKiTZVza52wzy7ElATYzjMZjIQrUdW/T8MRVLkz1xvGYOihXkmN/U/jgrLG8+QxvGYjoyDKhuuFfFmOmecfmcbxmE0uAEHwj99MD5g2X0/X9BjWMws5k+VpiBYfLzOGVKmLWGx5eeMxmBnRE+a+B8V6YQRz387YzGYURMPA8SjlH5Y6rGNreIbYzGYvpD2EZo/y/wDp/XFdrWcAWHQe2N4zELkPJwHZcXA5W/DA/FrFCLEMIItF1xmMwx5QdM54XWY97LE/zCLmfu/2HyxzWP8AMPpjWMxvJ+TJXAdpBcAib8/TEddiDA2jbGYzGXAs6p/A3riKko7wD/UR9TjeMxS/EklpKALAc/xxmMxmOhzP/9k="/>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6159" name="AutoShape 20" descr="data:image/jpeg;base64,/9j/4AAQSkZJRgABAQAAAQABAAD/2wCEAAkGBxMTEhQUEhMWFhUWGBsYFxcYGB8cHRcfIBobGh0fHR8bHSggHxolGxgYIjEhJSkrLi4uGCA0ODMtNygtLisBCgoKDg0OGxAQGywkICQsLCwsLDQsLCwsLCwsLCwsLCwsLCwsLCwsLCwsLCwsLCwsLCwsLCwsLCwsLCwsLCwsLP/AABEIAMIBAwMBIgACEQEDEQH/xAAcAAACAgMBAQAAAAAAAAAAAAAEBQMGAAECBwj/xABCEAACAQIEAwYDBgQFAgYDAAABAhEDIQAEEjEFQVEGEyJhcYEykaEUQrHB0fAHI1LhFTNicvGCohYkU7LC0kNUkv/EABcBAQEBAQAAAAAAAAAAAAAAAAECAAP/xAAkEQACAgICAgIDAQEAAAAAAAAAAQIREiExQQMTUWEycfBCIv/aAAwDAQACEQMRAD8A9lGOhjjGwcUSTKMbjEQOA+L8UXLoruGgsFkAkCeZjYfnAwUNkufegQVqsgkabtpMNI3BBE3G4548b43Sy75iuKYGhbljctyXcSNTESzGCSs7jB/bvtVl69Qd3Z0UqtWwKtqvHODAESDv1g+dVeLq9SoO7MEEKAxhCWB1C2ojcafOeUYEyG7HnDc61OqVyt0Ve8ZWg2AljMAr1gAdDtOLH2K7Q1PtncZks6Vl0qDyqUwIUD4QZWekxfrQqSGTAK8nHMeVz5D64cdmeILTr0Wdab920kTJFjDEA3jpe8YE7YItWV4x3ufqVKDCie70oHESNIAJIEljVMkDcG+D+1pRa6LUPdFlZmYAwZRiwaSFDahte8XO2E3EUp1Cteiq5UsLAtq70OWbxEyeWrrD7ArhX2j4gtbx9+HekNCqobSyiWNQMeckjTvYdYwt4o1mcL47Sy+uqEXv6WllDGFc6iCYEBiAxgAgW2tGFNfM13QtUgCudQ8Ikgao22vA5G+AHy6OuoSXAO+0dTed5+R8sF5ymRSpm2kiP9OwgAzcBlPrfribtG6BdOgahIJJuQZuDtv5fMe0+QPeNperop2Ba4C/CJkKbDV7TgXMhdKwzTuSb3gbHmDAOOkrAaVTWlpYm4JBF4jl5zsMZOgBM1SiCgLob3F7naBMECJExM+uCspxE91WphVms4RWOoEElA1hY/DseZGGPB8t3iIg060diwe+oaJ8JMDcfCTvB5nAXCeI06Vbx0g1MytVWuDc6W0iJ/pIMyPTHRFIe9kRQoZzKu7/AMtaZcwygF5gAEnSygw0yPhPSMep8P7UU1ar9rzlLTIWnSGmQIX49O1QMSCJi0iBjxz7YBmtVOikHSO7KqVAJXVY2nTqJPIk+uDDwCrUCpT8en4VsqadbNDvIuWZhuDflNs2nobPQu3XAqecrURSI1ww1zqk6SwVryIA9pHnHntfMNRdtYBKCIcarzIOkiIPOeVrYvnZvLU3zS0XZnfupU0zoVabaTBVm1iG5gmdV/JN2g7GU6b19LlkRg4BlmJbwqpgmwKtJjpztiZK+DMW5RHrxqJU/CiE6QBeBLkDTANydX8qB5Hvw3u38VEsadRGaTplADa/wjTqJF9II54YplHbN6PElMqpbXAaiKcgEgWlQyHzUm9yWsHFeJUaVOnm38SvWLMgAOpWUIm+z93TptBj4WB5YUqMDZD/AM1l0qU3ZKYdRDggG6ynhN1JIWdzIHLHHD+Ds+YrNrYN3zQtMRTK+BxqJuWhmkX5iwuSO0WZqA01y405cIgnSoliSUAL77LttqBNicLspxJafhKlUZGao5MTDg1XAaCRpZbWJCXBjThowb2wzuWp0a1NVBqsIaZLDUrLq1EGWheoMSdsK+w/ZmlmKQ73K03VSxFSpdtUwVIDAmAbTtE87WehwtquSfvVHeGiyKXB1oSjKdTGSTdSYtMgWAwN/CqWyAZp8VSqRBMfGSY/6y98bfNia43w+rkaTVco2ol1/kk6aaLz0IpW5OnnNzGKNneO1szWqoHbumWak7BAZ+9NwYAIJbob49VXgQFdsw7tVafApJC0xEQBME7mbX874pvbjskrQ2Vy9Q1a1S5BBVbEddKqSZkkfDbpiJJvYCHhGUo16NY0XVs0zxRRzDUksrO07nQSZ6iBJxXc9w2lQzFAd4tWlTYd80EgQ6kwvNShWN5h/LE/aHhFXKKlKrUWnqQs6A6mY3M+FSBcACbwN4xVatY6GVdfiIABPMQZEb2sR1xXAUOuJZumnfCme8pSUUhmGqmzBhMQZLKBBkmD64RJXqUDWSLnwOLwnxC0feBJ8rGx5N+A8DzearJlaYNNgpraKoamulSsEmJJLmAYt5cvTU7P5LLUilXvEep3azW8ILBxJDqTTL3Js0xJAGKSE8co8LeBFwb3j/7Y3j6IqZDL0zoFJCBzJk3vufXG8T6yaZYg2NkYix2MJZmK728yVKrlv51N6iq0wj6GFjtybpB62vixYr/bzhbV8o6qGYqQ2ld2A3C3HijbeDyxjHjXGuDUDPjWkQYCeMtOofDrgMxELpmxLExio11amzmk2pEtrFwQWIUnSSFnSDpJkRzicWftLw/LMB3dSvSeVFSnVBcX3YPC+O4JUgAgmDywJwSoFpZmirWMETUuPELtYITpVoN9MkgXkVrsg7ytbXQpkqCSpAhlFwQNtwAGPxHdiZ5BjSpU6sgVBSQUg8EDUxCwU19DJg+Y8JjCrsvwetXmmX0qTFL7ylymvSsGCzAJEmLGTjZYAHUDt4TBBE2DCORE/szjlK4uwG9Wu1ak01lQGoKapUukhVvIVtTeEAgR8SkAyTiHifBaOXVQX11GTV4RaTHhM7ETJ9V6jAGW4pUp0XoEq1GruAoM/wC1mG4gddN7A4mpZj+WQSzU0NgYJkzN9yAUW56C4tgbVGFa1DqEbEyI3Pl84t+uLNRpNUo00WnqIJXSognxM2lQosZK39eeKy6BSsSL6pO4m+x5bdcWnIcRYQtLQZLoAGDG6LIXxQSQWj/aTc4F8FRFnF8uSQKYh0WGSCrLvOvUAYgTvz9TiPJOand0WKP4mCgkKQSupvERAkRuecwJu9z7V80k0cr3FBxTSpUmTtKmSQzeNWEz05mTUOE5goGYghgSdv8AaAenIicW1Rh5xDL0Ka02prVmwYVCpAaTq06dltzJNwSIwN3IqU/Cw8TksIAsIVZPMEL9TvMYNyvCyagK6KiOj1CVKshAYgSohaYAAYWB8YFiIA9asFF5sACs2AuTEWAkm3riPI60ZA9JHLuzwShvHlJMRsB1i1sPU4w1NFQVAFZpIgMwKwSLqbghTOE+XrqdQBmedwf6Rtv8R26+uN/Z0VgyklmBgDl0O8ibW8xiLtmZ7FwDjOXAqVasCpTALMUAZEafiYbwAJ2G0DYYj7S16FI6qQljWDFrhUYCfFFyp1H1uJnFL4XSy+ZWoAVpBlTxNJ06ZJgmAsSvITEbGMO6VPK0xmH1y+llfUsbFQSPi0jUhF1kCpOwOO1iL83nVrVab09NFq9RKbAHdWCM25gnUDuALob6ji20+FsMzWZVeamhGIIIFPSWZiW1RU1AgJCqJWBzNR4nnsqFpGgrGpqpvpPwrGowCQZU6ivkR1xYOK9qQuXanQZGJRmioTqKs+gR1ZSQIJJMRjJiJOJdoXpU6dBhTfuCabAFgTpDU5GqDOlhHmSbxa80qWTzpRmpJUhNQJB8MkiDN5lTY9MedcGyqvVD1ajNUPiQFbVai6m0lgCFEAH0naDh1xXtOWdvCyhQ9I09MgSYB1BirA2F1EE84ka72YuWWz1EUitMwhACCGmANBCgjUwUJMiZG2EP8P8AilOnkgGIULVrk7gKveO83FxBUW5kDFKynERWq3RiygKp3MLyhvCIgsXawk8tu+HtUo0wmktTzdRsuIDEqqnxOIsfE7nSZ1aCYxoyTCz1vKcWoVdPd1UbWCVEwWAJBKg3Isbi1sVrtp2sbLPTp0dDRBqyC2kbAQpEE+ZHLlOFPAezi6TmXzDCnSVgpDfENJBJMkrcgQDfT54e5CnkPFUpujmmg1W2hy7uQBdmMcraFiMb6Y2V3iHYirmqtTMV9VOpUeCFKwEgIpUyfu2II3PQk48tfg9dM3TFSn3dam9IBN4JKwP5dyYIuJJk88e09su1qJlx9nraatRVemdBYlTeYi3hkgkRI8jjzDtDn65zOXFSqGrBqQ16lLKTU8JBVQBG8GSuq94irsC49nssP8bqalaKeXSjFVizBvE6lCSTBSlq1EyAw21Ri09p+OZcK9CtTLMZCqVLIzQCgaOsixHL0x5fww1fsz1GLtUzJ+0OS7d8EWUpOkkACNcsC0g7AIcK+K8TruZerVqAhZBs6VEUxEEspAX4oBYarmTjSbTslsPTigW1J8yEBOkK2ZCgTsumqF0jYQBbkNsZgCn2kzYEDM1PkzR6EMQR08um2MxF/wBaJPoqMbAxqcbBxZ1MJxU+0PaIa6uWD9y4UFXaTvqEwoMpOmSeTbbS04n2ly9H4mnkNJW5mCJLCCOc2jFB7TcfShxA1HCkaFAK3ekGUa4YG5G/pyvOAGyr8Ufv6zNnBSq6GUO1OoQ9SdU/5YKyNiNIICqCeeAKPdrW1P3aUx96kJCkeJXIYMagDFSVIMiQJIjF07VUqNfJd7w8VGl2FQDeppOosV+IDVqE2Eahtpik53J1cy9JKOVp0qskFKIIgSpUkST4ZgsL9bnFfomjXCOOMMyKzjvEJLvSU90oIQ0gF0DwgK6i24W8nBXEeIioSGQj78CxIHhWSdyCY9yY54rmWpuNIHiLuwUL4tUErI0/EJBMi3h8sOuKcAdAsOjOxcOqsCVKxKiPiN9hzWN4xEsmZkpemyOrdzPdgh9enxalBCLB11CpXnfTuNhBQWnSLE1NVJhpdQCCwZpC3U6W0wZMEbi4xzxPg5Sn3tIVHo+CKpTTEqGHUE3IMc09cMuD5SlVypeojM4YrcmWVgSIMCIZDeT96ApiduzC7MMaqk6hKWRCZLAgCxAgkLDR4R4TG8YSNl10HxAE6iKdgRcRN+Y1Rtt0M4d91RDwQ2jbSCATsLPBnmfhuRAx3Ro5Z9clUIDHUysVZtewMkyKZNyLxG5kiFIN4VxpyqUc2XZFUGmriYYlhJWJK6SbGSNxhBmKM6iujwxF9rbCbkkqYnfE9V3ADFtYIW4N4OltJHSbREiJjoIaZb/LawBKiCYvYSecTbaZwikNeE5spTqqGJNTSrKI2WCFWRqkEiwPKY8M4FTOuxk/cBbSZLbxcnlaJ9fXA2XZg5Ki8AiBqK6oJItymPYnkcQPVXvHsYZngbRex85kiLbg4lxvZhzRRqh1EiBJIPUCQNtyJ5/kcG0KSaDDMx0w0AgC8nSQTIKlV8XNjgXs9QyjJVar3neovgRTGsklWBBEaB4W8J1XPIY22X2hSxYlR0JBG15NuuJf/LMOuGrUWgK1CCxqLT0yDE9I+FdS/GYvcHlhlxVxUzINasyldKhQDImq3hECCQsrItIAOxxdOyHZfu8qNZK1yBpqKLgTqG+63urdORE4Po8PpF6X2umgrINNNwToeIFgdmkfCZ3JBMnHSlQ18FBoZSpliirmJqVqfgBSNGoSQ2qRBsOewkDCI5Yu6J3kU2MyV21FqYnnudp5Hpj0vOcAd87UzbkIqnSC0DwCkwLDpdxdp+EnaBio5LJsKzZUMO9750ClgSVWKgMxBmm9WSSbtYXtLjYG6qUGqrQZgKdKSWqEvTGpYhtJBBDFAGWILAXgEteGVEOXros61NanRPhV9OlXIBaJYWvM+EE7XOz2Qy1Cqy6C9SsCmu4ZizhWuOSLJ1XggzcAYQHiapXqDRLd4XTL2NN3NNAF1kb6zBJHtJjF8GEAqqFYpSkG76pfQNIDCNIW58QNoGkWvh52f7QdzTo02I7ttTToLurtUeCniWDpYDUCbAW3lB3SNUJbVRVm16RsVKN4iNwdXdmL2J3NxbuyXYujmKVKsazkQdaqAIfUDAMfDp5eczyxz3dJgi68F4MtNACzMAGGloi7FjKL4eZHMmSSSTih9qaTJXzFSlTp06R/8syxBfUmp+guCjeGTDC4IYY9My+WVAqoIVVVVHkOX98D8QyNOvCVFBVYcgj719PyuSPNeU46lNHg2c4m1SrSpu7sKZCUjTUggTARDpm62Fjcg3FiFV4eatShlhT7l3qCmf6gNUlmJJOoLqYja1gDbH0Aez2W/k/yh/Ic1KRBIKsTqJsbgm8G1hjyL+L9Mf4gXi4VLggX0WNxEi372yS2Ap7U1qS1StGuzUaf+TcgxHhAUgWggBgACpBuSSatWYg6jvfY9By39ffGVk8VjqH3TPKLTvAuN8ci15gi4539/Q3xzbsg7pKzCQuqeZZr38iB9MZgLMVWLE7en/OMxNBR9czjmtSDqVbZhBvH1Fx64zVim9peM0qgqBcxUpaYAZaiKrMGB8DFoDGWEm3hjljsdSidsszR190tJ6Wh4LElixX4lJbdINgIiZvhPxzMlgpYipIkiQpVj4gxBkRBAsRJjoMW/tvw2ulFSyhwEZUNZkNcAMDAI3At8MyHExtij5LgGYqVhTqJ3YClh3w7saQNgxAGoiPX2xtsigBOJEWGqCQpaTFlixJjY7D54m4RxfNUO8bL1nTvDFVgJv5sJImSZF5i+GOV4v8AZRXosqFXU09JMhZBuCAdZAZh0/mTNhgXJ0Zfu3JpeAWp29AbwyncwJv5YOBLH2A4qKZHeJqZKcUm0gBPGCR6RJvzZvU+i1eK5LQpCqC86ytOGAMljMTduh6xtjy7IgFDonwwBJMQDcx15/rhomsixHxAy0HwgwRE2kLuZF5vjm/I29Hf1pLYaeHldQ+1VGprUmmliuk7hlYRNz1gHnOKY+VehUcUTJkqy6TOmAVmBBBBBMHdb9TddT81O0bf35eeAK3Dy1VXD6SORRSRveYkGPPE2wfjXRX8nURSn2lO/UAKy6oJEj724IjcTv5YsPYPgNPMuFzPwshdNJKkkVFkGd5XWCP6fnjmtw+kxGulr850ifQEddzg/htQUnVqetNMxDA25g84MkG+Li+2Eo0OuM9gshTo601Uu6ZTVYGZVdTNIJjVpckGP6RfFJ7R9mBSGWpZemwzBor9olrO7aTH+4Gx0/1ARGLt/jCsi0yDp71ap1Gdem4VvLWFN+Sxhb2ld8zmGrh2SFC09JYGnEmfA41Fib7SAom2Lb0RTKDlURaYDPodWdXXclhJhUiAvhUE6tyxE7YXZVfGNSKNTFgzNE+GdPSYIIHMkDDjiPZPMMNWoVKkyYYCx5+PSZkkx6emF+a4MMu1IFm7wS1SLrESpBHPcH/aOuMjNUAv4apKibkkTGrmqgdSZHUz0Bww4TxGo1VBSy5qMLaQG8TCWvphgYnmI9rNeFZOmEWrSc1K1Q933QTUskl01auoQbcmYbHFz7GdlsyHh6IoqqbsD/MioDpOkqVJ0AyJiBvN84q7Asf8PWz2kHNU9FMoCs1S8AQVCgkxZiDJkwOhkzjmb+010ytKmzaWms5EIqrfTv4pcKI235iVseXoqihEEKogCZge+IalemKmkmKhUW6qCY8okt9cAlVr8Z+yo4q1xVVSVqKCdVKSRFMsQakKpkfEIJvtjz6slIZhzQdlpwGpuxliqSraTNxaYaNoIERgntVw5XrVqwf+V3zd8DCsktaBOolgCZEfCRywoqZwgCvSUItNAukQRDKZaCTBIgzsSYvGNfQrY+4dnMwzCWUtoNKkzrAF9RC6h4pTWoY3HeDrisJlGUJUV1DyYFrRBWOQvMgnmAJMjDzitB64oV6YZhVhFW+lWEgKoefCNF9JjfzlXncrVXu6L0ST4idIaWIiRYDVAgW6jEP9EvgGHFw9Sn36qqrCwqBYU32QCRcm1/Wcekfwz4tVNGjQ7n+WocGsJg+IleXS07W3mw8sp8NgVGDirTBRgRZWkkAzsATI32I62sHB+1FSnw5KAUSA7qYlmlqhMRGkQQLHkeRtaTXIHs+Y4tRpvoqOEYkKNRADEiRB+l+fqJmo7uRsWn/tUflhDmuCUMx3FRgxsDouFYxfvJAZosIb+mLAnE/BaFalUam1PTRCgUdJBVY3BAuHJJM7RAGKKGFb+YQFdkKNLAbkEEDn8J3kdORFvFf4qZZkruQILNqjVMlvMwOQMctse3ZjLK0EyGGzAww9D0sLGxi4x4d/E2rUbMMXb4WCgsukwAACQJE735zMCYwrhgynZfLB6iqVY6kIUIBJMWJHTwkkjliHMgkBgNK3sTc+e09I6T74kyFI1GOhTqGogExphWZjaIEBoHW18FUsl3gKDUapgKvWxJEWuBsfaNscfohiimqR4tWrndfzxmLen+H0wqOoLKoBJWCSALkaGudz4jvjMdMF8ox9BYqWW7GaM5Uraw1KpLNTJYeIMjIPiIKgrMxIiLgkYZ8N7UZaqoYVApJ06WN5/A+2FHa/tEyITRPeUyGSp3TDWkj4wRJAXb1I9q4L0IP4pioza6VS1PStSnIlDc+LxWXSByAvuZ8PntfNvVdV7xmWIOokQVFiTJH9NwYsATht2jlkVTUaoxVCamqxPMGZNgI+fIiE1GjoFPSRUJ/qIQBr7S0SDN8RwYOyVOmQ32grrDGmdWowbwVJvZp1SDIJ33AnCqRFTUbKSEBF9ZLQIMmTG/SY3w+yHZLMG9fY30SpZvI2aFi83k9N8MaXCFQorAs6tqWmkiDcix5AyZaJJJJJOM3ei4xfImyGYU0iFI1R4gb+f4HDfJVlshYrZNPh2gKNzuPL1xBxlKGUWa/dUNVxTporVX9bSAbfFp9cVvN8RVwtVAQzuFXU0t8Q5kmL+u2OWNPR2ytbL/RzykFe9SeWr8xAt5zzxpqpsJUEcwJj/utvhXUNVRoDsYBBJEk3jYcjPyI64GqZ2slN9YkaY8NMiOhJNRrAeQ5YuRC2GZjMxZXUGfiIB/CY9Y6YHXN1k8bOjJv/AJRsOupTf1iLn2X5HiFQgQG0bCBq5cwpnl7xgtKGtgxp05uZ0sDPWS0+2GIS+gzL8ZpspZ1UAW1Bj4vYCcR/49l4FwDtdiOR3BEi/JoME4KoUzuwb2LR72xFmc5RpeJ2ZRsCzfQAnlzHr54aQWyf/FqRQshNRhcojAnziTcc+WOM3XpOjKxMMIYcxseu8gGPxxA2Yp1lANTUCIMMoUfIgzeLE41lMn3ahVdtAFlOlo57ljbGpDYbknFMoKaK1PuQhXRLPUkw5kgI1wC8mybG2PVuz/EVzGXp1VXTqBBS8oykqymQLhgRtyx4/VqhJLhjyAVdQM7TpUttbYC+HvBO3FemO7Kd4BtqUppnoTdhM739MNk4/B6nhbxTLS9OotPW6mOWxBHPlJB+eIuznFO/pSWDOLPC6YP+3U1vOTgPOdr6VJKj1VdFQwuoQ1T0UwRPIm1jMRGNYMTdteH05TVUPeVWYFFGo1B4gnhfUAq6hqIB8otFa7YcAr0mqVG7vRUYJRop4Z1LpUBSLHU2kiw2PLFt7PcTp8TDF6X+UQdU7MTqUqI5AAzf3k4k/iPlTUp5cAlZzCJqG66iJYf6gBbG5RktlF4aatIIwqFgr1FpBAYUAdzrhIAdtC/A0gK5uCSZ+O1YoZatLLmJYhkYhdSsq3m5bSi+JSpspPKPTT2fy0Ux3S6aQCoOQAiPcEAz1xS+2XZlF8VNyqk7FhpWSIEASABEAEbST1zRLPOszlKlSm1U1FJJYlCdJB1E7WF9/Cdybc8Wn+GHD8tVUJXXx/ElyNXMgxuIGx/O4dbg+XVKneVS7qG0BVKhiLC5kEfetFrXwBkq1b7Pl2y50VUDJIdiSC5AaIgC+0kQNrYLSW2BeMznqWTqulMF6zVNVLWjtyIgnV5s8iZv4cWOpSqZnJIjVSpdF75xGqY8QXT4ZLDTzETvOKAmceo/dZk1K1XulZZfSApOl57sDUAZ3Ef+43nh2dRNFJSToX73pFzF5g3k7jDdiG8FyFajQClwWAsrEuFuSBqMMd7nboAIGPKv4gZZnzJVSNbNuzFR8AMlmJIEX3225Y9ipZge3I9ceY9sKZq8TRKZIZqiLqmN6YBvyET/AHxUeDMoSUqSkIkMwOmpUU6ldVOlX0lQFhQBp6NBMzgt+IlKIor3bd5pqEtEqzUzSOokgSmp9xEtI2x6LneFU+HZTM90WFRkQu+oanZiwaYChgAwiFBuNuXlFWuEUsRBVy4BMX5rG4uB8vnDeJDLDRy5IDVHoF38bFu9Yy3iuaLaJv8Ad/HGsJKCuyhvBe/iVQb8/ECYO4vtGMxrXwYdBoG9unnjk5sxp38sCtW8p98cPWkXjp64aA1mcyQCFFuZ33bmb9Bjt2BnmCI6GNjDcp5xvbEddiDy09Nr7fPHCpqg6tj5kz7Kf2cFpiT8GpCnmUIg3AYn+k+H6DbAXEeKNl2ejTzFSy6nNOowLNtBYbnQq3adyMFqVDgtEbEXF5sDI6nfCDO0Qald2Yl2XUtwRE+L4bCLADpjUdU2LTltZ1rVLE/Frsx9ySD88M+H0DqoUmse9U382E4XcKa2H3Dsse8RiSFLoBHM6hygjpPri6Cy78XzBSttZtOr0I0j6r9cB1uMUgSDWQaep3BE+49MSdoNTMsxOltuk235/riltli5sACJP1/QnEPkuPAe+ep0arNTAKkDUB6iIvEfv0iznaqo0CkNJi7Heefryvb3wozB0WbmLD0jb3wtfOGfCPnjJGbLVQ4ixVu/rPp+IwxFv9MH6c5xzlu2FFBoWkdB3ZlUk+dj15e9tsVKrXd4BNhsMcBMUkS2WXiXE+8QihmiqwS1JyVBtBgnef6STiuvn60ae9fSLadZgeUTEY4KYzu8ajHRqMjKQSDAuDGOzmmmZM7ST13+mI6tJiJidNj5dPzxCGxNFWekdhP4h1cmwBHeUj8STcRzQ8jzi4Pli51u0FHiLTW1Ckus0yIGmdlIIILMoIk/CbjHg4qYLyvEXpmVZvY/ljcA1Z9IfwrrscmyVLaKraZbVYwfi5+IsZ88HdtMwj5emysGAzFO4M3kjHiHA+1zAaKjMA2xUb+tp5benlh3QzetG0MXU3tJggzeNo64E60TtM9m/wAZovrGsDTIuYJGkEmDcATvhFxHMUlU+IOrEHeRYk+c2/DHnRzbhj4mOr4rm/rgLO51p+IxzE4l+TolOxtxbPrrqBYCnV4YgCQJiAB7eQ8sKslmFFNe7sRqEWkeI7/h7YT1asT6EGOX4Y5pVyFAIgR+9/b6Yhq1ZaprZZqXaBlI1DUBPtO/0wSnF2JksZJk3ieUmDzAFuV8VGlWN429fbn7fPB9LNX8/nMfvbGadGPXOzmd7wLvN7/Tbp54rHaJm/xalpIB7xbkwB/LF5M+eBuA8drUh4aYMc2naem8cpwJmeJB80mZLICp1EHadJW0qNvPHWPkSVMyi2eh5w0D3r1QpJnQxTXZUQW6+Kbc5OPDuIZaqrM5phTqLRAFxU0xpMiQxEoJsOkxen4lUYFXKuhLNpMwZLGLDVuZteQDOEvHyKzEvoWw/wAtRqZreJifEYUBYB2GNKUWS4S+Cl1K1zqHi5wYHy1b4zFho8Hy0DVSZjzbaT1jWP313xmIyQ+pj9MtpUioo1AR4gCWteen0x39lp2gIed0FvTGs3QIc6m62jb3/e+ItBN7mPPb9cTZ2pHNbJITy64gocOpq0+GdoBt0+e2Jli3LyP/ADiVwoMFtN4uDywZGqIq4xlaYKkg/wBR2uBUpT/2k4HyvZ5czmcyi1O7CIoHhmdRB2BG2n6+WJ+MHUsiCPhuOrL5XuowLkeH1Klc10rKpUshGkwTHkQYnT5nT54r2qEHObpAo5SqKOX/AIe1EXw10LAncEAi0dYMz88S1eCutSmA3hVqekdSG1t7m/pYcsRnjz6q6sNRpt3eoFoYzyBYwBDHfkOuNtxuuQQbLJIJPODt4b7Rc/ex0jJ0TKKssy5qm57wqxDCEEAkxvaZ3m+2EnGAqN4V0bTY/jhbwvjVVDUFNUbTdmYxpBBJgCJHoMM+H5k5lRU7ymFLEaSDeCQG8Rm+8RsMVkiKfBSeMJLiDNvzwH3GGXGwadZlZQSOYNiJMRYYEGYB+7Hv+gxa2G0QijjtaWJ2qrjkZkdPrhAhNHG1o4lNdehxJRqA+WMYDdTcAxP7v5WGH3Z3gWXr0NVRmD6mUnbQbW6EXHzwnrkcsWbsnmZXu4XUktfdptbnIMX8xjl5E6tChJnOytVX00yKgPOwuOW/p8/fAD8HzCjUabAbX/LF9Nap3saKg8PxBTEX5++3phvWqt9ndCg1fFJjwgGeRk+mOalLtFq+zzJOE12gqhJMSBuDvccsFU8pmSwNMMpBMsDpK2gnrEEgx59cXjhGaQUVa5L+IkKTf1KgenpifNV9VOREn7sAESD08o8tsbJp6F8EWSKbmYgXBBB9AfP8eWE3EqwGqA0Tv1vzAwy4YuqmOQAPSTcxAm9j7DCvNk3GkkNzFxbre+3TniaeRDQmcyTf52j/AJ/LG2qWBNxYbzt+X9sdurBZafitOIK9Iq0RYgGwNh73jz9cda0YI0+Amd9rxPT5/pixcEAFMsxDMCZ6Ayekj3wkr0op7fCtgeRP/PLDLs7mhoRNIPUSJud7/kOWOcto6qk9k4rGoZ8RH9RUj6A6fxOJnOnSqrLHxbT6xbYC9rW36RcTotrDFvCBcETbzm0b28tueNLmjpJJljeehkgDbeevSfSDqTcTq6EEuQWAhbnYdLXPP4cU/Po1yfDHKSSTNo3k/rh5n86tMayA9Q/DJPh6sehmfn1GAcn/ADIqEEswOkRsZNzYRaPr1vcdKznLbJMtSq6V+7baQIxrE+p+Sp7zONYxR6DXyUkmTe+x+t4J9sCfYGG7A+gIJ9wojDxyORj1xET+5xOI6FAyfm3784xsZWJj35/O4wzK3EgHyxo0J3+lo+uNiBXuLZcd2oIA/mUgSBsO8W5ta2Bc7kUy6OaACAySI3NzP1IgeXTD3iVOkq6apgG8MTyIM78jB+vLCnitVHoo63VkV1nmDdZnrz98VinGmrJunaIezGTRkbV8Qc6jpHxEBj7wQDPNTiTjvDafctfYyPUX5eU28sV/gfG2pvURj4WJbYli1gTMxEDpzwXxfi2qk4U6jMeJY8reETvvfFOLsE0AcJ4etSlmqwZ10KRKH4oVmIPJgZA/CN8T8FSrl6aU66MFgk6BLISxNxBBsdwbbRbHXZLOmn4Bfxs8HYwFX/4jDrP8eaDKmPXEznUqKhDJWUrj9A1Kjuh8PINKsYAGxAH1wiSrBxdM/wATY/d+v9sVGso1NyEnHTxeTI5+SGIOtUziem8nbESUpviemsY60c2dFBvjp7CBjTNcAY1pJOEDlROJclmWo1ldTB2vt7jmPLGk8OMzSWHXeMBjnP8AFK71S1R3UEgEKSFsALCfL64sGR4hV0tBLd4NIJA302uRMADl08sAcLrUP/zIx2ErH159BvgnMtQ0sUqVkZborFCCeWkgEqPecQ1s6xYV2bztfvzRqPpprT1KCi2GpSt4BPxHrizsqmxZwBJhYAO1iRy9cLeCmk6KzsddxZjYEjaCN4WR1GH1JUAAn53OJyrgcb5FnC5VnCwQpkq0XExaRM2G0b4Pap8YWioNyLatRueZJ2m0xgPMqKdcNFmEeXQ/SD88N1VY2BGJlIVErHFcm7pC0/H0WJ3m52G2089sbyNM1Ai1qRGj42IEQNgRaxA38jixPYTHOL3/AAwj4rxILSaD4qhMeQBgfQD5nBk6NjTE/H2AUafvGbeX98OuAZBWpUzEki94HvF7+R5HFUrOzU1B2Vjfygkfn9MXHgmZ/k04P3QLT6fv0wPgVyc8bosQFQAAGAIEAeY9p/4whzFOCJYm0/7gOZ6A2EDp03sHEJZTeLGD0nFb7gsW03Ige4sB5Ac/liIWkdJNElXIgqHqGSRMHlMxad4/EY1wthTQsT4mJVLxAtJ8/hNxzmDaSS+Uaqiyx5na/wC9sQJwy51RYWk33HKIAgCw6Dpir1sH9GHi0feUeWnrfGY2QFt3kR0Hz5HGsal8Bb+T0h2cfd+WI6uccR/LJnpf53wSKo6j8fpjokdcOQ4g65xrAqR5k/pjb0VqDVqLCLQ5At6GD+HywRy/PGSPL6YMjYiTMdm6DLBph5M+Nma8dWJPsMJ+OLoQUkpmFAVQqkiNgPl/7sXDulJmAT5gfnjEpLJ8Nj7D6fjjKQOB5plOH5xQdNCNRLAvzkAdbbdMdVuDZt/jNNrz4IX8gTj0wqmrUVJ5QXJ/LG6wpGwSPQ/sY6Oa6Oag+zznheUOXUiqPHVcKhW4Ucp8yTHtvyxmeq7g4vdXI0iLKS3UmPTr+5wmr9mVNzUafKIxEsZbZcVKOkUDPVrRhPTzSAmZJ8tvnj0ip2HQmS7nykfkMbXsTRXlPrfFQlGPBMoylyed06qE7keo/TE6IvJgfY4v/wD4Qof+kvrAx3/4Qy0f5Sn2/tivcifUUBcspMlh6aT+M/liZclJAVlM22OL0OyWV/8ASX5xiZOy2WEEUlkbY3uH1FOTs7UO+n5kH8MbTsq5Mlx+/bbF8HDlHIY7GQXoMHtN6imUuyR3Z19l/HxXwVT7J0hsff8ATli2LlR5Y6+zgdMS/Kyl40IMvw4gAF9ccyFn3gD8MH0ckBy9o/YwyanHIn0GNpB6/I/piXMpQQsq8LV9y9jIj/j1xNRyRUADUY5tHX29MM6dMdZGNgDlicxUQA5c8z7DCTNdmqVS7aiYAEuRYehGLXp8vwxF9m88bIcSsU+ySadOpgt+e9vxwwyvCu7QU6ZlVFuZFyb4m4nlasDuip5w3P8ALafngfKVcwk61cSNOkBNN+Y0ix98XFN9nOTro5zlLwsDUQEqYGoSbdN8U3JcSWlmSKz6UKHTaRJYdB01X22xY+5dq7uaMlkKy5HMEGzECRMg32G+EfFuzq1HBkrb4QB6fFMTt1/To8EqCEZy2GZPilAhf5iiJnxLO4M2P7jBNWuhJCtcESBeJFp+pv8Aliq0OFJSYFgZP9Y0j2IMN/bDBa4py2kSYjlyI5gXg8/+JlG+DKVch/8Ahx6L7kTjMLRxGbkj5/3xmJwY5Iv1GuDzEeYAxOtcjofbAArBpKqLW8P13PriRahPSP3+98Y1jD7aTFvlhfUq1y4fWdKmyqtiNoMtB+WJAwbZoO94v+/yxtaRN4t6f3vjDkyZuImNiPngb7U2qZYAm8uI+RT88bqIYgEg+SBvy298aWmLwzgjcWG2/wB3+2ALYR9oO8geX/GI2zci5tzH1xsUJE6ifkcYaTATYDrIHPpgM2yRKrRY/T8cSLXI3P5YDNNyZBPn4fz+uJST0n1H6YxrYUM1NunnbG/tI2H4f84CHmAJ3gb8r461iR5/vrg0OQZ3wmLYk1g9D0jbC9xHOMb76LX/AH7fhONSHIOEDl+f5Y2t+vobYEDza8ecj69PLHVLMGYPyGNQ5BceX79hjWAqtRraWUC8grLetmX88SU6pw4myCibWxprb/hgeo7dSfnfpt5fgcaNRuX1Ez6c8GJsglvT35dd4xtvSfTAwUkTE+v7tvjunrgmIHK82gfLn8sahsmUL5YlCj9nAwVuo/fpfG1RiJt6Cb7YlpCmTOOdvWccT1/H9MRVCY6com/64h70Dc/v5/gMKiZyJ2Ft/rjbLYXPzwPTqqOc+pnGM/NduuHELR26g9cLMzVphtBVhDBtWg6TYjeI3cfLDBC0cj1H4TuR6jEbEXmVjcX9ZsDP0wpEtghyKmbR1KmJ9YxF/glKPgA9BH4ETg5KmogKysPI3HrBkfLHNXUGgxtPxefXFUzNpis9nqfn73+pn8cbwxUtyUfNf/vjMa5BSBO9DbTttM/s3646YMAZKmP9P67b40EXcmfQ/qDjQAmxaOkkx9PTAwomo03B3F+sR6/LDOkAIkAn0n5e+FtKmtwFYzzJLR85j2x2lNrzP6fMzjWKGiZwT8Jgf6fpJOI2rqeotaFHy6Tc/TC5Ug6dSn5i0e4xMTGz67cp/EmD64DbNsV6mTa8j6TjnYSTHvf9+WJAsjpG8mf2fXAVW8EtEbmbG/O37nng4MEh+cR0/ZwNXrkNBEdCCY9YsMDvdhDAkzHivt5jyOI+4dWM6SBcnULjy0lgfn1wpA9h32rny5wIj1xKrBha0jmNhHl88QJSEfH9AY9ME0HFgoJHv68zHsMFga0Dw7WiPX5eXTEpW14v5Hr0kjHFQEg6dU+ZA6TFj9caWk9hqFt1C/K4aPphElNO48H4wfn+RGOKjVJ8QpIsWCkzfYySREct8F5akd3gyLC49ZNzfz647qGJIg3gwJ29t74RoD1kAG07xJ9DG88+uO6OcAnUski3ITz2BP788SVwpsSZi94b3wD3W8BiPUfiL9fSMTQkiZmRpK85tc/Ll+9scVswR9wnqCY3MepIMGMYosLj3g7b7jGatHwnSdpGmdr3IJ25T1w6Bh3D6qkEwQR1/uB57SbYNpZoGxF7cv0GE1J2UELHzO8fjgipmCwI1lQQQW+9cQSpmRf3tjONipDg1CxgQQNgB+sYhesIM+Ej99b7dMJ8hT7tFQ1qrmd6kFmJt4iDf13sOmOs3VrEzcqbCwEiQDcmCLXjkTGOfrtlZhzXJBYdTsPzwM2WPK/oZnn6x/fCpqbKSSSxJsF3gdJcm8co6+WO8udJ1B2Ut902PrvfluMXjRLlfISSVMGDfnPUbiPPHcKfvCf6Ykj6b+8325Y5fMMT4iee6j2mff8AtiCu9rk3vtH5fTGCwmtCt4X9CJA25TceuNZmrK+Iaf8AdC/Jvhj10m++F4zBgnVvzAJ+kYjLtsCB1gkR5HV+c88UmTYdWpTGpQxNwDGs+kkhj6E+uOa1MAf5rIJjxKdK8r2IA8yPnhdToQCQAOrq4A/6lFj8sE0c+ygSQeUNIYemm0eVt8VaCyM5xP8A9vL/AP8AQH0IB+mMx2+cWbUJ89Sj8xjWH+5DZ2FHr8/riVRJEi3WIxGpX4QQR0BH5jbBAqqLaW63ax8r45nSjKmZZLgx7RM+8Y0Tq+Mzy5fQx+uJcw6jkptseX1xAb7WP785H98IsOpikBefePpAxiLSmdJPub+oBwI2XOkGVkdCDHzE/LGkaoCJB53mPkCMBr+hlUzJE92oib+V/Mz+/lJlausePSRsBYbHeLGb9Ywu+0NqIUsedlJn3sMOcgDpl4B5+EYDLkizJQEKEHLxXa3PYE6v7HrjnuVUQs73Jk39A31PlbBK1aanwIoJ5gAYizBqk/d08ouT+l8BQDnKiloQX2nf5wTgKHnb6x/bBRrf1LceQj9OeI8llFdzqQEbzBHnvscbRL2boUpJkD9+dxzx3UDDefz+URgnNcLQgSttokgf3+WAKqPMaifO1/p58sP6NVEhdxERHn+xfEorvaIvzkW/e3vgNKR1H+YB/uG/yvjoqwnY+jA9N5232OD7CyX7Sy2GozaALe5aPoMRNW5metv3b93xIleLeDb0JxFUcNNrdRcc9/rjWJ2tQWuf+rmJ9McO6DmDjO6AuCxEDaLTvY+18a0j+q/t+WExgrSYVmnodo/DHfchokTve/P6Hl5/THXdoRff0t7CI9R0xNlqEEETe12IjraN8D1s1WwIoAIKmD/SpG3oI9z1xJQzTCdJkHebn69MHCiFIBEWHitvK+vU28scrTpnYqCJuNtjyEW/tiX5V9j62BMwsHgjlO8bflzjGNV6EaR1jmdgP0wVlsuJJB1SebWC7kiIvED3xp6BIZqfdmoAYViCJ0dIIjVA9jje1XRlDVkOmxvINwTIPtEXki3644qDmB6eX76j6Y6WkoIXaJ1i8MAtyPI6frvjtaQF9Sxe+qZgACBGxJ+WJ9q4DEAelqIJQTfaLe9/xGNHLaiFGoH5DruRvhpWamBP3oMeITOknc+cD54EqpGqWsDaGjVcXsDaA145j1KvKvgzgC/ZlUwahDD7pEn6x5cueIc1SBsQSY3gn5zhoiLA1spN9RJ2g/jH4jEYpqAbmYvDbWPLnfQLjmemH2RvsMHQgpsoEFXP/S36YzDDMsQ7BXsCR93GY7JWrOb1oPzCgCwG/wCWA0P8xfT88ZjMCOrJXUaiI5n8DjviRhbW8UWxmMxkS+CCkx7xByvhhmD8P7641jMb/KKiTZVza52wzy7ElATYzjMZjIQrUdW/T8MRVLkz1xvGYOihXkmN/U/jgrLG8+QxvGYjoyDKhuuFfFmOmecfmcbxmE0uAEHwj99MD5g2X0/X9BjWMws5k+VpiBYfLzOGVKmLWGx5eeMxmBnRE+a+B8V6YQRz387YzGYURMPA8SjlH5Y6rGNreIbYzGYvpD2EZo/y/wDp/XFdrWcAWHQe2N4zELkPJwHZcXA5W/DA/FrFCLEMIItF1xmMwx5QdM54XWY97LE/zCLmfu/2HyxzWP8AMPpjWMxvJ+TJXAdpBcAib8/TEddiDA2jbGYzGXAs6p/A3riKko7wD/UR9TjeMxS/EklpKALAc/xxmMxmOhzP/9k="/>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pic>
        <p:nvPicPr>
          <p:cNvPr id="6160" name="Picture 22" descr="http://static.cdn.thairath.co.th/media/content/2013/06/04/349042/o3/420.jpg"/>
          <p:cNvPicPr>
            <a:picLocks noChangeAspect="1" noChangeArrowheads="1"/>
          </p:cNvPicPr>
          <p:nvPr/>
        </p:nvPicPr>
        <p:blipFill>
          <a:blip r:embed="rId6"/>
          <a:srcRect/>
          <a:stretch>
            <a:fillRect/>
          </a:stretch>
        </p:blipFill>
        <p:spPr bwMode="auto">
          <a:xfrm>
            <a:off x="7429500" y="3357563"/>
            <a:ext cx="1714500" cy="1071562"/>
          </a:xfrm>
          <a:prstGeom prst="rect">
            <a:avLst/>
          </a:prstGeom>
          <a:noFill/>
          <a:ln w="9525">
            <a:noFill/>
            <a:miter lim="800000"/>
            <a:headEnd/>
            <a:tailEnd/>
          </a:ln>
        </p:spPr>
      </p:pic>
      <p:pic>
        <p:nvPicPr>
          <p:cNvPr id="6161" name="Picture 24" descr="http://mpics.manager.co.th/pics/Images/556000010319904.JPEG"/>
          <p:cNvPicPr>
            <a:picLocks noChangeAspect="1" noChangeArrowheads="1"/>
          </p:cNvPicPr>
          <p:nvPr/>
        </p:nvPicPr>
        <p:blipFill>
          <a:blip r:embed="rId7"/>
          <a:srcRect/>
          <a:stretch>
            <a:fillRect/>
          </a:stretch>
        </p:blipFill>
        <p:spPr bwMode="auto">
          <a:xfrm>
            <a:off x="7620000" y="2241550"/>
            <a:ext cx="1416050" cy="1011238"/>
          </a:xfrm>
          <a:prstGeom prst="rect">
            <a:avLst/>
          </a:prstGeom>
          <a:noFill/>
          <a:ln w="9525">
            <a:noFill/>
            <a:miter lim="800000"/>
            <a:headEnd/>
            <a:tailEnd/>
          </a:ln>
        </p:spPr>
      </p:pic>
      <p:sp>
        <p:nvSpPr>
          <p:cNvPr id="6162" name="AutoShape 28" descr="data:image/jpeg;base64,/9j/4AAQSkZJRgABAQAAAQABAAD/2wCEAAkGBxMTEhUUExQWFhUWFxcYGBgYGBcXFxwaGBgWGhgYGBgaHCggGholHBgaIjEhJSkrLi4uGh8zODMsNygtLisBCgoKDg0OGhAQGy8kHyQsLCwsLCwsLCwsLCwsLCwsLCwsLCwsLCwsLCwsLCwsLCwsLCwsLCwsLCwsLCwsLCwsLP/AABEIAL0BCwMBIgACEQEDEQH/xAAbAAACAwEBAQAAAAAAAAAAAAACAwEEBQAGB//EADoQAAEDAQQIBgEEAgIABwAAAAEAAhEhAzFBUQQSYXGBkaHwBROxwdHh8RQiMlJCYgZyFRYjgpKiwv/EABkBAQEBAQEBAAAAAAAAAAAAAAABAgMEBf/EACYRAAICAgEFAAEFAQAAAAAAAAABAhEDEhMEITFBUSIUMkJhcSP/2gAMAwEAAhEDEQA/AHNKYDtVWimRkea+AfHLQci1tqp64280XmDPqE7gtCNnL6RSMyN0qqLUZ9ftcHtShZcsrQj/AC1t8hNFuMQeazw4YELvO4qOJbNLzW7V3nN/ss9ukHL1Kk24xHRZ1FmkX7UOsM+qz7PVmQ3vimaw/qOimosueY3Mc/tcLVpxHP7VPXbkBwCJr2XCOiUSyybdn9hzXfqGZhV4bkOikuGzolIWOGkMwI5qfPbmEjXGYXa42cj8KULGnSG9/hd+ob2D8JPmDsH4U+ZsPIq0LG+aOwULrYZHkhJ2dEJds9EARtB/U8h8oC8ZHouLjkeigvOXorYInIe3ook5dSiLtgQ6+5LLZDt3VLedgnej1yh1irZLFnXybzKn92Q6qS4odfarYB1nZDn9IXOd/U8/lSXbUtzQcT1VspDnnIj/AOKDX7oiLBkoLN6Wi2M193f5U64yCIg5ITORUsyMD9nRE07OiWC5MgpYJk5Lq5BQAdnVcT/15JYJk5dQiB2dUDX7R1U627qoA65KDP8ArzXaw2rob3CWQ7Vd/rzRBpzaliNqMnuEKcbL/YQpsbANqDM5hQHckTZ2qNvwAidg5falrtgQhSCNiyCH2hy6j3U+acQ7kCuJSvMB+lfIHeZvHBTM4hJaXYDqhc2b8+8UIWKoZ7hJFnkTzC7VnEjioBusunYlFm0rhZIAjKFd5W/mhfZjH1VtAkuQFwUPDRjmgtHtAm/cCdiWihF+xRrpH6gVjW5AblxtQbjzn2VAw2ihzkPmUw6oDauwhAEXodbeo8x3YXa/dVSloAo2tzShJxwn19KIz/29FmwMLBtQ6vZUAkYlTXPvBTuQ7U29UQYMwhXE58vZLYCloXG3GAJrHFQHbcF2v/t3mgJOlHLbyQu0p2Pf0iFpFxJxjZEKdYHO7or2Ar9aZiKnshNbpOzjh+FBbW880Ws0d5o6AQfvxC7WUSMioc0ZFCHF5yHd6HzHf1zRCMlwjJAc17sghtGTUUPqmBwFwA7vXEjvYpZSlo2kOmHyDN34Vv8AdtUOP9TB2ieqB9paD/HWGYPZWn38ChoacuimTkeSrjSTuROtH5rLTIGXnCeSDVMzrO/PBF5yPX3rJRHlkYGN6lrYFAeZTHOGaGTnuVADrcxQc5Ua5xDa+6Mk5TwQtLslAQf+rVGtsHRNqUB7+ksA1yHMIeXP6UuJyGSAzkFSnHf6ro2hDWbhHVSJ2KlCDLoaY27vRSGbM+nqktsLTMR7/Cn9Naf2GfyFe30lD28EwGBh9KudHdWtwp3kuOiuuk4R3zU7fSFloB7zuRBg2JI0U/2PY+VI0HaTEqWvoGwBku1gcsUo6DG3ZPVH+jHeSWgTTNSDtC5uiNG3ip/St471LQIJxnvJCX/7BNOitm6ij9I3L8Eq7Igqh/yH18qREXyn/phfA4I/JA9O+KbAqExNUJtdvRX/ACRjXBR5QxU3BRbajb3Kg6QNuOHNXRo7QpAapsilVQXOGGSuaoJulELGf8XciqpN+gkZ4e4m494JNq14gtBwkLX8h39XcimWegWh/wAHcRHqtpT9RNKLfoxbK1dSWmImeiN2kOmjTsW2PDLWf4Y5jhimf+DvF+qJ2nDgt8WR/wAGbWGb/izzjrZ39TgLs8FOu7+poYjZEra0zQXWQBMGcsL/AIPJUnbu/tYncXUlTMSg4upFA2zr9U58Ao/UOvg3A8FdcPT0URlwp0Wdl8MlDzXzGqaH56Lg60/r2Ff1D1Qlpjfz2JsvhTPc9/8AXv5QufaZD5V4sOOSB7FVJfCGfaW9oL2348039Rm4TirJbVAbIbFdl8NF0c/lECLuCW0AYogR9e65mQtbYpa6nFc0opu6KEIP0pBvgYZqHBdCAIP9FIMlKMD2XB2zelAcHDv0XAhAwgIS4Z7vtKAzzAiFul0jj30Ul9fT7QBech/UCt8IC7LLuFOsrQDc9u3ruQ61OS5pUkp2BAtAOCkWoGCJrZN1buwruj+FONXAAAXEGTwBEcStwxubqKN48cpuoo89pvjJZb2NmwS7zbLX1QDDXHHIRWV9CFpeO75WC7RLHR2ucQxmsRVzgCSTm41kn4WpYaSC1rhc5oM8AvtYcaxwUUfXxY9I6lwWk8eU3rhaTwNPQe6En9tBiIEY+1EFk52tF+/mIHErodSXOI6zvqk2rzfFK1w7unimMs2iBM3AEkmtL/koW+X/AB1qm/hePRKFlfTAXWboAmOok+y8z55XsWMaKV2Uru3ry3jFgGWrgP4kkt3H7lfP67FaUzwdbDxIrMtTipc/aknvegIK+dqfPGufRQYw9dqDihLhgEoEuHwlkGb1znBDO9VFJqpA2pcbV1c1Sj2vP9UXm1/ia7K7PZWA344IoXPdEFawrQ3fKIbimN7+FBd1p6psQhvGv0p9lId3vRat1R32EsCgBn3KmMiE5gzXQBkpYFuYNi6mMJpAhQWtVTAoWjcxfCHz2Z3phaytB3KBxs6UFPwqmARbsRecKx2UrzbO6Et2nMAuED4Vr+gWmv2BXfD9EFo6C8Nxif3HcsE+IsmSIVa18WbtAMihInNdscfy/Jdjpj1UrkrR7q20vR7AESCRAgGTJoATWqzNJ8ae8Q06rdl+6etF4xviQa0xA1Xa5P8A79aesJFp4sQ2mwC+64HdRe2bk41BUezJmk4VDsaH/NrWNEe8fya5jhjVrhfyXtvBtOYLAazhrS8NjZaODQOS+V+L6ebWwe03EdRX2RWXilqWasOpaF81gEO1r8K+63gUowV+bZMEnFWz68PELPWA1hheKUF4yoeiqaf/AMgs7GDJcdgzaTJ2UlfMtM/5A+zcDaNo4ACoIO+Cq2iaS5wtfO1v2gFsiJLYaBX/AFOGWVF2hKdNyR3jmk09kfUtK8ZsAzzKUbNSb4c+Abrhft4Ly/hv/Ji7SnEuaGvs7MtEkt/k/WBpeIAwhebtPFzqOaW6zXiIrFQBhdcMcV56w0a1c8uh1IqBBgkXXC5FtJd+xl5JPv4PrJ/5IXENoCYP7cyGy0OvIqeYStJty8y50kCK7F4vQXPmogh9DU1p/I1w9CtLSC+pa4G8ZVw4XXwa8/L1UZSqjz9ROU6NvWGaDzG54e6yrOyM/ukicK7hfcekpzXW0kgMp/Gn+IzqIzzGRuXmXT/XR5tC3rj+w7zVM6d/6mqdWMzNBFLjuvU2miHVJDhXAibt3xhgst3h9oXEulsgCMva/LatY8ce9s1CK9m6XiP5AjO8c0PmtzuWPYaHatAFBfMG84TXH2Vmz0Vwmt/fusSxxXhkcUvDL7dVd5e0pDLIkXx9owf+3AUXIlGmXbe+wpDzQSlgRecPdTAzNfa716LgZHTt4rg8oGuGWJ73Ibd+W6flF8A21tY+FXtdLABOXqszTtLrQ3djvalaGx1pWYA75fa7LF2tl1NJ/iJrG/j8LhaEzkb0Fho4Y3M/dyaRXKcO+CfivBCdc0O37HwuqcUYbXYpYwJaIKAJ77y6pVpZuursVt0AgISazl8KpgqiwIjdX2QWmggxU5dMVoMeLoreFwtBlXHmruymQPDibzWQetQid4W0xMRJIjCon0uWm59xiqhwvpwWuWRdmZTfCmNaWxrAggziCSYMb0yy8LstYNe2W1kCRhmPa5X9XGL8aKW2eEfhbXUS+muSRlaX4c1xMNAqYvAPLgEtuhwTiDJgzebz0ngtg2d3+qMM76KrqZL2OSSPNWvg4cS54mazTAHVmBk6OCa7wloAgXDV2wDIG5b8AU72JZAr3SIoq+qmy8sjLZoI1YIwpflh0UtsDBm+u/McfZabnZDvFQXCKCvzRZeaT8mXNvyZwstZogeuz4lMFkaAcuAV67Ck9UsSsvI2RsQZ7GaFjDOzvorBPP4QkffHvqs3ZANUj177wRETOOfuuLaAYqJPWFLFkQJnCED3Cd/33xUhl/eJQWguN5/CpQg9L884KdUd8FP7UKaHl1FcSY2T7Smxd33cUkmAdh74URgxz6x8yuDRBoz77+Eq0Mg8O/ZHq0E5V90l+Jur7pFEMrT2mYMX784MBaOjshsGm0CMZ+FTe2XnWuvFFpWFRqnZC9OTtFHfJ+1IF4uy+fwucazl38IoJqujWuuXFHnJAM13ImNMIIrJyjquDzU7Kb0AwQd4UOsxwu9UIkunvFdqEwbs8qoA26szsUtLRxx4IRZwSDdCizaIg3e5hAGy2w72eyk2k14Ed7UskYdz9KdcRTjmpQOLo3HuVD3Hh6YdF3mDog18cMeFFQHjsJ+/dRq1NUGJG6Mu/hSJJjESqCZ6ekKAB36KIneL1LWYi67ooCXio72oQ+pH4XalxwUts4E5+5lLBwcIph2fdLc2YzHdUYs4jIz8qCDdn9JZRWNEIN3d0Qmi/L0QgDlcrYFuf0v5KSKZdj4XOIEziAFBIiCgIc2lcYHfJD5d275Rk7N3KPcJYcRfgVVZTiPZT5c1+EBJptQOt4pCvcUaAfU5R30CY0+/C5Vy2mt3gjfZ0nEx1+46rHYDWHnck2me3v2TG2dZyNRwPynGzE994qJpAzbe0aHYzkbo3Kzo1pJpVVdLsgJIJEi/7nYp84tIpU04iL9q7yVxVHWfeNl1hM8vj3XNaQDkTxUstQRxUwYjC9cLOIDpg7PiURdLVLmn39EDQYPeBVTIGDTiPRMJrediS0QNnffFQLjPcKAY6DKCZkTXv7UeTdJvvUGzESb6qoBNdNDeI4KBftCC2syYLRXHkPpMAmJvz2D7KoO8upF34wUti7KO/VQxjorl2ETmGQJx9x981LA0wT3gVAAkkd9wELQJBOR91xjO8LNgFhgbTjyqoaYoKzCk2oz7/KWbVrTHGdy0ArN2rAmRnzQtoYwjv1QDSm0yBM8PykWumgN74qpMUW9bDBQ+SI5RwWfaeIgNGZ+PlAfEK33j1V0ZaZoubIrhdxogdZiBPdx9VnnT5Mg4+6U/TaOOVOf2VVjkaUWaVo0YmYuQa4G2g9/lYx04yN0pf6kku3gD04LosTKoM3HaQJ9Et+ki7Eie+XVYtpb3IWaUS/eDwgT6eq0sJpY2bL9LAjf7oRpbcRKx22tHTNK+/uq40h2FyqwmuNnsNHcSGbQCd0VPX0TB/KIuj3+FXZpAAAyAjlUIvPEEY/nFeVp2cR9iMzh33sRtNDN/uIVA6bWBeO/ZD+suM49/PBNGKLz7JrpDrvzHexULaxjc01GHYoi/WSJnfvCi0tNaN3541oukE12ZuN3QVjbRGRr7V7xVxukBZNtSDUwIrPCeXTYgsrczMzs748lp47JKPw3fON84woD+FOkLIOmwOfofWEJ04Rs9qQscbMUbIANyjWg4ResYaUda/D8+iFumnfWPeeQVWJl1ZtB8EVw9EReO+ixf19ChGlk8xG/slOJjVmyLUDp7LnW4um/5WK62JF9wk7xP0gbpEjWreBz76KrEzSxs1xpUY4wlP0ymtN1Csu1tnFpOMgwc6fBSn2kj9x/bNcogCOZkLccJpYmadp4gRXbCW/TjLgMgfX2VEtlriTcef2l2JIJO73oOi0sKNrAy/aaSYnKnGB3wSLXSrq4dZCrmrW3jWIpOwD36orOy1jIrq0jbNFtY0aWBhWduSIzJ51+kl+kSw33xHFWG6Falohs6xgEcY/MC9OHgtuCCLJ5xMAxhSRmt6o6LAZukTQYxhdQfKgsIPCPXPsLRHgtsSZYZj9swJoYFM6Jtl4Balp1tXXiIJpTaPbJXsvZrhRkMaSTfBIHE0jOaJj20cIiaQML1sjwP9seYGmQSQCaARQUwhHaeD2Ave52rsAmcdmPRZ3h9NaQS8nn3MOs0VoJGeG6UTLCWzd+7ea+q9TZ2FgCJEk6oMxdNK4xeus9LY3+DWtAuAAEUHNTkiVca8s8szR3HWIBIgkgAm4E0N5kjqisNELhMQYviMaHbdVejPiU1rhidkUwuKr22nybzcKJzf0R5YLwYrPDbVzf4OmY/rIAGJVlvglpF3OPlXrTxA3TMBJOnxRR5ZP0Z5o/CnbaRDuMRtiT0Q/q3Fw/2u3/KoWZkkmSAYrfJBjpPdVYsbIudtugdOVFvjSMcA06Qdc+t985cSlWOlE34kmBu++ihlmSXRJuBAEwT1uThoVs3VLWmDM6oJNCYER6rWiN8BNlaECK4VwvxV6wqBuoJqa17KW7w+0JDdRw/aCDBiTP/ANtm0qy3QLUOADDQSTE5Rdx5LGqsLCrKjdIGsRPYwPTYotS0GZkZi8AQLsR3RbTfA5FRtm7Pqkaf/wAfcatcPS+K15JcbM8bsw7S2H8uJ4U90qzfQHD2vW43wQ6pBqes5TdFMEI8Lj9ouHpQHb+Qm0UXSK8sy2OIqc68OzzUjSLyDSYxrNa067lq2eghoAv31iDPUUTbPRmgDWIN+AJwzxWXkgT/AJox9Q6pJpFbqxEwOZ4Soc1wAkG8zHS/DCV6CwFmBEThBiLow3BWLPxENIAFADQZ7VOVX4Ip40zEZ4fava3VY/8Acf6nAA5ddm1W2eAWpAGrqif8qDkYNLlpt8WOeUieNORSrTxI4mld2OHJXkR15MSK/wD5bdAm0YBe4t1nYVoQKVv2hXB/xyzAAJcQMQYu9sPyqlt4g4i8wIpl3KBumm4m+my+5Z5H6Rn9RBeEaVr4VYn9pcKZSCI3DZTgqr/CLK7WJDr/AO1TMCKG+Ki6FSOmzuj375oP1l4m4AGEU5Gf1PxGk2wsgAANYAY34Y35clAtGNkta1smTTEnHM16rLdpF4Gz0+UFrpB419r/AES5sw+pk0bWkaaHUptimMH16oD4kRQGkj0271iG1O37M9VLbT0Hv1WXFmHlm/ZtDxR1Kmkid+scdpHJVTphiJpM8/eqzHvoADf9j3Q65JIBrHsJ91dGZc5Pyy+7SK37El+k39TvVLzjJA7iR8JgdMA4iOh+E0+mQzpUdfj3SXW+3sqHEHqfdCbgRfE85WlFAgWuVw9qFR5lCI3IJxzn0GCS+0x3dfwFtRNIY62gzOHv9oye5VfVqT3x9OCYHgZ/lVotHoGNsGzFnleSaCQPXqjZpLWk6rWjgJuzKyDbGCdvyp1oAO71lce79m5ZZM9A3xQ3g0/OCF3iBGOzdPpcVg2TieY9B8J7XEmpxaOc1UaZOWRrWunGKbPXphTYoPiBiZIoLt9fU9hZetjsPRc83bvQlRJmeSX01P8AxEiBNaHo6e9yV+pNa8TOeXBUGPrtrXcUZf8AudunqQmpNmyw+3ImueOPcpdrbxPfd6VZ2lSeH2gAkHgecj2WlFEG+caGaVkj1QebMRff61SP67db2wXBpa6+bsMyQroiFnXk30m7DuiHXqdk+p+EkCgOz2U6Qad7E1QG69/MZc+7kLrWiVaC7l0BTX2cyMzXgCQrqBReSARnXiB7yid/EHED2p6yjsn0P/Yj0CNkACmHpd6JYEhl4g1I/HeSSHGZi91+F9KcBzVtovOUevfNAQKUvJPMElWwLs2wDF848Onypca7IPUo3sgcFLKjhPul+wKe31nPAj3PJHZNg1rUctU+/onWdiJA/wCx+upUhoBBv7n/APRUcvQK7rPEYA87/ZKFmZxuInlfxB6rRaBSmE9T980Ns6Ce7gsqYKT9FMAUvGw4GvMo3aGTjeTuvhW2uivdQq77Y60b/ZNmLAdoZgxGHv7IRo0HZPqZTA89J6IPNPRLkLBZosDaDxw74oTYCkYe4IjqnteTHeBKTaWpEb46k+qJyKgX2AHVCG7uShrzU7N+R90D71r/AEp//9k="/>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6163" name="AutoShape 32" descr="data:image/jpeg;base64,/9j/4AAQSkZJRgABAQAAAQABAAD/2wCEAAkGBhQSERQUExQWFRQVFxgYFxUVGBoZHBgYGBUZHB0YGBgZHCYeHRwjGhcWHy8iJCcpLCwsFR4xNTAqNSYrLSoBCQoKDgwOGg8PGiwkHyQpLCksLCwsLCksLCwsLCwsLCwsLCwsLCksKSwsLCksLCwsLCksLCwsLCwsKSwsLCksLP/AABEIAMIBAwMBIgACEQEDEQH/xAAcAAABBQEBAQAAAAAAAAAAAAAFAAIDBAYBBwj/xABDEAACAQMCAwUFBQYEBQQDAAABAhEAAyESMQQFQSJRYXGBBhMykaFCscHR8BQjUnKC4QcVYpIkM6LC8VNjstIWF0P/xAAYAQADAQEAAAAAAAAAAAAAAAAAAQIDBP/EACURAAICAgIDAAICAwAAAAAAAAABAhESIQMxE0FRImEygWJxwf/aAAwDAQACEQMRAD8A9aFOqJbnwkgjVEAjO0we4x08KcHJJA6RW1iJK7UCO3vGUg6YBDRieon9bHwqW6cfL7xSTsKH0q6KUUCFSiu0ooAVKK7FKKAORSrsUqAOUq7FKKAORXIp0UooAbFcinxXIoAbFcinRSigBsUop0UooAZFcinxSigCvxF5UEuwUd5MV5d7Q88NziJkBdUKcDsyAIMicnfbHcMeie0PCWrlrTdcWxMhmPdvjriR/VXj/N7Qu3xk6T8TACZMwAo6aj8h8uflltJjSB3tDw/axsdOCZMacMT4menf0gkUhVZjfbzkwfLvxNFeO5IyXGUnUiwMMCYiQFzBJIIgSfChN2yRcuBhAViogEkwcRWdl1ovJy+5rD2zqViwVpn4d+mYGfTpVHnPN7lzSGZmCrpBaJwZJEbbDxgRJqR+NfSF1FUAaFnYEmR0/UeVQ2rAYiBJjImJEd/niKqxNFAcP2QxIJJOJyI6mRH19Ks27uDq9BjbuAKn8KucdZGlFAExiMgjVpnbrvO3lVX3YAAk6uqnGcxB64ju3p3ZLRNYs29Ik58WpVPc4m2sA4ICyAJzpHU12lkKj0zl3tE2sW1UBkOpG1ai/R7ZbUVIZpiMFguBM1seQcyt8Rb94kjU3axsxC928DSJxt0rEewvI1e8y3E7KBWAM/GBDK0jO+rMHAHQitryr2bXhw4tu4DOGx0A+zmQcYk5rSFmkqLvLrp9yrOZMZMZkGIMbmcePrVgLqIJEAZAO5PeR3D9bCkljqSWjaYx6KAJqatSDkV2K7SoAVKK7SoAVKlXaQHKUV2lFAHKVOilFAHK5TopRQA2KUU6K5FAHIrkU6lFADYpRXaUUANNcIoF7ZcM7WCykDQGY6oA26sWAHUdd6yXBe1V9bACsAWkk6lYjUNUyNj0g5yPCsp8uHa0Aa9oOYcNcvi291g3wwANKEGCWLEAAjUCdoPXFYf2jt8PZufurgcZUkEnYLBI79WvqZ09etfmpY5bVqLMNAO5MKSSMmRAgx1jNBeY8sbcEEAE9wESeuYIgd+9cznmUk0FV4lVsrxBm4yPDIun/lwSr6iJwwA6YHhQbm1p3tpf0xaY4YqFBYjS3a65Vuv2R35scHZRw6uYDBTgHBTMmMAQGX1oRd4hmt+7JYKhLKhkqA25Ede87YFKFPZtbcaGcQBGnSS5IIAzgAggjqSdEevfUctbv6WZVIODus9JgGRPhGe6rq8HeFy49k6SrkSIkkqdp7JEN34nbaqZdHZPfMw7UMUQa4zntEBiCAOnnW8WmZyTRFwdyWuFsQuf9yz671Y4knssjYZl6QAwA2MnABGfpXbSss6gukiQYjAJyBOmSO+du6aXFSXAhYIWApEDGEkCJzB6TNS3sXo5xF11Yg6JwciTkTknPWlVxuFUbn/4n6tn50qfkiKj6RCgEmMnfxgRn0p0V5wOZcTJNp7cL097fQx/TKifIxp6zibl/tHxvvgLr2Ra2JRtTA5Gr94oxMNHpNaLlRq+FnoQrtA7vH3lMh0ZDsSnXGCVcCYnp3VJf5pfVQwt23HXtOkHu+BvwFC5osT4pIM12hCc7MAta/23EbqfI9J9R5U8e0CfaW4viUMdOox1Hzqs4v2ThJegpXaoWue2G2uD6/lVu1xKsJVlPkQadpktNdkldpRSpiFXaVKgBUq7SoA5Siu0qAOUq7SoAbSrtKKAOUA9oPaFuHdVAXtCe1PfnAO0fXyNaCsx7ccpt3LBZiythQRHfMQfLoQcRO9RO60Biee+0juCbjMJwCBAwcdnuyYoEGIVmQ9kw0ZbqQRByRG0/Omc6tG4SwJ0DEg7kRMdJgbDv6VUbgbhUkH4Im3ks3Z2gbjcZ/8AHDVbbKRJwXNrdpLhYFkjUkDdyehGVjIOcx8+PxzFRFm2o1GAzNMnEb46de6n8Jy/VYQ6S1sjT3kPqyO+CCpnpp8Kjv3RaRbQUM24buO048uu0edU8f7N7dFHheY2kuhmR13DA9oAFSpwTPXqelDzaAJZbiMBsokNEhYgiJjO/fVnmHG6rgeMjJI756yZxgf01Q5jf1MCBDRkgRJJJP68qqIlsscRda02vWhkg6VMkiM6vCOhxV3gf3jj3KhBGoghdOAJ1OSIVSZJ8u8UNsFSLiPb7DHUH+2rRAOrqN5Xz6xFjs27YtWm1F4LuRAPRUUHMDfxJ/005IK9+iEoE2YHJyNt8nInOKguk6sn7o+VK8jA6RJMx/bzBkVG9tp0lTIkGPPYH0NUkzFhvhbHYXtLt1CTjzM0qCoSAAQPUmfvpVGLJs9ZTjrBA0XbcmROoZIE9DM+nSm2txBR+zIIOMjcE9N68+5pwgF0lco+VkaSBMEMN5kGq9q5pY6ZEdQxGxx18DVKF7OvNfD2DlnGiAjq0RjaMj8zg/hsQXiDYJUnsER2lMMTBgmYH1rx2xzfiElluuoyJZg2oncBSpnffvNFV/xC4hewxS6Rqn3iAydMZKkEkRMzuSMgUvG7KfIqPVr66V95aM2+omCPmOlR8NxRUg29UkwQYziYx61heX/4r3EAD2LWnsiFLqYCxudWScyfEZ3q1Z/xBsuZa2yExMFWWdydJAMTHfucCpcGtoqPJemblgLg1pBAGVfJHow2/WKYLVt8FAG8FAzjuIkY23FBeXe1HDOqlbqWnBHxBk+InBMFTHXMQaMWOaWeIx7y0HgQVZSDnSOsgzj5R3VGytDnshMQ6noVchT8/wBZp/7SwIBuXFP84YH1NSjsyrgR3sGAP83SfEfOmXODKjs6W707LEDvU7n6GjJ+gxi+x44q50uvI3BtJ3efn9KX+Y3xnXbK/wARU+ODAx037zvGavuxAgl4+yVIIHgc/LapLIySNwMmGDAf6lEyPpVeWQnxRLY5reHxLbI6fEs+pxVhucxANtp8GUj5zQ4cMNOqU6Tpkr6ruPT5UkJU7qgPfqKn+U5imuaRPhgwp/nK4lLgnbsg+nZJz4U9ecWpjUQe4qw/ChVu4okTDHBBVdJ+4H9b1I9mFyNJPQoSvmDkr+vOqXOyXwRCn+aWv/UUeZ0/fFSW+LRvhdG8mB+40GusVADk+CtMf0uJ+u3hUJtqxhkB8HgHH8JIz5Sarz/onwfs0kUqz/DghtSaUxkACT6A6WHlHpV+zzcTDdNyAY9VIkfWrjzRfZnLhkuthA1FxHDLcUq4DA9D5f3qRLgYSpBHeM12tjEAcv8AYvhrR1aNbAyC5JgZgRsd8zuc0/mHstw9zU3uwHYRq7o8P1tRbiOJVBLMFGdz3CfWslxXtzb1H3UsTgF5AkjYDfeDt3zFZylGPZSsyXP+G/YpU9omW0ocpIHaySJJxHhOd6zl/gnNnhriqFGpl1CJZQxYM3cxkju60Z57yTiripcuBnRmgvOoklzMwT1wP71Pw3JSQvDvauHh/i1AQ2qTJOuOhmBIzBNcr07o3i3JUee3rwL7wTHp+t/Wrlzl4IJEwNW+/l8o8qP8V7BarjXL96zYt7AAgdkCAe0wUEgScnJOKlfm3LeHthNb8TE4AaGJ3k9hT6E03/iEONxdyMrzvm44h10WkRUUKEtLpmOrATJPUneKaeVXNAuOjIkEAuNIIG+ktuRnAzRLivb91GnhbFrhwftaAzekgKP9pPjWW4zj7lxy91mdz9tyWP8AuOfStab7E1FBP3cnWxk/DJJns/XAp17jyLfu1J0EzAO7STLDbExttQ61zJgCNUg76s/f39e+rFzQ7TakLEsGIEHuBmI9etGLRlRGeNjw8MflSptzgwTIBg+MdO6KVGiaNYnFBr4e6pRCRrVTM9MdMwPKm825ZbW4yp2SSW0DtYE4DGJx2hjMxvVTmluURvsscAYiDn6KD/4q6eECm299z2nCswI1AKYJg4gDr4VN0b9gbgULE6Mtj48ETJwuwz4n0p/7GzobwVVUEghRAGwkDaJMGjtjgE4biTqLG0GDKTnAXG07MYodyziGZrgkLbMsybDLZg7gZ76HP2hpAq+2KbauxVzmPK2RoEMJwQR3ePXNVPckdDVqSoKZ25fpDj3H2qhuoe4/Km/Oq0G7Cdj2h4hT2brjEYYjEzG+05iidn2+41I/fsYiNWltm1dQev0xtWb4dhqp93apaXwEzXD/ABN4vslihP8AFogmD10kd/d0Hrc//avEEAPbVyI7QJU7Hrnrn6dZrBu+Fx3nz7R/XpT9e/pUuEfhakz0Xg/8XT9qywP8SOM7bgrB6+O1E7X+LtgqNaXgftaVtkEZ3BYTsB6+GfJrA39a5NGEQybPZbP+JXBlYF24o/ha3qU7YiWI3Pf8J8Js8L7e8C0TxJHg6vEdwYCR+sV4lcMR5fjSBpeNdhmz3zhva7g3IVeIQf6WuDSYn+IR0Pd9RJFeIs3J0X7cD4l96jKRmYgyPhby0nur5zdu6p1PZHkKPGgt+j6KXgt1Ckj/AFaGG/f8Q6/KnJwj6Y0AEbBgcfyupJr5wTi2GzER3GprfPb6kBb11Qf4XYd3cfAfId1PxIl8jPoheDZTqVyScxMH/cRDDzFS8Px7EwyNI3wAf9s5HiPlXgNv2y4xIC8VfGJ/5jH7zVyx/iPxyg/8VcJGwYKwPTOpT0+6nGDj0yZSvtHpvtzxiEW/elrSqSZIMEnyXBHn1ODWIv8AtHwCZl7rDHwjtDxLfKhQ/wAVOPMq11HBEQ9q2Rkd2ms1zHjPeuX0IhO4troX0UYHpFJ8SbtgpJLSNpxP+J+lQtqyqgCRLFjnOygRQTjP8SeKZsFVXuA39ZkehFZopXPc08IorOT0OZS7yxLMZJZiSSfM1N+zaf7ZopwvLgygny+lEOXcEABESQJ+tS2ONIzulDAkTjvHXbam3eEXowPh/atTzDgBpnSJ8hT35QhHaQZzsPHxpWMxd7gmX4I+QP1qGy9wMG1aSDIJaKN8x5S6OTan3cdvqB2o+uPnQa7YPvGTftQB5nEfMVqmYvRZHN+9AT1IJE+kUqrXuXFWKkElSQSrKRIMYPWlS/EmjT2j2ALpiP4j3gwY9adxPMgWBRRIwCwgfF/Dv35MeVP5TwgYgfxGJ/qXJ79jSv8ALimgHuUz0zqP5UtGhe5xxgvFnVSqsZCnOmd49ZNZa2e23dWjAi0u36FCbPK2YkiMk9/f5UnSHG2QsTiCR6mukHvNW/8ALHxgYnr5eFPPCN3beIqW0aoGw3f9BTlT61cHBNJ7J+lc/Y3Byp+VGgRV4aWbTj5H86XEWQAJEz+u6rXB8OQ/wkY6g1zjV+HHjTFZRQKRtEDG3f8A3rrWImMfrzrqW6l9xM/rpQBHw1vsn1pnuPOrnDW+wfU0tOAPGmwRRaz4n5U9+GI6x5irNyzmp+KXMfrcUJsGkDGtEVPr7MR3ZqbircfM1YZexB8KLCgQUNNVMirvusHFRhBqGOhqkyGiPi0hh5CoCaKcfY/eDugfMCqrWxTyIaKhtnVUnuTVoJD+gqV1Eik5DUSunAn9GpDwOMkffVgg91SJYY9Km2VSCFrhiFEEAxtE+HeK7+zXgqnsdrzG3qant2m0qVEwPuIoik6B3jv86mkO2C+JN0LkKfX8hU7XrkGFBH8xkjp0qXi3MQY6D7jP0rt9oaBHjijFCyAPNeLMhGDrqIwIIJ3E58aC8Vwq++YudAI1BiCZMDAj+r5VqOZcKGhzI03BG4BlTIwpyQOpHWtT7b+xPC2uCfiLdohrYtmdbGVJVc6iR9qZjpTTomSs80PD2jk3bckDfUDtsRpNKof8yX+BPUZpU9EGx4YOELWLDAfxNicMRvqI+Ftqi4vhL7yHhYEwPBARkzmTWnXjEW1BYDbr/pGP+s/I0I5jz20LlwCSwDiIMZZRv/KDWabN3QLNuEC5xO5JPXvoHwPC5c+J+81puPcMqXFGLgZvmzUB4NxB/XfWj2THXZI1qI7TDyYjr4GnujbB32B+I/nTXvKSIM4P31beC5jYACs2aJlTtj7bfT8RSN9/4vov5VYbr8qgKYjrQ0CY21ddjl8R0AFRXAw2acdQfwNWk4bGP1tTeJtwwHgPvph7KaW23EbDaR+NWLYcg9lfme7yp9sRI2/OpU7vP7qQMrLbPup2kH76gOobx+vSiFu3+5B8PxNVOIGB51QkMg7xPjP9qdGcic+FOTpU4SQTQhsqsJ6T5R+dSXrjlc7eAH50wrG070T4pBoGOv50ACVYdQw8gPzroQFwAGGD8Q8vGp3XH676ntW5ur/KfuFCFLorc0ftxp6KZ9IqncQ+A9T+VXeeFRckNnSuM0LJk7j5H8aszJ7jiUOMr1E7U8MTsx26AD8KhuAaLczjVsPKm22z8Q67zRQJln3uNyf6j+BH6iunT3T5yfvNV2t/6x8v704cKInWfpRQWjSLaV1tk9AR9F/KrP7CoUROG3DHaTiZ22ofy+8GtDfstH03xV61d1JEEZ6z0Pf6UqFZzjVSNoMgAyepA7/1NDOdczVFJiDKiQWzgE4BE1a43h5EyeywMd8EVDzrkiO8FiNJXA7wo7/1mmlsTeg9yTly3rbqdZGtSYdhgBhMzgdr6V6ZaP7hJxCpPoorAextkBGOozMRjAAFb3WDZEHpv9Kyb3RS6TPMOY/4Xi5euOt0gO7MBjGokxt412tpf4oBiCDI7vKlSyKxMRZ4ddRHiMelCeccnZbl11uAiZCgDMyYxtAEVe5hwlwqA1wknJ0gjZgvxBp3PrVV/ZZybxN0ghtOBOrUJPUEQPEnFWmJovX3/wCG4ecH3Kk+HePrWPVSqmVPoR9Zrc8Zw0WlGIS0gJO5JOkQPHTJk1gH5ZeDi2Z1HuONu84qoil9E9waQQBJmVk49QIrtrioXBk9RG3hOZ+Qptzlbrq1Y0757+7v9KgtMJKznPf0Bn7jV3ZFF6zeBkyB3DOfKBHzinLf8T5Az9Jqh70DJP0/tV7guXvdgqyQepZZ9VnV9KBkicT4t8zUjcR4npnJqDj+WNaBLsgHgwJPkvxfSqacWnV/oaACY4zPxv8AT8TT14w7ajt1A/Ch6cXaHU/L+1TDmFrpqJ8v70Uhhq3P7PI/g/OhP7RcEd3kPyozbJ9yqhSSy94EefzoLx/E+6ZQyEEgMNsiSJ+YPyqUOzpvuTt9B+VWLZu9B/8AGq/C8ctxLlwKdNsS20xj86jT2nQCArfOqoVl2Lp3n5KaV3jLm246AgVXt+0a9LbehFK77QKYItv6ER91FAX+DDOYaPlFWLY/ewRML3R1HShVr2mVf/5N/uA/7aJ8u5gbzzo0DTjtTPaHgKTAqe0nDBSpnSCMkz4en/mgqWwTi4DHcCfurUcffEqbjKoAZe1iZPTMGBHjQr2d4m0oZHurbALaWOxEAgYE5M0470iZOtkD8LNlDmATJA6QcxVNTaG7n/aa1fD2Ve0biNrBYq22MCNvD7xWKv25c5GCRk+PhS90Hqy6eKtDq3y/OuLxlr/X8hVV01ABnGD448sV1OFXrcHy/vVCs1SX0t8KLkHTILRgkHHf5U/hvaC04PurDgCBOtREnE6mzVo8kH+XIdUo9sdr+Ezgx5ifQ1nuX3E4Y3rVwEuGGiBgwSRMTGoEH1qErKba9F3heLvXr6jte6LAQdP8QByOlE/arjbKNdUJc97uHkFZOxAnp3R0oVy/nlpPdgrclXUs0L2SW1RO5Hy6+VEfahbd18XVUgKGXTMSQSTkGAdPhms3eRSpxDfsNeufs37wmS5IOB2SBG0V6DwDTYGZ+L7zWG9lLKnhwAdWg6dQwCRmYk9CB6VteVLFqB3msm9lpaBfF8NLkwOn3Cu1cYUqBmA5ffd1vHUCVjSYBEknu32FD+V+0ly78WjUHbUACMkN49xIq37P8UsXQCJBQEd3aaB8hWP4bj/c3pIlXuEGN5yBGfGuiUUpyiZp/jF/pGv53xzhGx+7WC+MypZhGYj86Ei+rcUgAibesjb4tME+OWol7QMw4e+SMEEHzCms97L8Sb1/U2XW3E9WlhE+VCj7Hlqgf7WPo4snvVSRMT6+gqqrCZCxMnJmJRvAd/0q97Sqh4w6wzDSsgHMaOmDsc5qldK69QIhQBE7gjbbMTnyrT0Zru2Vbcs0Dz+lH/Zi6TdZZOhUYgHoSQJ+TH50CtxETGB8wNt6Neyx/fXD/wC2PqVoYkWfaW+SLqdFa3EddSk5PmPpWZW1mMz3ePd860fNOKJe+IB0G1AOBlYMxmfHwA6UBa+xcu0Fp1HxMzUplqPTfQV4PkGvg3vy3vFuaBbAkHKZ757Z+VU0BtyWXMHH3Vcsc8hNKKQHEuD2u0GMFTiBHTeRvQm4zRO3cfCe7zApxhN/yQTlFP8AFmnuc1uLZDi0YVRqJmOnh5UA47mrcQ4cqAQoUAE7Dz861/Ok/wCBbxVB/wBS1i7nDKpCqSTHaMRDdw8B40KuxbboL+zqheD4/UQP3aqJIye0YH+2s8qrpOTq7oxFX+DIIZDBUso23MNn5Aj1onwN2zb+ypPXsz47tUuWDZfik0ihychy2p1SFgFsDGyz0k4k1NZ41LZUSTkydokJPXYNq+VP4awpu3CLfZI1BDtldQBxAExTLNtGYm2vZ1SoY5EgY8QDVqNsl8jUcWbfm/NbCixrYMqwSqnJRrbKD3wQ/wAjXeISzrHu5LDdwNK3FLNpdVOehHpQO/xCpbCXDDEdllggqCIGBtggiifBc0F5gAFhBiF0wGO3zFYOGDSNllKLlWihzr9iFyL7cRrABi3p0gHOJBM99QC/yuGEcSdeQxFuV/lgDHgak9oOJs+/0twvvXhe1rcSI2gQBHfT+G5Pw9xQw4S7pyOxcc9oCdA3kxmqa/2ZXfwv8m5nwUNZte+IffUqjMGCNgDt8h6ieJ4PlpadfEDrE2uvpRHkz8Jb94i2r6+9KqSSraGUkrpJiDJ61Rucs4K6f+beSc6mVIHh0qFV+yn16K68Jy4jLcRP89r8jUi8v5YV+K+GB212zjwPu/vpXfZHhZxxoXulFIJjoVuVz/8ACBBK8VabwhgfHAmruP1k0/hsuCW1/l5C6jaRG0lyNRUsZmMYM/KsDzzhtF1W/jUT/OnYb6qG/rrX8NZNvlzcOYLaLokTGdRByAYgig/O+CN/h1IWX0pdCjftKLd2AP8A3FB9KIPsU/QL9seFT34ZMalR3ycllBxjxMx1J8au+0PLXuC3ctpq7BJIjERvPr8q03OfZj9o4K0QP3yW1KRieyJQ+YiPEDvNDAt27w3ZMMLaxsp7MfaMdJ61n5Ov0Vj2aDkPDNb96iwqK6aYzIFpRMA4lgSe+a1/KD2CJkg/h/ast7LcATd4rVMG4mkdw0Gd9unnWys8KLYIBmfwqXspFXSe6lUbXsmlRQWeQ8l5pN+5qABco2MDsk7DyIrO8MNfEL3G6vyLD867+0FLqsN4n8Kucq4F1u2niAbigHqdRGZ+nrXZzLHkkzPgdqKNdzm7/wANcHT4ge+QR99ZX2AeL7vEwox/UK1HtIpHBuvWDHlv+dZ72A4csb8kCFEeJ7WB47VnGqY23pFL2tB/b7htgkKFOOi6RnyE0J4WwxhomdsY+KCfniivO7jftt8rvHgdkWMHG9Lhv2oy0P8ACFYgQIc9gYEZO1VaQ3eCq/ZR5nw5FwjS0BQQSDlQILfyltWdqLciTTxN4HfR9zLUXC+xPGMwPuWC6oLNAA0khpk9CCPSpuQ8G1virlthDKjBgCDkEdRg1GSekxOLStoh47L8XG8Wj/1IPxobdtAM4wBLDGwgxia0/EcrTXdd79tferbXR2iy6XQywCxEIevUVn+JsAM4DBhLHUNjJmfrQpWyqqG+7K/DEEEDJCwOnWZme7pUF3iNuoGAD3fo0Tt8DaGoanbdcKBjSIYSTnVM1DwvBA3kUZh1nwEjfxrqfNkqOfCtmv51xA/ZSI/gEf1jp+tqwwOSfGtvzgfuQSC3wNpzBMjcjMz49KytrhdNydKldU6WOCJ2OZrmTpUaVuytwDQLpKqw0H4pwZgMsfaEn61MeLIUYUam1T4xjHQUQHFlbQt+7twIk6FBaP4mjV3dahdyzKQkYIIG2RBiB3Gpe3bOuLjil8X/AEgtXm9zcGTrhT/KpDf9g+VS8r4MgC4w0p2gGM5OMCKfa7KsAvdj0yfOlZVjYKFT8eOhjSc/OtFI45RV7J+P4M2wiMQWUmQMwGMjO2c4on7KjtP5L+NU+c2Ge4zCcra7jkIJ+81b9mkKayTPw7+tRPbs6uPmS4Xx0XOYXl/aHPZBUJlgDMr8xVxuKstwacKrKjXLzXSzEkEadIgrqYHB+MAYMVn+aWwb7MZ2UT/SPCaqG6FIIggHUqmGGM9R5/Os8d6M70bj2Y5Yw4firbuHDaSjB9QyG7S/Id23hXnPGN+9uKRHaYAHMQxgfhWo4L2lvIpt27Q7XeWbr0GqAM1Hf5K91jcuIFDGTpXrMzpOfWacFJNtkyaapGYs2QwMLkdPGotM9D6A1vOH9luHLKFvMBBkhN2wBGWq5a9l+HA92t1SQT8eGJO4lSDHoab5UhKDZ32W5If2QOSD7y2w0md5ZZNS2+X3OIsW29y7kqyl1tuilGnspJJwSIMbjHfWq9nuCRbSqySFB7MsIljPjvn1orZ5fwyN/wAlZbMt2/kWOI8NqxrLY2jOcv5qpdeH0OrhYGpSASqgGJg9I2zT7vLURi5IAYwyGOu4OezOc9ZrUnhbYEwwgzIJ39Grn7EFGHIxiFz6zqml4/pTknoF8LaQDUgADQxZczAgdY/8UTtnUImTHTf5V21aIEazEbYUeeFA9IqlxELhrjNJ3GCvlH9quibIbnD5ORvSrn+eKsKdZIAEliCcb4EUqqg2fP8AxUghSIKyCD0IMEbeFHPZfmNvULbqpaQVYjM6lIAJBAiCek9DNAOKvG45aCSxJ9SZq9ynhGS6CTBGkjxyGj5V08zt2Y8do2fP77LYUKNTQIWJnAnHXc0N9hLWLjQBmcEnaO/+aucx5sIVnBKggMBgwYmD3/rG9GuEv2hZLIOy6EB7faJmMuv8UjOx8JxXOv4mrdv9GM43irq8TcuIwRiSJEzG0YxsKgvcffYkteYlo1bmdO0ycx0naivFWk1bA6u0GBmfKD47bic01LitgKI72iK0r6Tb6Aty653uMflRH2aH71jn4CM+Y/Ko+LtrI0SzddE9n1MgminI7XaIklip304yMSOtJukC2CfaGyTfYxI7Od9lFVbC9k4769C5f7GPeYl4tDs6GdSRcmfhI7o+oowv+GqDtLdkqRq92moie5QZ2IO1Tmh4s8o4Th3Y6UX5YA8zR3l3stedWddOobGe6ZAJwSQR4eNHeYcqFtVLXSik/BdtvbuN4IBILRmJG+dqu2+YqXt2ijqmkkGNICqTt4SDJO8+dRLkfo1jBPso895aw4Uzhhpkf1ARWQ/ZT1MV6ZeGoQiG4uoKW1L2ViSJZgNoHWJqKz7KWSBN8MY+FUmPNgTULk1scoJHnfuo+18qctvECa9P4f2Z4QkjUzEd8D7hSv8AJFV1CWg9uRq7QiPFpnx26ARuaPL8FjR5rw/AZzietELPLwOs/WvSbHB28ratWlYdSuoj6fWiC8suqkBgGxkIggeMz+h8l5GwpHmvCcmuN8Npz/SaLcP7N3FI1rpEgnIJxPceuK23+T3CnaZnYznUEAxiQqmc/rpVmxyYiJMgfPfvPhUuchpR9mFu+y4uMWBMn7OmNhuGO4/WafY9gElWPutjCtOcbE6furff5YAQZaRkZ/HemXOGRB2VyeoB+ZNEZzQOMWZm37MuI/e2gANMKrOR4AsVjABwBUtj2bRLgdnZwBGkgKvrkk+Rx4UV5epYHs/aOWJXdcZg+HTrUx4UESXGkHIwevTI7qartELfZWW7aUhtChREyJAE7hQAuPKao805zb4e6qpat6nFxtQVZIBAGQJ7XbO+yGiV7mdgL/zLekyoEAg9DJAYHyqbh7Vq2wCogJ3CQCIHUKv6k1Vix9gmz7Qi7cVVEG52ACAIjPiZgHc0ZtAAjV0x6HvqlxTqGKqWtkRLhbRDggwo19RJ6Dr4V3mAcBhAZoBUtsPGMd3l50k2inTCd24II8vrOfpTGefT+9UuX2yyqSCXIBaJaJG2QBjGw6dK7xnFlQU94tqRAbVbLAkxGk7nbp1760smiVr2qIydvnUXE8sacOmCZBVs7YnpGcjvqkLVtO0GZ2kK7e6LCTESrMAGmIyYHhU1/izGVKrBJa4QQABuwtnsj5nIxTtBRG3KF7rX++6fxrtDm5zdOUbhivf2MkYMSJiZic0qWQtGGPstaskMTJjoZAMj6xT15fbAIVBqiJxI22P63qHmHGlViCQ3wwJjfuER/fzoevN3QhQCogbjIbPX0xMd9c78jfZpKlpD7/J2ZSXVgk4Oe0cYBMfSqtvhLlonSrpbbSdzEjrkdRivYOUWkeyENsE6VlZIB8R+sUH9rvZxktF1UugOppbKRkT3qNp+ffWqcl0Ril2Y7lnJ1uNbm7uG1rGhjG24ImY8Dk4NHTyjhEGTrJ+2WUlB4adtvHegboQASGWDIEFdpgiPET6UQ4OzcvuCFE/aYL9rqT0k1DufbY4TrVFmzwthyoQqJOz6jjzGPSiA5TbA7IBgGXCnPlIAAB8SaJ8FyRtMaY6tKgZ+QJ65zvRD/J8NrZQIgETI+ZyfLFTXw1szPE88a0ylULqgUaiQNsABRgedXOSe2Fi4w/ee7LMJDwp+yNyY6RvRWzy22oA1yQDuu87yO/16+GKVvkFkN7xLKMwONKjeIiCdPfuDTjS7Jp3ZrnNu6YYKwH8QBGe6R3VV432bttlbtxJIB0kEHwIImN+vWgluzcUQAikNOlU6Z2CECcj5dac3O+IdSr21XuYGGOP/AEu1E5GXHpVk0EuH9m9Lt8JUqApG8zmVgb7kz6VRHsewY/vAq9AsgxEQZBE+PeaucBx72gPevr7yAcQekxOP0TM9s8SWYoX1qTMfF47gY+eIpOKYNX2P4Tklu3MGZ3wAD8hv6davizbtiQAANye71/Wayftbe4xtKcPbvDMsUkg4EZjHlQnhG5qsamiNvfNZAGe5jNUoqgs9AhAcLk6Thd5mCMdPxHfUzX9IE7eBEA+J6UH4C8zWy3ENbZs9pe0Nh/BIBwasOiMRC3NoACMFBJme3AOwpCLFzmkYAO0g94kd3gfDeqtziXk/vCzGNOhQFA6/zbzv0Hq7mHM1sESGYx0KrqMbAd8CfI0Ou86cFSvDNB2ZrmMYzgwPDxyKLoqi/Y4d1X4ir6ZJgkKJMAKTHrnPzqZQwMgjAA6HH8UyN/Q/MUObjL5Or3SDbLOrDOY/5n4dKZd4m9BB0W3jBAUjG5hRtt9qpHVhhLIYznI6AwM7wev51HxJK7MiE/xFR17i33UD43iGChnuuyk6TAmD3BSWBxP2an90FG225BgAY+IqBB8PHpiCx0T37yQuu+Ozsw1OdjsANMZ28KoD2jsJ2VuXbrE9Ao+zEdSMd4q1w/CWzJCgk98N9TvGatHgI2z4Y27tj6UZIKAae1DqCqWHUDABYvOdwdSju6VEOacRcPxe5xK6UVsDdWMjSTOCCRvNG+JQyIQADeOp78g/OoDbXJz4gT6bAfo1VoVFa1xt4iLih16MztPqpeAdtsRTmZCIdUnEAFwCQcFhq0kCMSDiO6DPogCTt35Ge7GaZqkEbYPSfpFOxUWLnHLPZtanUhdUKkDBMEkGBJxHTpUR58RDKp05+NWkheogweu5quFYHK4xH6Ik1wiehA8OyfmM7j18qGCLDc0uT2X0joosgx6lppU82Cczv3GPoBilRYUjBcOg7eBhceHlWb5igBJAAPePMUqVTD2J9/2eq8kc6rJkzo/7Vo3cvt/EdyNztXaVVDoc+zvDcDb30JOc6RP3U8rF61GJVwY6gRAPlJ+ddpVK7AfxI/er/K34UE4i4TuT8R++lSqS4j7ZyR0x99OU9r1X8a5SpR7HI6D+8bw/+hP35opwllS7dkfFGw20jFKlV+zOReWwoBhQPIAViPaDmV1bhAu3AJ6Ow6eddpVRXGVuVMbnxnXlviz9gnr41GOET3Ns6Fk++kwJMIxEnwIHypUqyZQau3CvCoVJBCSIxBJMkfIfKoOc8U4WwQ7DK9T3iuUqoIgVmkEnJzk16dwlsFFMCcZjwn76VKlxdsXN6Mly+8xRSWJMruT1e4D9APlS4g5A6Sw9M4pUqT7RUOmd5lcItWyCQdpHdAMfPNO3Bn+E/UD8z86VKn6Ei/bUEGRPabfwSR8iAfSpeHauUqkIk1+qvDiQZ7/xpUqAHFfw/CqaHs+h++lSpiZOR8PmKjvKNQEYg0qVMCC1bEbDr99dpUqYH//Z"/>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6164" name="AutoShape 36" descr="data:image/jpeg;base64,/9j/4AAQSkZJRgABAQAAAQABAAD/2wCEAAkGBhQSERQUExQWFRQWGBkaGRYXFx4aHBgbHx4WGBwYGh8cHSYgGhwjGh0cIC8gJScpLCwsGB4yNTAqNSYsLCkBCQoKDgwOGg8PGikkHyQsLCwpLCwsLCwsLCwsLCwsLCksLCksLCwpLCwsKSksLCwpLCksKSwsLCwpKSwsLCksLP/AABEIAIwAyAMBIgACEQEDEQH/xAAcAAACAgMBAQAAAAAAAAAAAAAFBgMEAAEHAgj/xABAEAACAQIEAwUFBQcDAwUAAAABAhEAAwQSITEFBkETIlFhcQcygZGhFEJSscEVIzNigtHwcpLhU7LxFjRDc6L/xAAZAQADAQEBAAAAAAAAAAAAAAABAgMEAAX/xAAlEQACAgIDAQABBAMAAAAAAAAAAQIRAyESMUETYSJCUXEEFCP/2gAMAwEAAhEDEQA/ALHGcgIuO+bRkZ07xZI6ARMHQsesVriHFLWIxFs2kZVdEkrcgqAIKRoNwI9RpSX9rvYe4qt7xCumUz6EbifEGmDAp3SVCuc0Wu0JQ2jObvldDq3X+WkTSpSPNOh8scUdrcpJ0fvvMaa+7tpoM3rR3gd53GZw8TKkkd6ZOoAGUDoDrXPuVeCuWVLwF2zmLFVJBa6vRSYBWN40PWnPAcXc4vJbytaYGCHzAZYJjwIzRHlTcVE0Y3/I2VlamsmiajdZWTWprjjRrnfFvai1q+yLbXKpIOaQdPyopzzzyuFU27ZBvkf7B4nz8q4zisabjFmMkmSTuT4mq44p7ZHJNrSOwYf2rYYgZkuKfgf1q4ntKwh/6g/p/wCa4eb49D9PjWDFFev6in+cSf0kd4HtAwcfxCP6TUlvnjCts5/2muELjz1Bra46DoY9a75IP1kd8Tm/DH/5I9VNSnmTDEaX0HqY/OuCrxY+NYeInx+tL80H6s7dxPjtoqMl5NCJhgfpNVrfEHI1GhE5l1C6EjWYGvjXFMTj2I0Ovn18quct83th3IfRLgysPAaHMPAj8ppHGuibtuzrGHx7mRqe8e8IGZok7EwDtpVvD8RuwCROsZBuomBOutDOAYi0UXsu+oZgrfi6yT4nX5VftX0uuy2lKuDlY5epnc7xUHLxkk3dWMeEuhkUgzpU9CLWITD5VNwsXaFG+u0CNhV9LjFtoUdTuT/anTN0ZFisrVaLURz1WVlZXHHzfxa4LF8s0KwYH3gzKRsVgb+XWav3eNG9highsR2gYZdwQdTA2ciDMkHL5RSjxLiIcsC2afeBAOo2IbfKfDQjzqTs8qp2QcPcIKvrsZkT6jprQWls82h04bf/AHsdr2li0xI7UlB34DAFdVbN67T0p15duDtka2lyWDGH72s6tmJ0Urt46GkTkfhHbvdU3uxdF0DgEljuYMBjpmAGoiuo8G4aEQsjM95AyMQpCM2ksoOwn9aDX5KxUqsO47HhLecagMoMeZAipOHXGZAzbtrG0eVKVnigNu/bAfMpDsCO8pkSD8RuNINMPCcUGsq7GAi6nZdtWBO48/Wj6WhPkwhi8YtpGd2Cqokk7AVzrjvtitC0wsKwuyQCw0A/EPE+VLHtF9oP2pzasn9wp3/6h/Ef5fCkN71Uil6GU34W8VxM3GLM0sTJJOpNVTiKp4hxud/Kq3aHqTFV5EuIRN+dtvGt2sQJCih4csDEgD616w9pgZ8K60Gi/b4iZiJqwnFOhU/P/ih9gAEHqfOrtlSx0Un00HzNByRyiywuKU7qR615a2h2/WvRwbbnKv1P9qrhNTL5j0HT6aVJy/gfiezY/mPzmor1g9TI86G4sa6dDUbY11gKx39fzoW2NQzcC4/fwjh7JJUb2zqDtOnwGtdS5W5it4q89+0WEkZl6gxHxHga4R+1mOXWGXqPM0S4Xxx7bq9pjauDqDCsf5htU5L1iyxqXXZ2TF8TnGWQzAi2AZHmS3oTGk+NNd7mDNbzLosZsx8NZ+gmuVcm8fs4i+y4gZbrwqoBpPiDOldA7FXZrR/hrlzj6Af1bnypItoyvnBtFvhXNLXthHr186YsLcke9J6jwoXZ4ergZVCFdiNIjTaiOEwzLqWnT4evrVlfpfE5XvouVlamsrjUfLGIsqb4BX3oACkCQYAEnQyOvjWYLHNYZrJVlgk5CROmxEaZtdDvQbFqUbK06MR/noaauX8LbW3cS+qsSZBPvLCmIIM79P7UklS0jzn0HOC8XsvdCkFdBMBc+xmSZVt9TvrV9OIYrDXP3bZrII1QkwJJkzodOg86FNwNMOLbh1ysQWRpJIEMMukETvHhRduJ2i4UW5M5gVMDKYiAJ39OlZMvKXlBTro1ivaVftFnvr+7cxItq20EBmUq48RIpY5m5uv45+7ikNuIFpSbageBVok/E1S5wv3ndg4lHUZSPwAjKBtsZ08zTByryPgLuGtG9buG4VBYrcI3MaDUD0rRjn+lX2aOlbEe5YuruhPmP8iq74qNwQfA13nhHsx4YBkW25Me+brhj6wwE/Cg/OPs5wivh0thkZmYsFJYm2B1JkzNWU72GlVnGfM16tEnZSfXSmvjvs+a3ZfEKtxUQEnOpHUKAD4a9aUcFsZMxRvQ0dlxLRhpI20AM616bDAKGJJPmf0qFbkKatZpQA9NaCYWiNABMRWsDim7wkwK8BtWqHBPAai2BKgwjaGdajwpBYT5/lVZsZAqTB3YZT6/kanZSiLiNiD/AFR9KplNQeoOlHcZhpUHwcz6xEVUXC97X8QH1FI50PxAOKtnU9ZmtBmUAzM0S4phCovsPuuB8wKpHD5rYPmadT0K4nu3xHbWCNmG4rovJntOZB2d4AsxgXife8nn865oLAIjY14a1cAgq2Xxyn5yKPH0i6lpn0fwznS5iHUoi2rPul/vQfdKz3YmetNV7haEi5cuuVUTGeF9TG/ptXzNytzh9lYC4ovWm0YH3gNyVB0kdDXZuDcSXGKkXD2MSit1/wBQHUHp0mltp7Iu4dqxvs8ZtL3ba6HYDr/MR0HrWVNgeHZY7kDrOsmsqpWPNo+ZsYFLPBAiQBAg+WgkkeNWuHYkgRbukTladQDl3AB1JE+PShwtifMyZ/F0A+tE8Mkg21VmCrKgAyrHXukbaiKldGYYsC5tWQUdLj+8yMSTrI7k6KddaqzcS2pIKMJ1G8mevQmfpV17HbWwvuAe+CcrEaQIjdWnpPpVS29zDqgIQqQ2VpDGdQTO+YeeorPNqT7K4Y277BjIbnvMTTdwArbtBiGJRRoOo8PnS46ZjmAjQbUx4C12dpWUP3gFKgQZ11k6f3qcujX/AJOoLQzcA5oRAC6kGJ30PTX4elVuZPat9nu93CLc7ulw3MuknT3dKAYy218KoyqD1gyQNlg+J6UO4jhX7UgE25QhoB2k6ARr6Vpi1WmZMM3dPo1zR7W72Mw12x9ntIjgBmDlmGoI/KueYY6N8KN8axQysi2iqne46jO2XWBGiieg+dCcHZ0JJUSBEmqXo1XfR4VpBq1acFAPPeo+zgbg+lexa7vxNCwmrdvVvSqFg70Stp3WJGsVTwwTKe4SwOpnT4a13IFEwEj51b4ama4qjrVdZjRBV/gVsnEWhlG569IOm1JY9BKz30cgaC7Gv+eVat4U9oP/ALF+PeFWeCWoS6LiuQXB7mpB70nzFXrdiyXWL4Ul1MXUKGQQYnadKm+xwBzFhYsYzTa7bH0WqPB8MGtKsazcPyU008ycKdsLjMih+0dHXIQ0qAsnTaIOlDeUcJmtz5v/ANjVTwmAMfwqFXpO8+SK360zcL4RduFLKN+77IZ2KkBOpynZ26CN5NRc1YcLbsf6xPxt26dOHXVyqge0hESmYdoTA1y7mJrmvDPm6KV3geE7Psksq4XLLuBnYPpM9DOwG1W+CW7WHdVsyrlghtuxIDaZW12kSD5EGqeJLJcIyalGUidMsypLCRPlrFe8NdXtEZv44gFkcmQJAgGBMRuelQyZNUjGm+mdPvc0qoAVGuNMHIDlHj3iNYrKRuB8We2Cty44dbkrmkLdU+I1hlPjvW6dfSW1Kiv+w/TmOHvWblq7mlboIZQmsmYJIOgGXwO9X+W2toxYuzN7uWIHWDJ6aEEb60GtYK5mY2rquSVBVBJkmMokakdfSm3Ccn3gtxAoY9muXUBp1JzA6qIOv0rQ4sD0wxeu/aLFxk0c5c0JqzLPcbzP4vEA9al4PYt3Lik90qO8IDSdN1OwGxPpUPCeWr4tlbrtnQ5ygbVh7ohup0nXpFF8Jdtp3mMmYDGCR47mNfCsmWaUrZ0bTPDcjI5Zrd7Jqe7lnKfDoYoHxTlbiFo/uMUpA17MiPgN5HhNHEvopa8gcoDBGsSSBM+Inaia3ftCllBLDRmMjLv+HfT9aMcsP3RKvLKWpbOc4fjGLS7b+0Yc6OO9bO/Q6E/H4VLb5utXSyNeyeHbAqdZnU6R5TTHx3hdwpYm4BmvomkyJzT97y+tSYrlEOQ93Do8SFzF433BDRHr403/ADfTO4Rl+BM5g4aRhTcNwFSQAAN/5tNKUOG2Ac+m1dB5x4elvCkLaW22eO6SQQJjfxpJ4eLIUg3GB0zaHQ+AgVZ1x0VxaWiFbcLPmKmw5JDeWtesZatraLIxYAiSQd/jVPD8TVZGpkEGPOkLFpT3SPGquCBIIjY/rW7GMDAiCT02q3gbKLobigmZUkCNetddWGibOVUwN9Nq92pVkIOU+NXjYtsoHbIPIMNalTh6k24dWEgbiajsexh4Nhu6/XUfWakNkG4kja+m/wDqFXuGi1bRy7QDk2BaNwNqh/aGDme3j94p1ttuGBy7bmIrgAzm7BhbPEGQBSLtshl0IlEmI2BoV7N7jMLiK2WMx1UN93z6TTFx67Yu28YvbqudrZLMGCoQoGQ6b6TPnS77MAoe9mdVGU6kwPCq3aECnNKzaQPbtsxZSHQshB7NGnLqCIOWKq47kLEYnEXL1iBBGocI3urtP50U5zw4NpGS7aYBrU5bgJ0REMDcyR8ta6BynhItMdDmadfDKtVguTJTlxVnGX5X4lhVJJuAN3QWIfU693XRvOpsBhMcVbtU0QFiz2+8VG4G3r412HmfDBvsywI7cH5K9TX8pIlQdhtVfly9ISya6OVYTjt20LF420FtrjKgYksGEe+p3BFZRLmTEst+5bFsNZdxAyiVYEHuk6qD5VlYZRlBuKZJfgF8QZrr2mtKEAUlpWNfugjTbyqa/wB9y4I7RhD5WyjSNpOlVeUuYMRee5bfE3JGqg94EbEQaaBgGugrdeyyHcfZxJ9csfOtCyuEujTLEpLsVsdiHsqzBxsNBcBJ+FBsVx3MVXUg7H3fzphxPGcNhL93DPhbRtkCXVS0SNyCxKx5UPZMG7EKLlwg902yWB0kMAUB02g0uWsjuSI/BLphDCI7qj9ow+8ymMu+jCCJ139KYuH8WSypzvq+xylg2vunz2M9JpSw3E7EQLhUKG7rWdx94tlaR6xUnDbNolQcSlwDNAYMApgFQMyxH6VLjS0coMO8e4wbb4dXAKLdRgc0ODDEhgJ0IMA+VWcE2IxCoys4AZiyNp3CxCmC2/T4UMxdr7RdwqK9rKlwM7dqCcoGsyZHkaL4vm7sLxZrJTDqQiuQGzgDy3JEnfrU44VxpFFF1sF8/wCEZbCZiGJYiQZ28dIBpQ4BhAbTmN3I+Apw5r4xYx9tFw7W0ILE5riLuB0zTQvhnCr1tSptLc1JzJeRp84kVo/bReKoB8S4aBZYRAJFDLfLkkRvNOXEMJmtqCpWWEqdxB12kV6+zqNjsQdevlGlJ0h07FfhXL+U2ydiH/NapDhWbEXBGguMPrT+qg5Y2AOgHiZoXheFMXutKw1xiAZkd70rkGwRiuEKsAj51mH4SUKMPDeNppgxOBLMO6rH/VEedbaB2dpgc5AGkRsY1+FK0FSD/Ki/xQfBTPj51PiMMvZk/hv2z/8AtKr8trDXFJjuLr6R4UQxQtG2yPdChirToIgq2xPiKHpzZDzNhx2PE9N2tE/7VpJ9lyj7Q5iRkf8A7TTlxfmNAbtxCWFyGdQuYd0ZRHd106edJvs54gftVwoqntMwVWhRrsNtNOlWXQjDXOeGH7kAAf8AtzMeFoH9K6Vy2QLNsyB3VOvpSdzFh8ViF7NVsg2ypKqYhYKgFyQug+74UY4TfBs25ZC6gIQrggEaHarY1UtkMjuGgvx64GayAQYc7dBlNV2fXedaBcU5jtoy6rKkz9RVfCcyqdNyPp5VT744umzLdivzlxNlxnZkyMwIZp2J206+lZVTmm8XxIlNmDTGsEiB51lZJJSk2MkhctYl8Lic40Knp1U10WxxC8yhkZhoILees+QpWxvLj3GBdtOkLr6TNWbnCm2VzCjbL0oSaZtVoXuI8Nu2rr3JF0MTmkaMCdQRrpQe9imtuCn7tl2yEjbznU06twm8EyiWziQuWevjAy7V4u8gXWiV0GvuFfPQneqKQjiBsJxM3oD2lPiUsywPvSWO7HczNH+FcUsupCvccKTFtlVOonvKoMEDatjkW8QoLoiAZtWA6RJ1kmNJoHi8uGLW7USToy/f89RMetBR5/gg4BjiONTtGsWbYa5iISVgFUOvZAjcFtSZ1AqrjsDayrYDnJaENcBLdo2pLQTAXNoP5QKzC4q3h+8AzMQRmmGVWEEKdQDqR8TVPCY4RkOHknSD73kJ6mPpTNcFSKJg+7wVZDmcskPlER6VmO4kptW7S5layIkGM2+uh1nSmbh9265IRWUHQyNBGu/XSpOC2l/bFkNAlDMiZ7jdOtLf6WyilsS7HGL6MMt1zB2zHWmMcz3uxzBgrTADHNt0g+NdK4hwfC3ARcw9lvVVVj8oIoJi/Z9g7gJtIUMA924SBHUCD0qCyxY6diR/6zu6Z7No/wAygqfppRDB852y0XLbr5iSD/5qO/yvhXutZs4zvwYD2+65/Crgwx+FLl7Edm2ViQUMHTanqx7R058alnI6q+ZlkZcjR4ZpGk0CvYg3sXbMgZHUEAQZIO42obf57LiLa210j8R/KpODYtyzNcBb3YGXWZ94R60OLDoesHYtyxvMEt5IZi2UaEbmRFCeLc6cOsMVtZbpHW0uYH4numrVq0l7Dm3ftyrHKwzkHKDIOm3pXNuM8GsCw12yjKVYDV5BkkRBH5GnSXogxt7RHxNxLKWciMwBYmTAk7CAKG8DsdnOrAxIIOU6axI11iNPGl/g1yLi+UnX/S3jRexbLxvPl/waLvpB0MPHsMyLb/eOzX0FyWacmYmBruYrzY4NYw9u273GLaGVOXWSdto9fGqFt3UalivnP6zWrmEt3ILSSI6kbean9KS6BKLkqTLXGMf2uW7prmhTAC66abk/33rxYxjTlnNJnRSNInwEEVDiOE9oy97KF0AjX5zr+e1ScwcK+xhbgurdF0MBAIKEQYMmSSOoFQePn6Yp4pIYL2KZgnfGWVHaFZIEyJ8f0rdKmC4gwdSTJzKTl0BzQSGj7wOm3SspfnJeIkoNh8c5AtkFq2CRNxiDJI1kawvoK1xD2kZVlVEk6GBMDoRSm7rFwpmLQYzgSCRJykbrG3WgWG4XfuHuox06TW3imbU2O+I9ot6MyXCh3gaeG1UMb7SLziDcd28zAFD7PI+LuwCoSIHeaPjTDwz2UKrZr1ztgpEpaBhzvGbfL4ka1yUR0DsNj7jWvtWLJXDqStu2phsQ41yj+QfebboKHcN4jdxWIuXruogs7RAA0CoPoAB4V0TF8KDsFJHeIRFEAIgH8NVBIVR7x9JNVExtlEyoVdVMMy25zv8Ai0gAAaD59abml0gNWJvC+H3b+KANpguaTO2mwmuhcP4SbjMtxhmgEKqRHqTqelDv2xqMoSyRJzO4XTbMVEkmOgqTh/HRYft5u3Ugq7dNpGQN3jqPQA1OS5u2dSQbTHqgdMqXGEgtlIKnbQk5RSXxJza4glwHLlQHNEx3WBMdaI3+NfbXBY3FUalFEoIkyTpM6b7VR4nd7Vs8d3uiY3AqmGKvi+ieTStHu9ztd7MIMhYbtB73n5fOg2M5uxbKQ7x0ABgx6itC2RMDWTAjX4UJ4haYHvAg+Yj86pwxLcFslFz6ZRvX2JBJOm3lG1S2LGdgC0ZjvrrVJpmprZPoa4t/Qw2uF27DoG1YlY+JArpuK4Mj2pZQezzMRtMKdJGtcf4c5N+1Mk9ompM/eFd3DRbvHwRj9DWebpFY7aOENzLiUtgrddZZgRMxsQNfI0GtXmY5SSRMwTpPj4V0bj3CRfaQAcwRtB1gqfjtQ+1ygoMjRo2gH865ZYrsdxbF/AoQw32P5fKjeFAI1DaeSnT86vW+WTmDaaeWWfEaUbwmEsr79onSNw4+sGg8sWLwkUsNZgaE6+JI/OozjVV/4AYjTMTv8IimtMThTAR0Q7QxKH4ZtDV61yyp1AkeMT9RRceQvLiIrHNMKV18dvTSKPcG5bbF4cs1sXQGIEXFRl6EEMI18qZrXLY/D8jt8DVjhbrb0tDQmSW08gfSp5V842FTT7Fi/wCzy1btE20uWXDCHYFjuCQShIIPjWU/rim9Y+PxrKms34DUTj2B4C3aDRco1OkwROh89YimAYG4YJItLESqa+swRr6VvAWZsG6SSy3IEnTY6xsTUtq8RcVRoCY9P+a0E0V2WyisLrPciYDuc2umVY946b5dK1gMph1Ug6wqPonWAumvix8TRtOE24dsozD73XqJ9SKgvYRQSY2ygDoJ3rjkC+JYpnZRZVCWU9qyHYzsS4mT1Max1qthEm6toq0qRmZR3QTuQNCTOkD6RRXAL3t9zr/m4+FElAGcgAECZG8+M112hmgVc4amoyCATrufU5tQPWoLmBctAHcgamNvHzHpRW62fOG6Rr1PXWvdoTE+B/weFRbQyQMHDTlgCT+tBeLYe4i5SnvERtr8qaLm7Dbaozrvrp1/zSnx5uG6Fni56EK3hL05ihkbGRRA8Qui6LcK65ZObX4agiPhTbiUAUAdSNaX7SDtXPXb8qMsjezowS0V04Ph30fDAHc5Wyn4b/lUOK5RwlyMl27ac+6rKGB9CIJpiwozEzrA0PWtnBISJExt5eldzdBpXQjpypcs3bbsUbK6nwMBh0Os1079ohsNico17Jx81YCqR4fbXVVAI2Pn460U4PwxAp3M7yfjWeeRyZeMUhT5fRmspmB2A8JO3xoxa4drAApo/Z6Ebdf7VtLQEwKR7djJUqAS8FkV5v8ABAKYrRgaHxqHDqD9aAYi4eWFYd5AR4HUfWqdrksWrivaNxIM5Uusqn+mYp3yAAGKkuWhlB60YtrpjSSfaBmHxd06FiB/N/4q8qjaVJ+VeCfyFaRv8+dFyb7EUF4e7OHynesrSjb1rK6NVo7ikf/Z"/>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pic>
        <p:nvPicPr>
          <p:cNvPr id="6165" name="Picture 38" descr="http://www.thairice.org/html/aboutrice/img/yungchang.jpg"/>
          <p:cNvPicPr>
            <a:picLocks noChangeAspect="1" noChangeArrowheads="1"/>
          </p:cNvPicPr>
          <p:nvPr/>
        </p:nvPicPr>
        <p:blipFill>
          <a:blip r:embed="rId8"/>
          <a:srcRect/>
          <a:stretch>
            <a:fillRect/>
          </a:stretch>
        </p:blipFill>
        <p:spPr bwMode="auto">
          <a:xfrm>
            <a:off x="7620000" y="857250"/>
            <a:ext cx="1524000" cy="1285875"/>
          </a:xfrm>
          <a:prstGeom prst="rect">
            <a:avLst/>
          </a:prstGeom>
          <a:noFill/>
          <a:ln w="9525">
            <a:noFill/>
            <a:miter lim="800000"/>
            <a:headEnd/>
            <a:tailEnd/>
          </a:ln>
        </p:spPr>
      </p:pic>
      <p:pic>
        <p:nvPicPr>
          <p:cNvPr id="6166" name="Picture 39" descr="http://upload.wikimedia.org/wikipedia/commons/b/b5/Calicut_1572.jpg"/>
          <p:cNvPicPr>
            <a:picLocks noChangeAspect="1" noChangeArrowheads="1"/>
          </p:cNvPicPr>
          <p:nvPr/>
        </p:nvPicPr>
        <p:blipFill>
          <a:blip r:embed="rId9"/>
          <a:srcRect/>
          <a:stretch>
            <a:fillRect/>
          </a:stretch>
        </p:blipFill>
        <p:spPr bwMode="auto">
          <a:xfrm>
            <a:off x="2143125" y="12072938"/>
            <a:ext cx="1198563" cy="752475"/>
          </a:xfrm>
          <a:prstGeom prst="rect">
            <a:avLst/>
          </a:prstGeom>
          <a:noFill/>
          <a:ln w="9525">
            <a:noFill/>
            <a:miter lim="800000"/>
            <a:headEnd/>
            <a:tailEnd/>
          </a:ln>
        </p:spPr>
      </p:pic>
      <p:sp>
        <p:nvSpPr>
          <p:cNvPr id="6167" name="Text Box 11"/>
          <p:cNvSpPr txBox="1">
            <a:spLocks noChangeArrowheads="1"/>
          </p:cNvSpPr>
          <p:nvPr/>
        </p:nvSpPr>
        <p:spPr bwMode="auto">
          <a:xfrm>
            <a:off x="6858000" y="0"/>
            <a:ext cx="2286000" cy="276225"/>
          </a:xfrm>
          <a:prstGeom prst="rect">
            <a:avLst/>
          </a:prstGeom>
          <a:solidFill>
            <a:srgbClr val="0033CC"/>
          </a:solidFill>
          <a:ln w="9525">
            <a:noFill/>
            <a:miter lim="800000"/>
            <a:headEnd/>
            <a:tailEnd/>
          </a:ln>
        </p:spPr>
        <p:txBody>
          <a:bodyPr>
            <a:spAutoFit/>
          </a:bodyPr>
          <a:lstStyle/>
          <a:p>
            <a:pPr algn="r">
              <a:spcBef>
                <a:spcPct val="75000"/>
              </a:spcBef>
              <a:tabLst>
                <a:tab pos="444500" algn="l"/>
              </a:tabLst>
            </a:pPr>
            <a:r>
              <a:rPr lang="en-US" altLang="th-TH" sz="1200" b="1">
                <a:solidFill>
                  <a:schemeClr val="bg1"/>
                </a:solidFill>
                <a:latin typeface="Tahoma" pitchFamily="34" charset="0"/>
              </a:rPr>
              <a:t>1.Introduction</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6" descr="data:image/jpg;base64,/9j/4AAQSkZJRgABAQAAAQABAAD/2wCEAAkGBhQSEBQUEhMWFRQWFxgYFxcUFxgWFxUVFxYYFRUVFBgYGyYeFxonGRYUIC8gJCgpLCwtFx4xNTAqNSgrLCkBCQoKDgwOGg8PGiwiHyQsLywqLSoqLCwsLSksLyksKSwsLCwsLCopLCosLCwqLCwsLCwsLCwsKSwsLCwsLCwsLP/AABEIAIUAyAMBIgACEQEDEQH/xAAbAAABBQEBAAAAAAAAAAAAAAAEAQIDBQYAB//EAEAQAAIBAgQEBAMFBQYGAwAAAAECEQADBBIhMQUiQVEGE2GBMnGRByNSobEUQmKSwRUzgtHh8BYkNHLS8VNUov/EABoBAAIDAQEAAAAAAAAAAAAAAAEDAAIEBQb/xAAxEQABBAEDAgIIBgMAAAAAAAABAAIDESEEEjETQVFxIjJhkaGxwfAFFCOB4fFCUtH/2gAMAwEAAhEDEQA/APRv2mKa12aiFmTvU/lgU3ASzaaTSilNvrTrdoTrTA+kksvhIBToqQWwKVbfrU6gU6ZUJWlAqcoKYVFTqBTplRxXAVIy9ajz1YOtULSE7LXZa63cBMVPlFAvAVgwlQZaSKcbygwanF0RpFVMlIiMoaK6ixdka/oKGumoJVDH7UhplS27npTS2tTqKdMqOkY1KyiKj0o9QIdMqErTDboo2x3qOKm4FAtIUHlV3lVNFcVooZUJSkqUCuoWiLQ/mmni7TQNaeCKphPynnEaUi3TTSaUXRUwplKbh70uZqUEU4EVLCFFM5qkVGqVMven6d6m4IU5RKW60x1IPpRAiuSDvU3CkKdaCLkHQU04k0ZeIG1Cm0Os0QQUSComvTXC+akFoV3lijhDKU4w9qZ5xPSnZKkW0O9VwEcqMXGrvMNLlFNKiionC53NNZu1dApQs0FLSZ/U0man+WKYUoqWmm5XeaehpfJFd5QqUpaRXpaTIK6hSNqHNShqYTSilgphCkpIqrxvH7dlsrhwe+U5T8iN6hPiux+NR8yf/GqumY3kqpFK8C08TWeXxbZn+9tj1l//ABqQ+KcPH/U2gf8Atcx6xFJOrjHj7ioBavFvCSuYZhuJ1HzFPzms1wvjOAtEtcxHmOTOYqwj5VbL47wMGLo+kfrWU/iJ/wBCniIVlwCPzGkzGqbFfaHgfxEn+Ef5VT4r7RbE/dlz6FCfzBrRHrA4ZaR+yU5lcG1sMx713vWJteOi7hUVmJ2UWpJPpz/0rVcPu3GSbqZD0WQSB/FBIB9JrUyQO4VCCEb70tR54qK9j0X4mA/36VcuA5KFWilWlKetU1/xNaXYz+VUvEfH6poGVffWku1DBwb8lbYVsstCYnidq38VxQewMn8qwVzjGLxQ+5s3rgP7xBRP5ngfSocV4TxvlPcuNbTKshEJuOTI3gRAEn2qnWkd6rfeqkHgLWYvxpaTaT84ArP4n7SWJYWwBGkjv8zR+C+zTDaG8968d4Z/LX3W3r/+jRHEvs9wlxItp+zsBAa19edTo/vr60dkjvWd7sKNFH0knAPEjt5YuH4yRmJP+HfQaxWqk1lOFeFGt2st66CynlNsGCo2bm1VvqK1c6D5fWk6bUsMjoP8gtMsJDBIOCuUGlIPemhqRmroLJS42z3paaF9a6hhEAoG3iJTMdNJplnGhjA3ovF8G8u08XA8fKXnqIPT1rM+UwxVnQwqsSYMdtelYTJRC2Blq6xbrkJuRkGpnUR3rz3inAFvXJttbtLrozs/Xccunyk1t8fiVFtw8RlaQeuh6V5ViMY6aKYUrliATlOpEkd6jnb/AFfkqFpCs/8Ago//AGrX8rUXZ+zstbZv2q1Cwdo0OmgJ1rLYDiVy1m8shM6lTCqZU7jUelWtjjOKusiC4ztl8tQAoIUgSoMbaD6UNr/H4IBp7/fxT7vhm2pg4xSR0CE/oaN4P4LN4Oy3iUUZpyZZURJ5z3MUfgOGt5WZt7ZK3F7BWKnbQxyn3qSyIwkDeB7wQfekSFze/wAv+JUhoc901Ps/XIGNxyhYjQpMgSdN/egsZ4Ut2rmUNduDXVGQLppq5iZ6QK0GBvqLSyQDBmep11/Sq3i9pn8vy3/FJALaQCNtB13rOJHh1WqBxLqGU7htlcKc1ssjbmXLT6MAAGG+lHYjxvA1aPQCPT51VYLw75vOWLrpAJygxvmj9KvOB8EXDuSFtnXQsGZ1kAMFMwBI7TTmyHhzyEyjyVXJxXE3z9zYuuO5EL/M8CjLXhrG3fjuW7I9CbjflA/OtdZu5hNSitjIIyN3KG4hZmx9nlnQ3rt68e2by1+ia/nV1gOA4ex/dWLan8WUFv5mk/nR5O3++tJrWhrQOECU7f8A91wFNBpZq6CWKaUrjTcw11Hr8/WhaKUINPURTMGhCEEzDEieinUCl8wRuPrSYe4AcpIiDrNcLWfo6pk4HnXu+R+C6cH6kDoyfJSlRUZFSlB+IfWh2xCjqfoSPeuw3URu4cFgdC8chRY/HJZttcfRV+pPRR6k6V1ef+K+PftN4Ih+6tn+d9i3yGw9zXV14tJubZXJm1m11BbwtTGFPY601jXk7XqKWa8XuLdoMqgFiVkCDqJ39jXn2IEj6fPbp2rf+M8FmRSBrJLGT8IU9NhrFZc8AL2pzCTMJrnIyFgRpBEiPetEZFLO8HcqDCYYsdB/SflNaDhV4YS4GZAwjU7kAgqYI2gkadaCwuBeCsHMs7T0E8vpVng8OWzIdfu5IGvMzaR32/KnFyWQjMFxFRZxYgEsxggysPDQPcflU/Asr2EMA6bEAxGnUVnMFaKM6t1AP0OpHsfzrQ8AsAJlU6ZRGugJmSKy6j1Fk1LfRx4o3EDlUDQ5j0GgVT6UXgLPmZSzkKZ3Y7gAnSfWKrrtwkoTGXUSOhIIgj8z8qtOE2XXUAaGOk6jYTXOlsMwaVNOLIvKhsMtq7dtDb4kP8J19zuParRWmfnQ3HuHnKLv3aPb1CqczFeoMaURYxNrLbYlmzqGAYACD2A9QRr9KWJbaHDPY+fmthj9I9kTh8RlG/fQCai4jxzJYuOraqhIBUjUDr2oyyZH91HbQSf+6Y/So8TwsXOVgApBDKJ51OhUkEVqj1EjWjnyWhsI21SpMHxpsThBcF0WrjAwCXZZVzEmfhIEH0JoDjfHf+UN9X8u4nNl5sxglSgaY3nWOla3CcFtWVW3btqqDYCYEmTue9YnjD2n4XeKQS15VGh0W5f5Yn0mtTJnPJomrHxQdG1o4HCz7faDiQIMlsun3xkMTIaMkSF0jb3o2141xhUN5TkRM+au3uKi8W2EW1KqFm5p00AYx+lQvZtlSjlhkAACjNzBRGYSJWTBPTpXRijjkFkLkzNGMd/b9CFZ4fxRjHUwh1UQxvjSN2jJrPY0YfEGJW69o2ctxQHabwMh1BUgZNdI+tD+HbFtrbFy6BI1RM6nMTAcEiNZg9aUvb/tElrj5TYnMVlsyEQIzbR601+micARfxVGyuDnAgcH7/nlRcN4yM1y7ftG4bpDL94R5YUZcu0dJ0q3s+LbQGlt0gpE3WYHO+UiD/vWgsJ4ebEG55bhcraSCZD866jaq7HWrSIjWbzvdkeYhti2qECSVYkzDbaDvpVohBPuhjB3tq+e/wDCY8zQ7ZHkbDeMX8fatH/xsn/wkf4x+kVR+IPE73uRU8sAwSryzEaEaAEL+tZ3FcUyEBwyqcuYoQzBZIYrtqQfyo2zazkskMrGFI2jouuoPcHWt0elg6lbarxtY36idsW4uu/Ck7D2tugGpPYV1XnBcJadLquzAgBeQAyTJgEmBBC/U9q6mzTv3UzAVNPBGW3Jk+a3P+dRNcgxEmQAO8jpPv8ASom4iQsmHfmMKVkZdCYn2FD4omVInK6hTzABVKjIYOqyJB9QTXhjMV7MRqXFYLOtxWYBmiAQJGvSP696EHDMtwZsuXPlSTqwgQI/m002FEEAC2bh5spMKxUx2c9YzL17aUlrFC6oOYAyCJE5Y067kKeu2Y0vqOR2BDPw+1admMmZOupzKoHcQvMfc9aGs8J8s3PMktAUkBiAYz8oMHQGJ6zR/ErgbRNWUpLD9+SpBidREwJExRaPce4SQ2hX4gBl5TlYzp0Jj1npU6rqVTE0lUeLw1kW2V40VgVIAYsCBIgkgTPf4WFUtq+yGFtL5eklDBSXFrmB3g5SY6ETV9Z8PgvcGaMsZQCVMAMFDNuVnX6+41/CEW0XIzKvI4uEglZJbXvsfpTWyDg5Wd2nB5VS2MNtkW5bPm5oCqhMvmyDRhrJHbrRNzxFzeSHLZZBicilTqAdvpvRN3g3/Ms4Gd2R8jZyRPMAy68rQGMEiJ0NZ/F+GS2IdM2UKSJ/CiqCS2xPQfWnNETzlZnwbGk2VpFtscgzoS/KNWY6jqIHy0onwyYM3Au7ZSxAKiI5T02O/r74Hhd+6162FZgFUhSZIDDWZ2G0Va8dwzlMjMNWGYqoEkAjfoJ1qwh2naTylM9F+OF6KniDDloF5CfnI+u1HZwRI1B6j+hrxC/wnLlyuQzTpoGjuPxDb60y7x+/ZDqMReW4nMpR2CMDB5lOgOvTSnflQfVK09YjkL3LTTT6mZ/0rzTA4Y3cFbtqVE37LHMyoCtvzLhALECYXQbmj/A3j/zrLLibi+cjaM+VA6nadhmBkEAdjR+BtYa2gVLtiBBBZ0YyJhpJ31P1qjG9Lc13sVJZQaIysTxviN3GPC4d8klgAjsTpGhURO9F4zA371xmew+HWPiCEkwBJb6Vs7mPBZVS+rk6AW2DGe0Kd6VuH32BzIUXQTcYLMneCZ+gqx1gj4x+6wF247dtrLW+JW8Dhbpvhmu3SLRQDS3li5JOxPXTTsd6A47cZLli4yFPNsMVDOjSG+E8hMaEaGDVR4lDNiiiENnW1seWQoG52GnzqoTBlbuUgKZMxqJU9D2iuoHUbCgYCPSXoHC+MYlEzWLQYsqBjGeCikaLmBP+tHYfwG68OOLu3srhS722Q5szNCrmBjXT5bVX27nl4WRoY0PYkwD+dSYzxfeeybDsCjKoPIisApzCCo0M/OdaVpJunKZAALqzWSAlA/mo3NIw2wM91RZQT9J9thUN3EPavW3tOEJMNIkETpmQ6N8+lTsco017RuTUPC0zks2uvSdB+RFd3WTsbHXNrn6KF7pL4pWlriaKxli7scxFpcqL6sTAHyApKHy25yosagnXRj2M611Y49PHON9+/wDta5NVJpzsrHav6XoNu0t03GSFU3ApUSOURJ1giGXX5E9adIQAtojuLcgFrnIjAl41g6DYxM1IeLW/O5pR850yzK20E+g+IQes0HjsOXO2YKQTLBQ+oWFC9T00iRXh7znuvYAYRly9bOXVTOaBJEAuComdtI9/nSvdAS5MMLSeYVVc2bNmXmJEaFAIGsA0F+xIlxAoBt2wYIg5QygjYyRmWBGh6b0ddwrPavZIHKSADzMykM0dCeYHLsR8zVhV0h2Q+HTnIBGUG3O2gZWyrMamUMejCrK7fDQ2ZSWAMgRMktkIkzyyvt6Vk7twW2vuuttltfdoIBKW7bEwRv8AeakTAMVNwXBeXddXOiBWVZAZlEZTA6Q06dQd6u5lIXatWsySCIdiSddAMy/T93TsTG9Qpj3IVimaZzIupa4sq7J0g6GOwo609i4j57hDhiuY8sn4cwjcKIE+p71X/wBreUGJaWyK6wCFZozZTlmdtB0BI7VQNxSNp2IxJthXygKpggQIt5iVeBq0h2B3OhoEsLjPkM5iqjlPwIOYzAGpAEGaAu8QY4dFByM+YhmOYF2ZVyRrplLewG1GYIi2GRDOunTTaffWnhpbZWHUPaBtRz4WLTIsAQfh0iZ296zfFLaLhgou5mDGZjNGhmB6yKtcViits5T8I36TuBWdscHuXUOQcwDHLIBKlpEE77n1p0eTucaFrNG3dwq65el8sxCzlOo11zIfoYnpVDxa7cDZ7gtuIyqwlcw35QGk1a4tCt02mImV5SJXUSAGU6Ztp71WeK8NDK4JIYAGTqIGgjfbr3FdaOsKrxyl8L4gnEMVJQkTyhW2IaDnBkSAfattgMERiDe85hcYmW8uwRz8rcpt5QYQbCsL4O/6j/C1el2bO+2xg+vPvSJ3FpwtWnYHNshDXrZW9aBuZiigqRbtWzAYLBNtQSeY61DhsczXSWcFDmygQChRwBJBJMqVOv0peKSMXaj8JnsQrk7+1Vw45aa+qOjSZC9FEkAq2UydRoaSWl2avC52sB6prgD6kqjxWHt5ma2ym6GkHOQgKsTljLzOT0mKB8+9bPmXLD7kljmEkmWJkd6seC2RnYGAVLD97MMrESejjcH2q3xd24xyoCxCyQNeUDWRvoOnrW3dXKsyM1nKVeM272HthDDMyjKQdImQTEdvrS4bCM1xgABkHNn0VR1JIOmk6zpWY4W4S6bYUk+YuU5uVQSDtG+3UbVZ8augM0swLXcgRpM78xPYGP5qU9m1pa1TTMbEaHF2i8Hxbkc2wIDuskSxAViADsswvTcmm8LYBeug2uczL841Yf5bUKtnyLV22QLmcEkagg6KMkbmJ371PwtuWQSABAL/ABDusHfX5090zZGNrsiyJ0cjie603DuAzgTih8S3M/UCFYdOxEnvpXVteA4EHg0fiw7N7w5murkaLVl5k3nhxry4+i1yMaaodlR8Qi3eCXCDdWGUKs3QrMPM1XlMBUI+LRRR+Dt/cqyhVPk3XcKxhXFwDlknuHE+m1VK8caExF0rvcQ8uqSzEKGBgOEQFp+Hf0ofCMzYrFluS2TKrspOg1GxJGQR9YJrKWnabXSvildcI4onkAZCAbRdA+XM4tyWVidhlMgzoJNVXi/FscE5SVbzcy5WyzbaEOYrqRoNTuG9KF4jbu+UvnbgJ8JKFA1kLdzQOeS7Aj+HsSKl4/eazYIuMMpXyyoGkDeY25xEjpRa0B4I8VCMG0e/FkIW1veYPzkZVChdApiACHH82tMGJDX/ADAhztZKhY0Do4AkkAqdmB2hqfxCG8tlXKXCyC2gXJbGQnvGkdYHWmYS2zIuTN5ii2oWZaFOZ7bTMHM0GdoHtWwjSEw+U2JdgYZlZra52yrmJnX8IExrpR64ZVMEz90ilxIByqVzCepAYk+tObhdxcqhMoF4yV05DmLMdhIzHX0p2IwS50QIzDLoQZynmEsNMoAJiaqTzRUIsUqhWUMtxzGQXFUEqAXLEMUA6hQFjtQF/wAzMWRCQyAjWMuVm0ExH+U1srvARbCgatmzqxQMQR2J/eMmYigeJeHVvIUzLbZxm5iQXCiA5Xp106/WmNlANLE7ShzjITaydrjthLbJdDO8sAACFGugDTza/pR2C8UYfQlsmUkZWElhrBDDfUDfXeq1/CBtqXfIQhLMFMkoq5iYkaSII/i9Iqg4rjbS3CLalQQDH4QwzgdyIYewFbhFHL6pJQ3OixSP43jVuYtmtsCpVQMohHOWGHo5iR8vWqjxTczIuv723XtLH+lC4fEwW6A6fwsBMT1VpiGoXinE/M5R8IPuT3roMZtAHgsj3XZWn8BIq22cKpfMRmIkgZRoOwrYWscx00HyAFeSWcW9rRWYTqQCRr7VYYTxJdtsrEMRvDMYZduv60iWAvJKwPikslrvmt62a7cVsyTDKsKYGYky3MZisJ4iNxMS6zGQnLlMRmAMg70Hj+MPcAUAW0BJVUkASTHXU6xVeznUzTYoi02U1oeTbzZWv4A0KNWMDXMNVMTHqhH6V6H9nPDVu3L9wgHLkUQNBMkx9FryvheIOUAEnSAD8QmNJjVT07V639kGIBbEksNAhgdjox9sqisH4qD+WfRrj5hboTTgV5pxO7+z4nFWxbVgbhy5iwg22YDKV6wevah+IHOcwkjMSCfUSIq84vhL7YrE+Xh0uBrgdS9ol3S6WZSO6jYnpRGK8KZ7KMjgM+XKG0QmSrKoEldV7RrTxM1rRuPh8gqshcXEgKgwfh+7fw13EC5yWmZWX9/KqhyVPeSNK7huIO4edPiIEwPxjuNqkTg2O8gWEHIWZ2UlVIbUTmnXMO/bp1Fu4C/hyvnoykjdxHeJI0YwNOtNY4GxuB8KVnNODRXuvhrFA8CDTth7i+4zr/UV1Yzwr4hc4JsIFJBuoS0fDbuOCQVHQkH60tctrBE5wd3Jry5+qexm4WpOKrlW5YHwTdUA6gM1rzg4HpmYRtt2ovAYOLTKWJLO1wn1a7r+UCfSurqW/wBUffitjclHWvDYdrRW4yw0x8QANsKqrOwGUn1JqbF8KDWbiXG8xGkEMNcygkOSOvTSO9JXUmzj90T3RtvAKEzQCoyypG5YhRruAI2+XalwnBwxa6rZSpJCwCsz8Uaa/OaWuoNAsKjnENXecS722M5QwzdTCeYfY7fKo+I3PKQGMxMQZIK6iJIPNE9a6uq20BWB+SfiZCXSTmiNNhIUtMepqrwqi7cS6ygNZAjKW1Bgsu+xgbztSV1CqFojlOx7oXFo2kKEAQwMgXSwcSCPwjWq294WsiwSyz5j2xylkZIIQFGzGDHz3NdXUxpIOEKBGfYqLi/gKzmKyZuXVtyABlgHmUDvmEjY5fovEvsrsWbbtnLZAH+EjMNivxGNVJn+L0FdXU1uokoeklGJl8IZ/sxtJZt3TdYm41nQKAFF246kbmYAX6Hvpd4n7OrFtLqoWz+YPLd4by8hzQF0BUnp+tdXVeWeTGfFVZG3OF59xPwwBdtKHA803Nk0UK8QBm2qmOAysROo6x/SaWurqwuLgL+8rBK0C68Vdf2KwuqPNJBTzNVkjl1UEEdv9K3PhPg2Szn8x878socgCZiMpAnMJQHfrXV1YtU89NaYGi1ecRxTuhuEry8wUg/EzKJkEGBk221+sTcRFweQ1pCtthlkTDaDOB35j/vWkrq5sYu/vwW6gkxFnOvkyQWZSXJzaSvLB6ek/OaKx+H8i3l0dXuZWDDcXGVtZJ220jbptSV1DwCJ5VzwzhNuy5S0oRGLKygCGiDmOkz711dXVZo3crMSV//Z"/>
          <p:cNvSpPr>
            <a:spLocks noChangeAspect="1" noChangeArrowheads="1"/>
          </p:cNvSpPr>
          <p:nvPr/>
        </p:nvSpPr>
        <p:spPr bwMode="auto">
          <a:xfrm>
            <a:off x="84138" y="-601663"/>
            <a:ext cx="1905000" cy="1266826"/>
          </a:xfrm>
          <a:prstGeom prst="rect">
            <a:avLst/>
          </a:prstGeom>
          <a:noFill/>
          <a:ln w="9525">
            <a:noFill/>
            <a:miter lim="800000"/>
            <a:headEnd/>
            <a:tailEnd/>
          </a:ln>
        </p:spPr>
        <p:txBody>
          <a:bodyPr/>
          <a:lstStyle/>
          <a:p>
            <a:endParaRPr lang="th-TH" altLang="th-TH"/>
          </a:p>
        </p:txBody>
      </p:sp>
      <p:sp>
        <p:nvSpPr>
          <p:cNvPr id="7171" name="Slide Number Placeholder 29"/>
          <p:cNvSpPr txBox="1">
            <a:spLocks/>
          </p:cNvSpPr>
          <p:nvPr/>
        </p:nvSpPr>
        <p:spPr bwMode="auto">
          <a:xfrm flipH="1">
            <a:off x="8137525" y="6296025"/>
            <a:ext cx="827088" cy="384175"/>
          </a:xfrm>
          <a:prstGeom prst="rect">
            <a:avLst/>
          </a:prstGeom>
          <a:noFill/>
          <a:ln w="9525">
            <a:noFill/>
            <a:miter lim="800000"/>
            <a:headEnd/>
            <a:tailEnd/>
          </a:ln>
        </p:spPr>
        <p:txBody>
          <a:bodyPr/>
          <a:lstStyle/>
          <a:p>
            <a:pPr algn="ctr"/>
            <a:fld id="{74E42D2D-50AA-440F-8781-28F23260D4DE}" type="slidenum">
              <a:rPr lang="en-US" altLang="th-TH" sz="1400">
                <a:latin typeface="Tahoma" pitchFamily="34" charset="0"/>
              </a:rPr>
              <a:pPr algn="ctr"/>
              <a:t>6</a:t>
            </a:fld>
            <a:endParaRPr lang="en-US" altLang="th-TH" sz="1400">
              <a:latin typeface="Tahoma" pitchFamily="34" charset="0"/>
            </a:endParaRPr>
          </a:p>
        </p:txBody>
      </p:sp>
      <p:sp>
        <p:nvSpPr>
          <p:cNvPr id="7172" name="TextBox 11"/>
          <p:cNvSpPr txBox="1">
            <a:spLocks noChangeArrowheads="1"/>
          </p:cNvSpPr>
          <p:nvPr/>
        </p:nvSpPr>
        <p:spPr bwMode="auto">
          <a:xfrm>
            <a:off x="428625" y="1785938"/>
            <a:ext cx="8429625" cy="1016000"/>
          </a:xfrm>
          <a:prstGeom prst="rect">
            <a:avLst/>
          </a:prstGeom>
          <a:noFill/>
          <a:ln w="9525">
            <a:noFill/>
            <a:miter lim="800000"/>
            <a:headEnd/>
            <a:tailEnd/>
          </a:ln>
        </p:spPr>
        <p:txBody>
          <a:bodyPr>
            <a:spAutoFit/>
          </a:bodyPr>
          <a:lstStyle/>
          <a:p>
            <a:r>
              <a:rPr lang="en-US" altLang="th-TH">
                <a:sym typeface="Wingdings" pitchFamily="2" charset="2"/>
              </a:rPr>
              <a:t> During the second WW (1939-1945),  rice shortage was wide spread and intensified  through out   Asia. After the war end, Thailand was forced to send rice to the United Nation as a war reparation.</a:t>
            </a:r>
            <a:endParaRPr lang="th-TH" altLang="th-TH"/>
          </a:p>
        </p:txBody>
      </p:sp>
      <p:sp>
        <p:nvSpPr>
          <p:cNvPr id="7173" name="TextBox 13"/>
          <p:cNvSpPr txBox="1">
            <a:spLocks noChangeArrowheads="1"/>
          </p:cNvSpPr>
          <p:nvPr/>
        </p:nvSpPr>
        <p:spPr bwMode="auto">
          <a:xfrm>
            <a:off x="428625" y="4105275"/>
            <a:ext cx="8572500" cy="1323975"/>
          </a:xfrm>
          <a:prstGeom prst="rect">
            <a:avLst/>
          </a:prstGeom>
          <a:noFill/>
          <a:ln w="9525">
            <a:noFill/>
            <a:miter lim="800000"/>
            <a:headEnd/>
            <a:tailEnd/>
          </a:ln>
        </p:spPr>
        <p:txBody>
          <a:bodyPr>
            <a:spAutoFit/>
          </a:bodyPr>
          <a:lstStyle/>
          <a:p>
            <a:r>
              <a:rPr lang="en-US" altLang="th-TH">
                <a:sym typeface="Wingdings" pitchFamily="2" charset="2"/>
              </a:rPr>
              <a:t> A large investment on rice research, including the establishment of IRRI (to remedy the world rice hungry) was later discovered non-photosensitive rice variety (MV) or IR8 in 1963. It has a  short stem but  high responds to chemical fertilizer, particularly in irrigated areas.</a:t>
            </a:r>
            <a:r>
              <a:rPr lang="th-TH" altLang="th-TH">
                <a:sym typeface="Wingdings" pitchFamily="2" charset="2"/>
              </a:rPr>
              <a:t> </a:t>
            </a:r>
            <a:endParaRPr lang="th-TH" altLang="th-TH"/>
          </a:p>
        </p:txBody>
      </p:sp>
      <p:sp>
        <p:nvSpPr>
          <p:cNvPr id="7174" name="AutoShape 11" descr="data:image/jpeg;base64,/9j/4AAQSkZJRgABAQAAAQABAAD/2wCEAAkGBhQSERUUExQVFRUWGRwYGRgYGBsaGxgaGxsYHB4bHyAYHCYeHBwjGh0cIC8iIycqLCwtHB4xNTAqNSYrLCkBCQoKDgwOGg8PGikkHyQqKiwsLCwsLCksLCwsLywsLCwsLCwsLCwsLCkpLC0sKSwsKSwpLCwsKSwpKSwsLCwpKf/AABEIAMMBAgMBIgACEQEDEQH/xAAbAAACAwEBAQAAAAAAAAAAAAAEBQADBgIBB//EAEAQAAIBAgQEBAMGBAQGAgMAAAECEQMhAAQSMQUiQVETYXGBMpGhBkJSYrHBFCNy0TOS4fAVFkNTgqLS8YOywv/EABoBAAMBAQEBAAAAAAAAAAAAAAECAwQABQb/xAAwEQACAgEDAgUCBQQDAAAAAAAAAQIRIQMSMUFRBBMiYXGh8CNSgZHhMsHR8TNCcv/aAAwDAQACEQMRAD8A+wU+Mp1kYIGfQ/eGMmXxDVxXyyW809XiyDYzil+NraBOM+Xx5q8rY5RR25sfrx5ZI09uvecReOj8J+eM3VqwVMx9357f788dNXtIvePT/ZxLdFXYN8h5muOg02Kr0b6A45zfHP5JteO/ljM5zO6QwB3VpHYwf1wNneKSkRFhOMmr4iMbyG2aOvxdyY/IT5m4wvbiDckkw6gG/wB5bj6SMAf8RAcz+AAfKf1wJUzE0dW2jSf8oE/ScZpeIUlcWGLaeR5WzXIb7p19hjrMZiI9v1jCarWlqd+U6Y8/hn++Ls7nIePyn5b4aXi0o2+6FYTxGsRzA/AR8tj+uJxKpNFz5Aj2jAdTNAyOhB+pBA+WKaWami6ndRH+/cYivFKTl2a+oz4Lc1myzrGxIj/xBn6n6YvzFQConYAGT5Gfrb5YTUHL1Kaj8Me5OO8zXLOq+ej9j++M2nr3l9WPd5CxWtHeqJ9wuLs7mjpHdSB9TBwDWzILvHwiop9wP7TiniOa1EmbE2PucJPVw0BOmWVc7dL7Bv2wLn83NOmgIMxfzNjihoLEzden9RjFNUBXUfhkx6DGTzG2LySo3h1CASdLWPvOHIINVlHwsviX7+Gf3OM3mTf/AMZxfl85dTM6enlEYaEkmTVJnmYzBZmPc/tjvhuYhtJNrkepEfrgKl++I0o4OxH64i8PAbptjulmYdgbrGqD3EbHpiqtltXOhLLB33EYH0lyCilptYExi7htQrpJHVlNvWwkgT64DbcaG5LaRmm4k3UD3DDAHiGN/LDPKVw/QK2xA2O2BKyDwCCAHV52uVbv6HC9KA4qsAesiPffDmtlGbLa4JKBWVoNgNxO2FeRyT1mCraLk9gP1J6DGnzuZVabIGYiCpZ2uT2BNo9P0wJtKqHhHDbE9aqkcuoMQGIJt1kj3xflcz/KYA3E2/ELWufbCnKUw1tLNUBhY7fvi2lJkKuokW9RcYerXwGLzYqbidUkmSJvE49w9y/D8qEUNJYASb7xfHuH3wGtmqx5UqRimnm1YtpM6TjypVBF9tjj7N6qlG0yLjRaa/6gfO2KcxmzYDqD9AD+k4WDNGWXqs/QyD9MXVMxLUyN9RPsRB/XHk6njVtaGjHIVmczqQxcjp3iD+2KK+c0AkTpKg+hm37D5YX5Jy7FBvuPUG/0JwVmAFeFBI0t5gqbg+VjbHmz8bJzHUTrOry6h1/cx+uFdR2Z2B6R8oE/ti+izKAhMKPhcixi8Due2Oc04B1C4m8giQT+U9N8Z9bXU546o7oelSzegv5R/rjpKmrLsPzAexU45WWNoOq5g7wfSRviqqCGCqNMkWJ67fviENTa8dgS4R1QzBaincGPSB/pgniGZBqAzYqP/rCTL5ogsv5pwS24BvFvmJH0wZzbVA5QbRqkE/T++OuIZkCqxEDUkn1iD/fAdKreO23n5YlaobGJ03PmJgj5YMZ0qOiz3g9X+Y7fgSffpipqpBDdZDT74HylSAyjZ2AnrBg/piVmieoA+knDbqwGDrJ2K5B9Y+uO6zSY6Rb6ycV5lNJjeynFVatZfL9zcYVPIpflxDtJ6D3wPma0kn8zD2xyM1BI7jfHtcakmD5+uO4kwKRVxKqNYI20iPkP7YqoPYT1xU6bA+Y+WPUaVXyxRrBN8DrJ01CMxPWZ7Be3mTGAc8gi1jsf6t/pMe2COE5r7vLMgywkAdbbTg1eDGqp8NQxQMWJe6yJ1R1kz9MSXOS+3dCxRkq0jTqi/eAD3Ptg3J0D/DuRBAfeRHe07z5eWEi1NNQ+f64bZGlqBgKWZ1VR1lpFp2239MO1RPTfRnOVrAM2nbffBmZeA2oSqmRMglTsQYgxPyjCZm01L2IP9/bDrOIPDLuRJWVChiT0hiOUW97Y51wxoq0wzg2copTaNRkzHRo2EAAiMAvX/iCCajEz/hhDCLO4ItYXwHwUTTq0woNTUpVyfhT8XaI72wcMyaQcIylWlTUQRqiPcD1se+EcFBthTxRVw7NBMyOYmm1jpJXWvQd4Jge+KWd0aVZkYXtbfcQdx0vgbN0TLEWhQY8g0f2wdmG1CmxILOJIHTmIv9cV6ncIMXiYj/DnzAIB88e4HTMoABFSwj4z/wDHExPYh7QTlKoUtc3uPTaPpg2jnQQQepwvZADHT9JB/fFFFiNXXTckeXX5YvPxE11HZbXrEEOOhKt6d8eZxttLSVlonbY2xcpjnIsTp2kEXue3Qe+BMtQLShYDQDcjdSPr/pjO5NqxZIacNgF6kbggDz6n3jHWcMuoW4aST1J0zG+wG2PaVdWpgC1xPQQB9BvhXXrcgKySGMGwPkO++J3crC3QctMNS8OSJOpSLx2b5z9cLqeYA1rVqaSOsGDvc9dPSemCc038woZCtAIBjcbek3jAfEaGuw+JBpjuIEg+Uzh4JPkDYXl8wUCDoKjAOCeYEC3tb54qzeZ5l6MCZuT1wtyTsaRpwTDSu9j+H3EfLDHP5EhVqOCrbFSIjc+/THOKTJvgWZQzVpz943/zHBlWrNUnuT6ThTUMR0IOGmZpr4KupaSWYzG0gT85+WHkhY8ED381OCMzWimxX7wB8xFzgfJMJPeLYJyGWaohCKWIkMbAX2F+sYSg11AshUB33AJXztH0OPKEuxUXkQPmMFZvILSRPxAmQDqn6AD2n1wyyWpVAp6EVyDpuwgmx5+UHy6YZzSVhjG+RTSpO0zvpvNjP9sVvTmkX30mD69MMs7xBizU10QGiDpVhv1O/tgzNU/5SpU5S9gbGZ6MB6C+J7mnbH8tZMbmK55fI/rg9HnlmPP2OFtWibgiIwRkKZcgLuqkkSPu+vlfGlxTRmo5zlQcpBPmT3645ypscVcR2+vzwTw9JLjykD2FsGvRYyjuweJW0MDjXcKqlFatOpYIA2DLEtPcKPqQMZnwtVEkATSMkg3KnuN7Hr54O4TxHVRahpmJKwY+IjfvEW9fLEpxtWimk2sMU8V1E6zOpubp1228ox3w3NDUrHYET7Y01Xh3iZV1ZNLD/DuJMSdj0i2MRQqaW098PB74+6J6q2SsZ8VoBWGn4SBFgOnYE/rg7IUGqgwDAQwAficj4f3PkMccLydOsCjSGBmVNyOoiDt++HFPhgpryMzIGLFYvyhhAPW59cLKaWOpSKt7kZPI1qiUAwaQ0yAYkISCD5iZ9CcX5DMMAVWG7+dx23E444BWKl6JUlCYBIsrGwk9JiMc0MrUSoIUwxIWASZ6rAvIxfUSlar3OXsNqdSSVUwakrpnaTBHmBEwfpgDLEc6kwYkSY23AHeTh9luGNysUbxFM3MEH80QoPqfbrgmjnXpl1rVELRKEkVB/SQATfuDjP5vYpt7idMyYG2Jg/8A49T65ejP9Lj/APjHuO86f5RNiKsjmxsbEz0vKn9xfHhUBdQmCHDECbC8mNhMDANemVqRIBJlXHw26yemHX8TrXQgA1AkyO24N798LLBSL3FlXLl6YJYgQskdATcwN4JGFmYmm8BrRIPaf0/scEcNzLOjZdhJUQTO46G+2Aa7M4KndLbdRaZ9IwiTTDLKO6me00nGki4WfO5N/MHEyNYki2qWkAdIE37XwBRcVVNN20iReJiJvh8KCAKUEECGPcAah522v88PKoqu4i9SBeJaqjkpJYQ21gCTuenTfHFHSSzRLkWgxBFzIwaKxQByLOske9p8iem+E2crsrTpNzqEnSL9do7fPAgm8IElWTqo5psKyLMjmU3DeomCQdsMOLZvWvK5q0xTV5MEpPpeO/bAeUnSx20kGe0mPe/XzwNlopVmVhCVRpDfhJIP1+WK1u+UJupUSnQRkJLBnALaSr2iOqkQMH8KZHSHWBdbGQOs80nrOFVDiC0KzU6uoIZ2gspgwOxn5Xwx4ElqgWCNwx+73kbgjv6b47UTjE6PJfw/KUlLDW2tCVMqAvuRP7YITJlJ0nUrRqqLeR1A3jzaAcV8On+IdyFEw2kwxY72kHfeR388MKw1FJJCk20iCIMKx8omJxCcslVHAtqZMOR4alhJ3+6OoEmSek4HXLP4i0jykN960DeLb/64uzNYhzI1L53YCbAmx9iceVKiswYMKbbibi1gZ6H1wyyLaRdT4JSVi1R/IXliQSdgLD1wRmOLeIUlCEBsJBm3ciTgetl6pIkBl/EhB1dTJO4JO2DaVIuimohlQSoFhbadJ3wkk0rkUVdBDxDQapjUFJIINiD773wPwdyjunJzWOohT7T640n8G1cMlRDvY6gShOzLInRsCp2x5nPs6FYfyxVcDSWIfRIiBAEsfPbFfNjwxJQd2jNPwd3JAK+UkEMeiyDAJ849cE8P4Vqqn/pxAdHJDJNpmLrPvjR1MgyrZWU2A0JqIM7aVBAHTmOO80nwsJcLIDiCVn4lIAn26dhhHrvbVBWmlkUZRVqZnQVADAagBEkA9zaeuELDwK0XhW6blf0mMbXNAAKaGk1J1tuZCj7gufUE/wCiX7TcGIopWkdj1LKbhvIdPnhtKV/qDUg6tdA8VSKQdDpUqTLwzQb/ABMPoBbGG4sBrLJsTIuD63AA88OOGVPGApOzELOlRsQbkE7gA3tftgnjWVU0giODpEhKdPr1ZySSJ2AJJ9MW06hLIup+JHAlpVZEz64Z5VwrFUJI02JYg/SxPscIMg/xKT6Dv3wfTqG0WYGJjafTFNSHQlGTVDrhNWoarHWlWkVK1NajUoBBWVF2g/CenU9DoP8AiNSnrZFpZZCQJdBqY/0iYYi8dLTjvL8EfTMeCU0mpVaAXgbSbBvPZe5O2bz2cqSBTqowmdKDWon85HMw8t5xnl+I7NSwF57jdU6nUu2yy/3xc2A5Qo3BN9sDpVrOFenSptpN0UEMv5iSZmOsxizK6ijtVp03b8DlgPdV/eMSia+hvEZUUSTSpKohRuSEsB64VJJcIYYpxFQBNSkD1l1mf8pxMBLVBAIyqtN5IW/ndpxML5K7BwD1qNPxA1IrYE+RG4JB8+mLKeXNJ2JGsPZTezdR8sXI6VARoBUCJiJvAjrv5xbAdOr4j6T8K6ybkWAA+XYYbLQtUMM7U0jxVBVg8AATIgaye/7RgTM5hQ2lTIa89C0WJ72MxjuhnGMam+Hba42Grz3k4Dy1AanXSQIkNM6QD8URNjv5Y5VQJOgMUCFNQg2crOnttPfDXhNcG0rpII1Em4YRp7zM464SoKuogNJkGWv1N/pi6llqaNpsdR1MCIFtjY2AHzv6YMndo6MewfRVWXSpYhgQR8V/KNh74U8VyxUKrRqQze2pT3M2xZk6niF9KWVTKudJsYBlep6AyIGPOI0FgKhfxI50beIv9I/bCRVSo6awVqlIVzqKimymfvRaJsehwJxLLU4NMHlPwsTMfMSPfHVSoyCmalNQFB0qd47kb/PFFPwvvap7Wvv+K2KpU7EpM5o5Nc2jK4/nosBgLnsfPsZxWlOpl8wEYgtAkjYkj9ZxYlMIysgLT0lST9Le2Gb5cnMKWRSFWZZbiJI2iTMYrKd4fAqgW8XoEJSdXGsCSQbgReRtFh9cc0OJ2KmFYco8z5bmb7YLz4UmCQ0kLaSu427GenrgGqlF+Rh/1DEEIm1h1aZ6j3OMsaapl2jyvlKldpWQtNoHMACQDqIB+LzPbFlfgzt8KR33h489pODc1mFy1IaQPFURJJJ1H7okEsALm8d8DZXxHUZiufEe+hWCoqQPjsYtYwBG1ycHLz0QHFMs4Tnqa8jLoqCRBOlQN42Jmdv1xZmK+qSaZVe8gxPe0jy7nArZd6pB5NcEBiAQCdpE7wdRmdNsWNRZHSnLPUILuy8pXzM/CPqfpgZ/gVJhS8YamuhNS9DzGSfQnA9aoqSQ7VWiy6WNomI7dyR6Dri3wkqEIoCqCJcAAXu12PlHW31HzdB/hyoKjdqjvMiY5SQAonAqN9js9QR80VXVamTAsSGJMmymTA8iMe8KqsGJ5Yb4z0Pkysf0uMXZdASFq1Uq6bECmG8idTwB6g450U6lVzTAtYQNXKBcli0e/TD0qoIySpqYSRpm3OoZIIIOoHaxE9euKc/qq610FlUSqgiLmJn70AyBEDBXDaARP8NgpiS7ooIW4AmQAdzO8DCw5VGfkASWMhnVrCTEASB57DEoungd8CAZCpRrAgFgDeJ+E9DF4K9sajM1CWAUDwtIIgWrMbcxFyq9VsbYVZwIpDal1LsyPBXrZgP1BjvgyhxAKstEt8PNyuf6ktq8+U4vKTkk0SSUcGYzvCKiZoDQWJIMIs2PYD4R5dMa/gvBjlQ9ZwpeIVYnSekttqNrLJ9MB5rPF0ApKZDDxKSchdZHKTqLGThln89p8OlUTVmmE+HTkpTWDHU2Amyxtvg6kpzikjowSdi3ior5pWOYqLTpJ90fCzfdUAHnbz6dcBZdfCMKQDO5BiLC0HfuF+mDRxFKuah0UDToSQDH5mvCmJgDb3x7RylKg6sayu1yutGRVUmwPh6jE9IuO2CnS2v9hk7A8tlWZfEOlVvsDL+SDZvOR74Nz5CqtCigD1gA66gGEkEAtIBPUiw6Y9TMOrs5dHbTylbgOQeaDBhRsMU8K4elNWzFbTqUSCH1wdxE2L9JNl9cLa5YS6n9k6gABzEQNpS3l8WJgUV6p2MDoPEFvK98eYF6ncOCypmuUG1ztI7iB+p9sDZNJVtxqOkGL7kk26dMAPVU6FDC1xc7TM/TDnJOwUkgBr6BAgdhPbDyjtWA2i98sIiQdMdTNo6acC0qTSYLAm19oO4uBbFmZLIBLhiewaSTv637YFSkAvNBItc3nzjt2xJLAkvYpoZnwaoaCOWCB18574uqcSlWjU7sIAW5g2Nz1iY7dsL8+oJKIpYi/MYWegAEGPU4G4dzSatRUgmdML0Fl6HffGqOmmtwickarg2bqaTrVaYmBzAk2gFre0euLUqDxCdYaBdgLwdxJ79sJKyvTVYJamCWCxpPnMWIPqccZXiFN2ktzWHVd/QwSB1xncN1yRRS7j01gaptzPzAAEkARvM9MBplRVJerTUTymH0sO1id/bHmdz4VSQNMg3BOq88pvJtBwNk8iQAWQNpkkyQDe0zyxvbfHRVK+BmwnN8KpIutTGwAD3+si+wvM4mWqzGpngA6QzRfcX3PNHthLxDirNUFOmQEmGIAEE+ZIuBMRE3w44TkgfD01NazdhqEsxjZu0TPlbFpQcYXICpcIL4lnAoANttI2IYdPWRv54UZCmKhDueRS0hQSTBknzgQL9xizi1B6+grqPNcKDbmjeLC++L6reBRYJtApq0zN5ZhH4mkny04SKUYe7C+A3huUFf+bXHKf8ABXmYgKfw/DpBiZNza+GdXJopTXMsN7MSFkliASFgwTIMkjthS/Fai0gazMCxACFjqYiwGlPhUbwAO5nEfN66jaRuAg7BQtxHmwi+JSi79jlQbw4rctAVQQLDni33QJn64EzGaPPUtAUz3djAuNwFF42FsXZ9CgFMgTcxMQwi5PZYt6k4r4fWAYKtwCYlQZCgSxG7S23ecKlWTsFmSrtSVFaFJGosVAhRcbidRttirOcTLoNKnV8RaoZ0ATzEEwB29PQYLOY8RFkpUeoC5k30zMRso0jfsDtbCD7YZ8+Cyg6tRAL2GrVdQANkAEAe+G04bppCt0hXxDMUw4NSozCNlEseskkQJ98aLgPBqeZQ1aYZE1GxhrAHoIBuNrnyxn/s/wDZ5nenUzSOtEECGBXxOoUbEjuRA6Tjb1M64iGWig5QFWABvaLE9yDtAxo8Q1FKEXn6CwV5ZRnKQ0EzYRJJOoH8UWAPQDe22Fa5RNaldTTG4ks4knoT274OzVZSimoHKtPIIUkG0sYJmBJVRtGLKVepWOlA6pHJTE6TFpJ3ib3JNo74yq0ijAc2aiiWqLRHUAQ4J/pAfT6/LCHNfadVbS4d0/GqrB9daicG8SqqG0DmbZ3Yk6muItIVBeO+Av8Al6pm0CKUlW1M3wqq7EnVvF9u2NulGKzPgnK3waT7LUoT+MRJF1+IHTESRJgk7RPQxitaodqzam1VbagBPhg7A92iTHYDB3G6wymTTKonJuB1IW5YxsWM2wpzme8GkqFAXMwY2bpcG7SdpjbscZqcpNx6ul8BYHn69HLEBV8Sr1Z/gBPQLsY73vjvhmYqQamtlBm7OESdt7E9SYnphdkOMPVqOqp/MUSakK0RuZaw9RfHaZM5lhTVgxIlnqNzG197jyxqentxImnk0oQsKbEl0qAvq02uNJMMsmY5QBJPzxzxusaIUFxrAWFVF+I2GuBpsvTpbrgnL8RDMqI5Apt4ZMCJAFlkQCFAJYmYHzyfFM2oqMFqOXYkarEqO/8AUT+mM8Ib50+hV8Df+NcW0r/lH/yx5hAOB5jo6n/yI/fExfy9P8yEyU/8ZVXUJTWAQNZuSOsSDAvhtQ42rCSW3MwZ288ZXK8PrVphGJJ3iAPQ7Y0uVyIo5fRWqAH7xW5/3GL68NNUnz7CKWSV+LrDsiuCZAiTyjpO4vuRvjrI5pQhYTCgQCLlywN+kCcAV+IUVCKtN37EnteR7Y6zHF18NJABYkuD0UG29iSMJ5dxpLkezuvxHnKgsYXf85vFvy/rhpkEWQWACoZIAAk7XY79LdxjLZPihNbmJKmSpBmW6AxED9hjR5x4VKbs1mLHTfmtb3nc7Y7W09rUQxd5Dczm5LAXAmTYX6CT+gnHb5GkKZLAFUgkEaZJNgIv2HzOFXCRrhnkgMxCjY6YPW0Azhk1TVTUOZAOsggXO828pN8ZZQ2OkU6CnM1azWSIU6RI3cgkx5DadsNHqmnTCNaFBI1GWY72FgAO+FWTTx6nhLVWlzMXYgiYUEgece2LPtPxQIreGCQi3kd7STIuei40PT3NRSyDABqFRvDCnU5i8depjoO8Wxp8nkCtJaNPXpUbwxIN5JKXPkDsMIfsjky4/iKyqjkHRHKSu15NpbZvI95D3Nqba2YgSYklZPQAxrI9h1M9V8Q6l5afHPyD3DcijIgK2YBlDGSTNzZduwnvgDiucMoAq2aQSBI7bWO2564katKqdCkglSbQDfbrtsBvgfjFGnK2VliAunST3OotME+WM0IXLJzyqKcrni9dGVUZgQYctyCbsoHxdSScPRWlQ9VRqmQQCrEm8KQYPMQL4SZCqwdyBppKhkIDdipABJ3gX8hOHWSSFXW3U1D30rdb7DYepjtimt0SGiijOB2JNSTPIZAVrAMbTFgI3x6M0t31FXC6QoFwIhYkTvBPfA2SDlajBCVJN41aQ9pkm8gi+LzVlWNVdQiAY+FRqMiDY3E+mJcYFZ2c6KahbeHpVCFuzWXlv3O/qcCZ1KNRHqVwFVSDoBiTAMW25jE9tscsj06bHWEDjSNQ6GJhjcR39BhbxfIeMi01q0KZViWU1gDeL/mNjf0xfS0reHXudfRhnAs7WbMPWZfDp0kIpoDCAmFUQNxfV5xfGlr0lkoSeRFsSbuZYgDYGwJ7DA/DzTopTSky6KYudQYsxPOx9FkAdMLcwhOp/EUM0xzSTqMnf8tvc4lqeufsFNJFmVygcmrUsIli1iGJsijcsTaBfvhrneKqqVlAKgU4ABJJJgXI+FBsAN4xVlszToUCVamWp8ySQxeod3AtCrePnfC/M5Qml4Zqh2qQ9Rl52LDZTBuBcnpfywKUnkIhqZJCuqWI3Gm2t7ypB+Hpc9JjGv4Gn8NSCKqmoympUMSBPwUwPOL+SnCXKcPJVXLHRSYsEOmmrn4gGJJMRduwjcnGjpaFRdUF3ku07ljYbCw/QeeKa8/RQsVkzvEfEarqrNOumFUCbBrR6kT8zjnNuTW/m0gKaKBTJcKOtlJP188M8yaZIOuYDOzxIVUEAgdy2Mhw7OF0/iDTZmVioME8xEzHUgCw8xg6UXNX2DwaDN1aKUjQAWkFpgkKVYIs3JYi5O0nUZNhinh+Xp1k5Qo/AJIUE/CSRzExcntHfCqnmTUZw2XHhsAaniSpZx8IkwYkiB6kzg3jVY5fLrSCaKplqhXZQQABPWRt2xaWm1UeryTdchPDUC02qF6dRaRMqNQMtYtMAEwJ9MDVc2WA8BUKk/eeFgdWgAiBe5O2F2VqKmQqAiWrGATsObQDO1ryepYdsV8Pq09a09UCANaxJI6cx0kdL+vkX8qm5POTllHZ+09P/s6vzCiYbzF9jviYfLXpRavUjyp1CPYgAEeYA9Me464flf1/wGmZniP2qrFtKxSEwCxv7bxgCrxMpTlwWJIB1WmxM33GBKTVCIOiJP3g2Dqc6fDfwnXeGkEeamOU42eVCFKiVUV0eIhiogeCbGLFLRIxPtDU06VI5NIUEiQQsb9jYTGC/wDlJxS8SkAiEzrqtpiOwjmHmBihc3TM06haqrHf4VRu4JkwfbDJRbUo9A7XQJ9n6CGusQCJJg2AA3iJjvh1mM8zVZaw+KQZB1TF+vKIwm/hfCNVhopculG1k6tR9x8IOLcm4OlRVpNKKbEyrRfcQZODqw3+pdhlccGgy1TRQJsCEMCYuxJP0AxRneJRTW4J0sWuDBW3zJv6YV0FeDTIVmIKq0rBLbec74r49UVVhIEqiC3WSSZj0xmWgnKmO23wNPs2HFCpVd5JbQlzqjdmtsI5Y8zgfi+fKqoCKW3uw0yQdpvsN8TNU1RaCU2IUKCxBNyblp26/KO2Fmfyy61eo7Gmpi0Fix+6I6EdTtfFIQjPU3MF4N1w7N1NIeqdROiREESo9ZVREAbknBlbNveYEEF5v5hJ2AESZ3gYBpJFMsdRIj4uW5IEADoI/wDXucU0mDUzLBwwZuvSVAnaOsjyx5s43Jv3GKavGEdwqaQobmkMNZgnmY/dPbCFMz4uZqNAPMKYgCFkXIG3vhjTqGprvpReUSeVjbVHboJ7DywNVC5UlSAKr3PcLzG/YRJ8rd8bYRjFuKWaAzVJX1UAQxVRqQRdmgoNR6d5Pt0xVmSTlwF+MmI2mSbz5xtsBhD9mKjfwhgktqbSu2zoIN7i5w7zVSKIYnVGuOggSCPnf2OMepp7J17j9CcIrP4a+GC01DI2DBNIA8hq+eDc3RCA2KrYEE3BIuR/bFPCVWnSC0ySqDXr6MxYamnqA1lHp54Q/bDiriiQG5m2vLRrFj2PfHeU9XV2x7gq42EfaV5FFDUME6mIsAZsAOo8u+A6tRRVrsiIAqNrnmkiFHMdgDeAPnjzMcRQ1TlalmCrY7q8AkA9wfngZspopeESGao5Yt+ISAs+skx3xrhHbFRl/tdySduh7w6uRlaUDlgs7QRrLKwAB7aoGCaGcQ8rBg1JA76Ym9vDUnZmsoi95xfWyppURRpjUupKUyZ0qbb2uVLE/mGFzZX+JZKaKWllqOwMdiSe9oUeQtvjP6JSbfFsajW5/MslFnrcviLCrAHh6dICKOoBIBNp0nvjI8cztNHpqaYdmVTE6FBjdyBq7WXBf2t4sWrFNxyhZMgF+vlAI+eAuIKNTVAv8tW5WY/HpEA35iAeijeO2J6EKak+v2gt2jmo5pmmWKhaSwack6muTIgm7xIJmAAcPzlno5aoznVVrQC28FghI9iQvzxhuAZmrmswgDU6YDc2pbKAR2EycbmtxTRUQSzgTUNuxZpI7bH5Yp4mMotR6giL85lKZSIJWpUFNSDuFUagPVpN8LcxxJabPTC6aKytOGZGvN13ViT3wXm3dgFVQtjp1cqrJl3JixjlXqZbtgfI8Byxrg1Kr1Gp84VUCUxBmJbmM7kwJjDw2xVzfuFhuXCNUSirNKENpB1HUwuzyAOUW7The/Gy9Z1L0quXAjR96dgOaIbrIPliHiBFOvWUimpJNPlALHUfi6lZHeLeWESZXTl010ywqEy6QNN+UtpJWSZgGDikNJO2/j+7AzQcSyv8Rl/BpnQq6AkzBCgmHESJZidQnceuA+H5U5GmzOQK7ToAGplHYfdUncm5AgdcTKNRUJVAeVZn03UssBUQQYALzJtI2wDX4yVZlroOYG67AMZIibEHqD64pBTrasr6gpFX/FKrX1kzedYvOPccjgCNzLWbSbjlOxuOnbExo/C7fQ79S+nmMtRH80NVJH3FhFv3bnPtpwPQ+0iIT4U0z0LIp+RglfbCJaauSCGJ7KS0n2Fhi/8A5czBNlZV6FyF/XFvKhxLkDb6BOY4hX169RqddQMt/eMU8QiumtRzLuNiR1IGLMtkSu9ajq7LLT/kGCK/CwvOzqjDrDKfrgWov3E3NAXi+JT8JjMfATabbeuFeVVgRAJIOG38p2s0kGR0E4pzyPFjH9IgH5XxSEqwuoNwczkKFLwZlY3H+o2wNXzRNRaQvq0iWuPhVdtrYWpmCy6Sbg74MytYz+YAxbuCJwNm0LdMdVOJU0rOjKbAKOogLvH9vLtijgPCvFzcg61pc1z1mEHnePlhPlqDGpzGIB3M9Dt17Ye8ACUiqAuxH8yoVCiOXlXmM2BPufLCThti9rzQ1pmu47XhfjnTJkDYgXJI3gXjpbCHO57TT8MSC6IqL2RgAPckvbywNmeL68uQEGmowTmNyWZjqtaYGM1xvPMa7zBIMaryQvKDv2xn8L4bFSHs1+Tr68sCnQwCYuVJJF/KTjO8Wzhqq1SZYs0nuGM74MyGdVcvRAWRLH8upQCR36xiVsjTKzTWpoddQAUkT1A6WuN+3fFNOGyTk11OeR3wFQqUVA2oayBuzMyN8+Yf5cVvWqPQKgy5SowUfhas/wDvzkY7yeX06TzjRR0xEbgEnyuBjrhlINWLUfhTLpLb6WgsSb3htPvGMzcbk/1HQ0yaqlFVUlxTAhe4QaifQmcZD7TUtVSl4az4aqHEydW5JXcXxsaraaTpEqyBRHxFFpOZJHQGCfUY+Z8R4gWruZtJjpHph/BwcpuX3kSdpHHEOJvUrNWYc5bUT2MzjU8E4sKqprALCG6iYI7fXGSPE3Ehof8ArAb6m/1xpPsWKdQu7oqLRRnJkwegEGbmenbGzxOmvLuuCTtm/q8QpVENWo2lVBVaSWM3i5t13xXwjPlnZyNKUzoVEi4Cy1hcswgSdgfLGffLgKpYMoYK4BG0wV6+eHdPNr4CpQUAoramjmYsIktE7398eA4pJoopdxXwrXVqrU0ljqNRxFrsSB8h9PLC/wC0D1NYCQVqSppjdRKsWvYXP64syVCpTzYKxopUWMg7kqQB5tLEe5wuz+WPiOSCEWmjEz0m8+bGLY36cVvv2OeUPuBVafjqusMERyzgA+IwU/FHaeXuBhzmKaMjskCRpJMzoFz16hf/AGG0Yyv2HphUzGbqWDxSUgDl8QxYd4GkdsajjGcTULAAoZERfYT7AfLGXxSrVx99xlwJjxN5VMu05ioZ1OBpS1wkgkQPv4mapLlKTvXqeNmKn+Jz6mJa4EH4Ao6m5PYATRR4m1DWUC+KeVSRLLMCx+u2A+PUHrUVAX+ZUY1KtVuUQvL8TGI/XGrTjuaj0fPv/AJHfEkfN0KZWDu3M6IlNRyol2A2BPnOFdat4RVzXA0ItMJSvIXuWgGT2Bw0p1FpsNFOkRRVaYq1Ty6gCSwX70kkknywvzueUaswP5hNjVqASzfhpL+Ed4xp030XH399wDNc4WRKpXSI1CwSGuBJFiYv5WthNmK9EqAGqidwwBX1tvfuJww42rtl1MwXQEqdwGACnsNiYtjNZwRAJFiUHoJv88doaaeQMLSnWgRMRaGtHyxMCJmmAA1NtiY07ZE9zNFQ4lB0qCO4QCfoN/XFNXLFjLPECTqCyPXT+5wRlKbkkl1A66Yjzv1wNneJokqpWepIH6bHGJc1FFKOqdVgnI7AT8RIa/kJX9ML81lKnXMpJP3tYB+alZnzxxU4uT/1KR7DRJ/tjylnmI5tAHfQN/fGuMZRy0B0DJSYgkqSBuaYVh6nTePXHkkGwkf7+WLFrKzGAJH3hywO/KRjzN8QmIZ5GzdfbtivPQW0+C6mtJNyGY37BfcfEfpinM1NN4BHQyI+UYHbiLxas0jocdZfikmKhme8GCcdsfJ0uCtswxm42I8rjDXJq3gVqjnVUcEglpaxAnzJJj54VHKkVAo5tRAEGLnbywZxzOgO1KkeRNKA99HX0LFj5zgtXSQY0CZ3Pl6NOnJ5JkfID9D88DTrF9wLef8ArguqniKSFhwOZdpH4l8u498LbjFVFUEOTOQKY/7ZM73k3t6Ww2y5BJQEqV5wR+EwD+2Eic4j73T8w7euDKdcqlKp1WVPmJ2OJzjYVhmwydXkOolioEqTZidceogbY8+z1TwadVl+N8ylH8pBJJG1gpg/LAfBc9/NCqNannWYIXSCevTy9ccfxHh/w1N5ANd6raTIJJUA+kR9cectNNuPf+SjdGl+1dZaNDMnSBpYICp/LTBQeRgm3vj5vUArAssCoNx+Idx54f8AEc2cxkGYEsxrcxmBsDEN13xlKYam1wQfO2NPhdLZB90xdR2elJHngv7PiaopkkK5UGP6hgvL8KqZnmo02YizQLes7YZ5bhNPKuP4ivTVtQYpT/mNaOUsOQexJxWc1tcepOOUaykpq/xDM6wKjUVJEyQFCkdgqgnyjAGdy5ouVDSpsGFp2t87e2HGbZVy+mmgR2mrUJ3UsrFF8idKyo2HrgTN5o1RWkctNaagwDBAYkT3LY8LLd9B3GxJlMr/ADHLv8YiYMx02IAM/tjjjnG1p6UlCSeYFTYQIBFpIM77TiZXOK91IOlrg9CDhdmqCLVqZjMc/NKJJ53P4ovpHW98bdKO6fr6dBN3Q1/AssKlAGDSl/FppykFacQ2nedXfFfGGYSWIqa1F40m5kRuJvOA+EUmXKVM3Uc+M6aaFNIAVJtYdyJ9B54vzqPRy58QFnopDGxGrlBPtIxmnCtR0+tV7lUk0LldQKSm2gkAm5kmWaBeVSInbFtamr1aTEioB4aLSvZpJLEH4rbzaWwmy2bd6TMoXUytSJImJiYPQxhrlPDqyxJYBZJ6tHX8iSAI3ONLi45+UThnAH9puM0kqNB8WoWJINkUybR96O23ecZjOZ9qzS7SZ8o6CIFhHljvPMQ5VgGG6mNh6+WOKJRiok6dQLKet7x7Y9HShGEUFvoN87nS+cKhoSxnrCp/b9cK+JMukD7yt9I/vhjUq685XqBQRpciBygaY+gxn6txPmcHTirXwgWEJnLD0xMCriY1BNLUzDfCDC/dk/F5nAtamepXfbePLBOZEGCbjve/W3TA9fKEkFyIPcx+2POhyC2wemV1QgGo9SJ+Q6Y9rMGOkaiF+JtvePpGLRlraVCqT94v0Hn/AKYpfKj4Q7HyVDHzJ+pxoTVgSoEzlToqkKO8SfM/7tikId74P/g0jme/YLPzO3yxfW4YtP4yAQY0x+5K4beuB9ti2ll2PMo1Abgbx3jePPHTZdWEpM9VP7Y6NMagUbSekkj67fXFz1SCPFUq3R1Av6xY+ow2egrTKcpnCOUn0wPmKZB/fBmaypN4E912Pr2OBw0yGt/vfAjV2heDrK8QII1XA27r5g7/AFwdmclrGumADuyWuPxL3nsMLqHDndoUW79BhombSkuhFao34tgD5YWbp+nkdMBo8PqG6oR2m3ywzoZchWFUABtxI3HUdjjnO5urUTlZiI+EWPra/thQlB9QLKx7yDgU5dQGh4afAYEspp3EgiYYEEeRvjmnxmDSDhf5cBD2IM39ThdSOgkb0zuJFvTzxbxHJll1ASItA3ExNtmGxGJbIuVsdetBefXwsii3Ous5aDYQBpMehwqyzTys5VOttQ8oBv8ALF2VzpZRSq/CPhmbHA9bKlWANxMg4pD02nySbCq2dq2QO2lLASQtvKYBxfkcstarTDcigy/kF5j7wCB64TVmYMSRGok38zgrKZuJ1TA+npgyhWUE+gV6Rq0Eqlioap41QzIVCWKgE33OnFVfML/CNbSGJcgdb2v2AbC3i+fLZMMpjxHAVANqaaiD7sfpi/iGY0ZfSLhKK7nfUdJ/9v8A9ceT5bdf+iiYu4dWShlRUcgGoxfT99oECJ2BM398WpUSsncH6HtjI1c2zm/YD0jbBvAKxFXTJhgbRMkbD549HU8NhyvIjVn0Xg+WXwCzNpUAKARMLRUNPqzGMKeO8UKLTU85zFLVERBZiTPSJ6+WA0zxZVUSw6D8Um64H+11eKrC4K01GkTyHqPISTjBpaW7U9QykqC2qRl5I+Oq60VA/wAQ6hqjy2HthbxfxKVNqacoL6njckbT5A4MzJbVTcMFWjQTwl/C9T4QJN2vqJwIM8PFeluFMAn7wFj8zfGqmnuXyxJYygfMxVohh8QMmOh2Ye4v7YQhyrSNwZHth0tLwmZQYVwdPkwuB+2E+aHOfX/Y9jjVpe3Aecjlas0Wqsx1tqmNosNh3Jj2wty9RTINgfkPPDGpmwMiqrEljqPXeQPpPvhHSqEMCNxjtNXfydQzHBz0qU/mMTFy8aWBNFZ62xMN6whVHnDOeRAehkscDmqCTAYn7onp22gYtztAT/NOkKD/ACxvv97ov64qXOhYC0zDXiY+cXPucRS7Io0e1aU3blA73j5b4HfPIBC0ixG7NN/lhgr6jdaCjrNyB/mwuzvEIMKtLTOyjfzwYK8CNEojUDvTG/MLex3w849m2Z6dQMAKtJHYOQVJgqbHe6zO+MzVzuqJUCOxP7nBmdYvl6bD/plqRPlOtf1b5Yq45DHCK660rwL7wSQPQHr74prPUAHKVXpAOn+2JSGohXkDoYuDH6eWKkr1KROh2X0JHzHXDpLgUIy+fAsQZ7i8+oNsH0MqlQBtUL5iCfId8Ll4w5MsKbx+Kmh/bBVbjaswJoJIEcpZfkASB8sTnC+A4YRm6w0aP8JexE6h3kXn2jC05U/cXV+aQf0sMXfxtOoYYMJ/MD782CU+zxN6bj5rt/4scCLWmsnUe5XJZj/t1T6be0dceZjgdedS0nvuChn9MX5bg9dTsvqQf1UYNfh9dgB4Qvuwt+u+Iy1drtNAdCluEZhgpFKpIseQ+2DslwrNLbwqmk9gRB/FA7Yvp8BbSZpuCeqvH02x03D6/RqthFyot6hr4R6yeE19/qBY6izNcJzJckJVI7gMb49y2UrEaalKp7q39sMDk8zo06nEXUh4k9Qb3nAFSnnDcGsD/UY/XFFPcqtB1EnkB4rkmBBKsBsJBwFSNz6YdpXzJgP4liCCT1Gx9ceVuNZhW5ocfnpqfnbFYzdbcfuIuKK+Kca8YoijSqKqLG9kCn5tJ98NOOjVUr01BCrSTQPJBqP6scD8HzKVswivQpi86llfhBbbY7YtzvEqTVKs1CGdTT+Gw2WxF4gYhLE0kuF/cZcGSqb2w14GYNSpMaabX6yYUR53/XHD8CbdGVx5G+GfBOEMaFXlOovTQA7xdjH0vjTqakVHkKyP3K0qVMFSWp6A0dhDk/WMIeKOapYNAJJM9SJkAkdsaTjFYtT8JF3py9Q2BJIQz3ILge2M1Up81YzKUyACPvEnSoHyJ9sefoJtbuoZIvzXEUqPRQloopJMRqYC5JnYGAMZ4ZkLUmLz3OGrk867MQVb0mf2GEVcHVfG3SiuBeTSKyuulvhNx5Tt8sIc7RZXIYz598G5CtIjqNsFZiiKq/mXb+2JwflSroTTp0KXqjwQo31En0gf64oZeo2x6R0juMc0z0xrqiiDkoJAudsTAatbHmOGsYVlmoSepM+eLysA+WPcTGaXCKsW0jMz1n9McU0FsTExpQjCKGXUkyOvnh6lEDL1VAEFVYj8wcAHvME/M4mJiczhDVcgm5+fkMW1aQME7kA4mJhkIUUaYMyOh/THCUha2JiYYKOKiCTi/Km2JiY6Rxw1VgTDMPc47o5t/wAb/wCY/wB8eYmBKK7CMMyOZcyC7f5jgh8wyyQzA+p7NiYmM+1W8CntHilSPim3UA/qMOwgaJAuo8v0xMTEZRSfA/8A1E3GZpHkLL/5H9zijL559I5j88TExaSWwlLgc1DCIwJ1HczgZ6Ck3UH2GJiYywfIFwCcQyagagIPcE/3wx+zWZZgwZidO0naSAfpiYmL6v8Awlo8jH7RZlhRpKCdJpiR/wDmOMvxesf4phNtS26WAi22JiYn4T+n9ykixBKT1NR7/wCXFHF6C8pi+JiY0w/rIgtFYZYw3oLDYmJga3Ij5FvFaIFUwO31wFTW4x5iYtHgquAtaQjbExMTBCf/2Q=="/>
          <p:cNvSpPr>
            <a:spLocks noChangeAspect="1" noChangeArrowheads="1"/>
          </p:cNvSpPr>
          <p:nvPr/>
        </p:nvSpPr>
        <p:spPr bwMode="auto">
          <a:xfrm>
            <a:off x="69850" y="-903288"/>
            <a:ext cx="2457450" cy="1857376"/>
          </a:xfrm>
          <a:prstGeom prst="rect">
            <a:avLst/>
          </a:prstGeom>
          <a:noFill/>
          <a:ln w="9525">
            <a:noFill/>
            <a:miter lim="800000"/>
            <a:headEnd/>
            <a:tailEnd/>
          </a:ln>
        </p:spPr>
        <p:txBody>
          <a:bodyPr/>
          <a:lstStyle/>
          <a:p>
            <a:endParaRPr lang="th-TH" altLang="th-TH"/>
          </a:p>
        </p:txBody>
      </p:sp>
      <p:pic>
        <p:nvPicPr>
          <p:cNvPr id="7175" name="Picture 14" descr="http://www.indiatalkies.com/images/rice-variety22668s.jpg"/>
          <p:cNvPicPr>
            <a:picLocks noChangeAspect="1" noChangeArrowheads="1"/>
          </p:cNvPicPr>
          <p:nvPr/>
        </p:nvPicPr>
        <p:blipFill>
          <a:blip r:embed="rId3"/>
          <a:srcRect/>
          <a:stretch>
            <a:fillRect/>
          </a:stretch>
        </p:blipFill>
        <p:spPr bwMode="auto">
          <a:xfrm>
            <a:off x="3714750" y="214313"/>
            <a:ext cx="1785938" cy="1000125"/>
          </a:xfrm>
          <a:prstGeom prst="rect">
            <a:avLst/>
          </a:prstGeom>
          <a:noFill/>
          <a:ln w="9525">
            <a:noFill/>
            <a:miter lim="800000"/>
            <a:headEnd/>
            <a:tailEnd/>
          </a:ln>
        </p:spPr>
      </p:pic>
      <p:sp>
        <p:nvSpPr>
          <p:cNvPr id="7176" name="TextBox 10"/>
          <p:cNvSpPr txBox="1">
            <a:spLocks noChangeArrowheads="1"/>
          </p:cNvSpPr>
          <p:nvPr/>
        </p:nvSpPr>
        <p:spPr bwMode="auto">
          <a:xfrm>
            <a:off x="468313" y="1071563"/>
            <a:ext cx="8389937" cy="708025"/>
          </a:xfrm>
          <a:prstGeom prst="rect">
            <a:avLst/>
          </a:prstGeom>
          <a:noFill/>
          <a:ln w="9525">
            <a:noFill/>
            <a:miter lim="800000"/>
            <a:headEnd/>
            <a:tailEnd/>
          </a:ln>
        </p:spPr>
        <p:txBody>
          <a:bodyPr>
            <a:spAutoFit/>
          </a:bodyPr>
          <a:lstStyle/>
          <a:p>
            <a:r>
              <a:rPr lang="en-US" altLang="th-TH">
                <a:sym typeface="Wingdings" pitchFamily="2" charset="2"/>
              </a:rPr>
              <a:t> In 1905(2448) Siam in  those day earned the value of rice export around 80 million from the total export of 100 million baht.</a:t>
            </a:r>
            <a:r>
              <a:rPr lang="th-TH" altLang="th-TH">
                <a:sym typeface="Wingdings" pitchFamily="2" charset="2"/>
              </a:rPr>
              <a:t> </a:t>
            </a:r>
            <a:r>
              <a:rPr lang="en-US" altLang="th-TH">
                <a:sym typeface="Wingdings" pitchFamily="2" charset="2"/>
              </a:rPr>
              <a:t>(Ingram 1955)</a:t>
            </a:r>
            <a:endParaRPr lang="th-TH" altLang="th-TH"/>
          </a:p>
        </p:txBody>
      </p:sp>
      <p:sp>
        <p:nvSpPr>
          <p:cNvPr id="7177" name="TextBox 11"/>
          <p:cNvSpPr txBox="1">
            <a:spLocks noChangeArrowheads="1"/>
          </p:cNvSpPr>
          <p:nvPr/>
        </p:nvSpPr>
        <p:spPr bwMode="auto">
          <a:xfrm>
            <a:off x="142875" y="384175"/>
            <a:ext cx="3071813" cy="461963"/>
          </a:xfrm>
          <a:prstGeom prst="rect">
            <a:avLst/>
          </a:prstGeom>
          <a:solidFill>
            <a:srgbClr val="006600"/>
          </a:solidFill>
          <a:ln w="9525">
            <a:noFill/>
            <a:miter lim="800000"/>
            <a:headEnd/>
            <a:tailEnd/>
          </a:ln>
        </p:spPr>
        <p:txBody>
          <a:bodyPr>
            <a:spAutoFit/>
          </a:bodyPr>
          <a:lstStyle/>
          <a:p>
            <a:r>
              <a:rPr lang="en-US" altLang="th-TH" sz="2400" b="1">
                <a:solidFill>
                  <a:schemeClr val="bg1"/>
                </a:solidFill>
                <a:latin typeface="Tahoma" pitchFamily="34" charset="0"/>
                <a:sym typeface="Wingdings" pitchFamily="2" charset="2"/>
              </a:rPr>
              <a:t>1.1 (continued)</a:t>
            </a:r>
            <a:endParaRPr lang="th-TH" altLang="th-TH" sz="2400" b="1">
              <a:solidFill>
                <a:schemeClr val="bg1"/>
              </a:solidFill>
              <a:latin typeface="Tahoma" pitchFamily="34" charset="0"/>
            </a:endParaRPr>
          </a:p>
        </p:txBody>
      </p:sp>
      <p:sp>
        <p:nvSpPr>
          <p:cNvPr id="7178" name="Rectangle 14"/>
          <p:cNvSpPr>
            <a:spLocks noChangeArrowheads="1"/>
          </p:cNvSpPr>
          <p:nvPr/>
        </p:nvSpPr>
        <p:spPr bwMode="auto">
          <a:xfrm>
            <a:off x="500063" y="5534025"/>
            <a:ext cx="8429625" cy="1323975"/>
          </a:xfrm>
          <a:prstGeom prst="rect">
            <a:avLst/>
          </a:prstGeom>
          <a:noFill/>
          <a:ln w="9525">
            <a:noFill/>
            <a:miter lim="800000"/>
            <a:headEnd/>
            <a:tailEnd/>
          </a:ln>
        </p:spPr>
        <p:txBody>
          <a:bodyPr>
            <a:spAutoFit/>
          </a:bodyPr>
          <a:lstStyle/>
          <a:p>
            <a:r>
              <a:rPr lang="th-TH" altLang="th-TH">
                <a:sym typeface="Wingdings" pitchFamily="2" charset="2"/>
              </a:rPr>
              <a:t> </a:t>
            </a:r>
            <a:r>
              <a:rPr lang="en-US" altLang="th-TH">
                <a:sym typeface="Wingdings" pitchFamily="2" charset="2"/>
              </a:rPr>
              <a:t>A wide dissemination of MVs</a:t>
            </a:r>
            <a:r>
              <a:rPr lang="th-TH" altLang="th-TH">
                <a:sym typeface="Wingdings" pitchFamily="2" charset="2"/>
              </a:rPr>
              <a:t> </a:t>
            </a:r>
            <a:r>
              <a:rPr lang="en-US" altLang="th-TH">
                <a:sym typeface="Wingdings" pitchFamily="2" charset="2"/>
              </a:rPr>
              <a:t>through out the rice growing region had accelerated expansion of rice supply and  help relief the rice shortage.  A rise in rice supply consequently induced the rice price decline, causing Thailand to abolished the rice premium in 1986.</a:t>
            </a:r>
            <a:endParaRPr lang="th-TH" altLang="th-TH"/>
          </a:p>
        </p:txBody>
      </p:sp>
      <p:sp>
        <p:nvSpPr>
          <p:cNvPr id="7179" name="TextBox 15"/>
          <p:cNvSpPr txBox="1">
            <a:spLocks noChangeArrowheads="1"/>
          </p:cNvSpPr>
          <p:nvPr/>
        </p:nvSpPr>
        <p:spPr bwMode="auto">
          <a:xfrm>
            <a:off x="428625" y="2786063"/>
            <a:ext cx="8429625" cy="1323975"/>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 The Thai government  set up the rice office  which is a monopsony office to collect  rice from domestic market  for delivering the UN. The office was abolished in  1948 after the war reparation was met. But Thailand  instead created “rice premium” for taxing the rice export.</a:t>
            </a:r>
            <a:endParaRPr lang="th-TH" altLang="th-TH"/>
          </a:p>
        </p:txBody>
      </p:sp>
      <p:pic>
        <p:nvPicPr>
          <p:cNvPr id="7180" name="Picture 15" descr="https://encrypted-tbn3.gstatic.com/images?q=tbn:ANd9GcQ9BDweT-v6nrqXTd7fIyFn1kUVaf8ThFqAbILj0mqFzTBJ16om5w"/>
          <p:cNvPicPr>
            <a:picLocks noChangeAspect="1" noChangeArrowheads="1"/>
          </p:cNvPicPr>
          <p:nvPr/>
        </p:nvPicPr>
        <p:blipFill>
          <a:blip r:embed="rId4"/>
          <a:srcRect/>
          <a:stretch>
            <a:fillRect/>
          </a:stretch>
        </p:blipFill>
        <p:spPr bwMode="auto">
          <a:xfrm>
            <a:off x="5643563" y="357188"/>
            <a:ext cx="1643062" cy="785812"/>
          </a:xfrm>
          <a:prstGeom prst="rect">
            <a:avLst/>
          </a:prstGeom>
          <a:noFill/>
          <a:ln w="9525">
            <a:noFill/>
            <a:miter lim="800000"/>
            <a:headEnd/>
            <a:tailEnd/>
          </a:ln>
        </p:spPr>
      </p:pic>
      <p:sp>
        <p:nvSpPr>
          <p:cNvPr id="7181" name="AutoShape 17" descr="data:image/jpeg;base64,/9j/4AAQSkZJRgABAQAAAQABAAD/2wCEAAkGBxQTEhUUExQVFRUXGBwaGRgYGR0eGxwaGhwdHB8ZHBwgHCggHBslHBwYIjEiJSkrLi4uHB8zODMsNygtLisBCgoKDg0OGxAQGzQkHyQsLCwsLCwuLDQsLCwsLCwsLCwsLCwwLCwsLCwsLCwsLCwsLCwsLCwsLCwsLCwsLCwsLP/AABEIAJABXgMBIgACEQEDEQH/xAAbAAACAwEBAQAAAAAAAAAAAAAEBQIDBgEAB//EAE0QAAEDAgQDBQQHBAcGBAcBAAECAxEAIQQSMUEFUWEGEyJxgTKRodEUI0JSscHwYnLh8RUWM4KTwtJjg5KistM0U1RzF0RkdLPD4gf/xAAZAQADAQEBAAAAAAAAAAAAAAAAAQIDBAX/xAAzEQACAgADBAkCBgMBAAAAAAAAAQIRAxIhMUFRoQQTIlJTYYGR0RSxBTNCcaLwMjSSI//aAAwDAQACEQMRAD8Ac4fiHeLcTlJCP3Tr5p6VWX3Zs2sf8E+sJ0ilXA1qViHikixAIBGxV8jT9T8SDavFjbW09fHUcOeVLcuPAF/pHF/cUkc5TP8A0Gq04/F/7br7P/ao5vFgi9ENuVST4mbxF3Vz+RE9isS3Km0LKlaylMknnlQPjVI47xCLtujyKfzbrUJqzLTyviUseKVZE/f5ELXF8WpOjqTf7vp9jSqv6Zx4nwk/n/yxT9aJqvLGtGV8WSsaK/QufyIk8bx4V4mzEbEfOrlcTx2a1hykH0puG53qSW6Mj4sf1C7kefyKGuI443NraSL+Vt6JwvFMUZCkrFtZT8qPAipJTeaag+LJljp/oXP5ADjsTt3nT2flVieIYqNF+9Pyo/Ka7VqL4kdYu6ufyDLxuIyyCqeuX5VT/SGL+6fRSfzFMIrwa3tTcXxYLEXdXP5E2I4ziECVggmbSmLCSbJ2qI4viiQMj0bnJP8AkqPabVsfsu/9FaJtK80iIAsJIvfW1wbeUVGV3tZfWLurn8iRziOI2GIJ/wDZPyFCOY/GTYvAf/bn51qWUuSMykqgEEi0mbGI5aid6r7l3KAVDNlIn9q94i46bdalwveyo4yj+lexlHuI4/bOfNhYoZfF8WELzJczwYhCoNvLn+t62TbTkjMv7026+GLbCx8hQ+RYSZIKpPunTTl8alxfE0XSI74IwI4hjSBkQsqIuSk210kHpVqBxQ6BV98iBHvTWvSlcpIIImf7pBjbnBq9GHcgeOPHJ/d+7pyt6UkjX6pLZCPqrMkEcTHtZjbYJ/01YwOI7hfqE/kmtYrDOQPHook63B0T7rVENrhQK5zEkHcX08oocfMl9Lb/AER9jPODHJQpRWoRJ0TYAfu60M3iscqcrqbEg3AuLfcrVcRP1Tl9Un4iKQcL9lRG61n40lDzYvqmleWPsiDZx+7o/H/LXoxp1fA9QP8ALRyirao51jUUZFxZP1cu7H/lAqWcaVXft+9//Nq99DxZN8QqNRCz/po9txVWoUafVoT6XPgvZC5ODxJF8Qr0cUPfCamrAvxZ5z/FUf8ALR6lGueLnT6pf1i+rxPL2QEjh70XxDo/3p+VB4vA4m+XEE+azPvincKqsp5zR1cf6wXS8RO9PZGdY4fixcvEQbQske4ircVg8SZh0pB/aV+RFOymuD9fKjq4jfTMVu9PZGdHDMRF8Q5/xK/1VWrhmIjw4hXvV86frB5VUSqnkRS6bjeXsvgQ/wBHYr/1Cver51FPD8TviF+i1/OtBm5xUArlBoyoH03F8vZfBn1cPxU/26/+NfzoHHqfYVBdWoka5idzznlWvdM2j+dZXtEg94JH2fzNTJUjp6J0meJiqM6r9l8Gi7KpAfxUGJUmxHVdaJeFSre/nSjs4ye9xJTEHuzfn4zWgDSp26/qaI7Dl6W7xW/JfZCzEcPOoP4fo1W0paSQUk8iIj3TThTBG4rqGjzFVbOagTDukiiCefwq0tGuhs86LFQKl0dfdXSsH+VFd31qSWetO2FAqByqfd0QG761YG6dsKBO5G9SCBRJaNdDfX4U9RaAuWuhNqK7saTflvUu65U9QBA2KlktRKGd6kpunbCkZTtQJLcC+V2P+EU+cQkkK73KB9kGxgze9dxHC0O5SsKlM5SFERMTp5VBfBER7Tvo4r51HasrSir6EgpCQ8UwSZzXMjLe+wt7jRGL7tR/tYtFjpcGfO1VDgLR+09/ir+dc/q2ybEun/er+dPtB2SBw7cyHvu2zfdyW1vOT/mVzqtLYClnvQc99RYxFr6bx8akvssxaFOjydX86i72fbGi3hY6Oq/OpaY1lBVNpzIJe9gaZhCr6m9W4ZltIQO8PgjncyL9Ji/medVp7PNkQpTqvNxX5EVJHZXDalCv8Rf+qo1L7Jey20hMZyRmCr3uBHLS00O+wzly51DxEyBcTIgHLoEkjyq49mMN9xX+Iv8A1VUrslhfuK9XF/6qeouycxL6O6UASbWt/Cl3ZlGZmdfEr8aNV2Vw0R3f/Or50dw/hqGUhDaYSNpJ+JM1KsHlrQiMPUVMj9n30elmvFuqIBEMjpXu6HSjA3XCjqR7vlTAFCOlcKOSTRaU+dd7s0ABqQeUVWlkzejjXijzoAEUgcj7qpAE6Ux7rzqAwt6AAHEchVC2TypqvDVA4bqadAKVNxtXEN8qbLw9R7mpAUFFZ7tGgd4n93c9TW1OHBBudaynbFqHEfu7+dRPYdfQ/wA1ev2G3ZUziMXb/wAvpcZxpWoCvLrWKwJUwp8JKErXk8SrxBWTA3V4v51DiDbj1my6pwX73NkSn90SP1zqoPQz6XJPFdcF9kbdTkSTlHnQmH4o0tRQhxsqF4B1A3HMdRWSwwUY758PlNy2DPSSRcn0NJ+LOFxYWWnGssQTIgz7U9NoirW05sx9QU8kJKlFISLknQVVhuJsr9l1pV9lCQeUTrWP4Y62GklbjjxBsjvMySofdm5IG2lVcWCHBKmW0r2hWZY80pB5b07FmN+COlTOm1fMcHisc0nKkrSjQJUgKKf3c14+A5UdhCjEJJBcU7F1kmL9MwAHT4UWOzbv8RaQoJU62lRsAVAEk6WopKutfNRiUdwrDvpS04lJhWWyiJuTFibAzrNL+DP4sA904W0JvdUojkEmQTqbDnTQsyPpfGOLBkAAFbivZQnXXU8h+r0rdfxLsAqDKDrkus8xm2HWKX8DWp0KdccC1KNzEWGw5Dp+c13E8buG8OnvVmRI0Ebk8gaAbDsTwlGTweBabpWPaCuc6nrzmqOz3a5JJbxa0oXPhXolQ3CjolQPkDS7iTWMDZ8QM2yo2HU2A+NIcGw48SpDJUCTqITeJi43ppis+uBaSnMCCImQbRzmsc72gexClnCnKhAtmA8ZBIM3kJ5aHWsqrAuMqLeZbIWDYOEJIOswY99NcPw13DpSQ/lBgXQCkxoJKgY8o1ptoLPYnj+J7r6QhcKCvGgGUCIGUpMlMxt949KaNduh3redGXDuJGVd8wVvm2KZtbzvWT4sVIWoKkhd4T4ZEm8SQSNL1zGY7vWQjIr6r2VBMAaCCNL/ALO4GlArPqXCeJtvgqaWFgGDGxvqP1IopQk3/XpXzDAdmHkqKziAwCPabUQojkU266n0pg3xd7DKM4s4lmALhPeIJ3vciOtIqzev4tCBKlpSOpA/GqC+lYlCgocwZHvFY4PvupKmEpcSoDxLJBKpuTeYA66j0pczwhwLBLwbImQ1tr8eflSY7RvkqqOLx7bQlawOQm56AVgsUoqbMLzyLFQmTpqo250iYViMOoqKQqdAvxEftRM7a+6oirByR9Cd46onKw3P7bhIT8NfeKUcQ49icOoKzh4G6kFMC2pSRcai9x0pWvi7a2w59JdDgF2wgQDtbLEf3uWlRwPFkuITmdaCh9pwKCrnpY7b76U0mPMbDg/a3DYhQRJbcOiFiJPIHQmNqd4paW0qWo5UpEknYV8uf4YcSA42ppRSYOUlJMHXKoAiLedVNcTxCVht8OP5P7NJNh1NvF5gztNGVBmNF2i4+6lvvMxaFw22k+JR2UtXIWOUbnetNw/iKSyyp1xsLcQg+E+ElQHsg3iTAmsBxZagrNi2lqB9nKoEJ53gnlyoDi0uMhvDtrDQupajGbklOY5iAZtz86aSFmPrj7yU+0oD1/Kg1YwEwkE/AfGsFwLEvvAZ3Wgu0KCZdiNSDIHmRzo7DsKUtSF4l7KZKQYzFIkyogCBHPape3UdmiVxJTi+6R4IF1BSSZ+6NpgX8xQqcAq5W8+kA2+t/GDVPdNN5e7dSkiRZSJJFzIIgmLmq2u0ALmTIteX2ilOYD9qUzbXlTSFZ1GHezkoceQnSSoKB6gGb+lQwvaRTT3dvKzNffykFP7wgW20tV+N4g1mh0hKosFghPoSmCfjSIMuYolaVJQg7ETImJSNY2kiih2b1zHIGhKpAIyjNIOmnOl47VsJXlcKmj/tEkA+X6vQvAsOWmwggJCbADfmo9Sb0r4jjsM8VNupUhaTuL9IN7edJMLHKu1jZKsqFK5QUx6mfCehpZje0mJbAcLbJbzQUgkKIJixzQT1i9Y/F4VsLBYUVE2SUTY7ggmfiQb0Rxl76lGYnOmZlV5IEHlEgkdPSrQJn0lvi7Km+8S4komJnf7sa5umtAYntPhmzCi4Fcu7VfytHxrEdncM5kU+g+yRtIJGsC23ntyrRqeQcOS++jMtWXMEghJ2BAH41L2hYxwva3CLt3mQ/wC0BT8Tb40n7XYhC8ikLSsREoII8pEigB2cZW2pxL3ekH7GUR0jn7qTODISIIBj33v6zpes51Wh19D1xV/dxoMXiVpWYCJzG5AJEcpPnpzoQcQedASO8Wok2SYSQNY8tPWrOKshSnCVFJC9ALGwvPqZ86E4UkF9AUowASm8SbQNenwohsOfHX/o/T7HnH8S3ACHE5eQgDoALG++9dVxZ5P9pmiJhaI2ncX861LmHzD23YPJZt8apS4UKAS4omIhwkg9IMfA87VZnlRn0caIhPe5RMCwSIImdIAm1RXxx027wXvEJ3tBtrb41o3kl1IKmcOtJE6EacjegXeGYYmHcMtvNf6tZVHoUgj0mnYsgqGPPeJU4AYiRmKAZj2oMECbgetbDDJcUhK+8QtMGEoTKSCZG40sNt56Z3E9mGXUFbC1gpHsqED+8kpkaG9ZxWLfaUW8ym8p9mBl3vexm9+dNak00at3gLrywSEASZCTAjmTcTppJr2NZdYbyo+jI2PjlQJjZUSevlakvCcfjM5yOrKVEZiRKQNymRA9PnTXi3Z9RKi2znKiCVZ7gzKrdb/HSnsEK8DxQ2beWUo2KBqdTmPXnJppw3GZlZcK07kj2swF+Z5ieuxpBxHDpYypUApesAkZTyMbz5fnTzC9oyCllKJBIBUiEySDMXteJVOxpiCsLhsSgqW+XFpIIDYWCok+RhI8qaM44MMp7/I0SSEpGgGwtO0X/M1nHOPLUSGw4jKlRABKiSJ9qQTMciN/KgcClzEJcW6oyi6c8AKVyAVodtKQDPiqiHyFZnCRIIHhIP2RAJm9qV45h1CUyHUoUYSJ3O0TE7/lTDg3HUtyVNAqGiolVhfMVEkDpRGM7SNrCe8U6Qb5WxkHvmTB67UBoQZ7OZcudZIA0AOaTeIOgB260bhkd2wtpQ+s1zKQMs6gWnrEga0Iz2pw6ES22oEzO6s0wAqZJkXmTVH9bFkhChlzb5dB0FidFUUwsa8H4q0ECUZnLzkQTHSdJ+FIeI4ZOfwgpBWCbZbcoJKddyR5aV5faJCIDaBkm5nxkJUkmeUiR/KucS4uHCkhMTJ1JNjE6WF+tKmFhfEm22wHGFO4dcXSAoBR5SLe+340vTxd1BzFSTKRqLddBAO9CucTeUktfZMeGQdZ0k2/XKh33tZjNoRYfgY2+NOuIWaTA4b6VkWuSm2ZKDaeUzpWjb4Uykf+HQnqoJPxkn3183wC1ojISDYgBWs/nE7VoGeJMkAuBxTiYspRKAZ+1cfKprgU2NnuAslUuBtKdfq0kTvqLfrah8ZwnBISVICFrjwoLqrkf3vOh3e0by0CClKgcpCbRJgEg7QetUu9pklyFNtlEhKiRJ0IKtuYEG49TDSYrDcA6lQQheDKCoEhSRERJBkXG2p1pTj0HD4gOELWkmDmuoAnmbmOtC4zGpQ6CxKNSAmYkSAYNtDvTjBdsyEFLiFd4NDHgMHfUpty6UUFinjHE1OOHuykN2CRdM7SUmBNj5SKL4ctTKCPoSXAopBVnSoqnyke6hON8dLxhKG0iOQJuTeRb+fvUYVxQISFZbkSCZFz1uPfTS0HaHWLOGXmlo4chUJUQSFQYIjQCd4G1QPDmwkkuKiPaBEH4SZta2nvYYwtNsoWsB1UqV40Jk5ZBBIN7kG5OlMHQ2G238QpRBulKUpEc9BppSbe4egoaaYQEANoxKlEhUq7sp3AgmDab3EwPM/gvFUtpWhOHdQMneQFBVhFhEE7QddeVdY+hlwKOVttWiRPjm0qjTaByvVb+CwincjJywnMrxHLr1MqOpAHvuKLAhh8cw6419IS8tShmlZAQBJ2mSLa0yZ7S4ZOfIEpVuSAAY001rO8UfQl4N/WLR4U5i59mNtRluLTROI7PtlvvWgpSLklSgLAHkk7x+r0UFhzfaBp11sK7xalKABAhKLkTBv1mi+L4/Dk908c9xBQDM31Im9ue9KOz2FbczJcSo92MwSlUW1MlKQCdNT6VbwtTOIcypQWyi4yhJ15kzf9WpVQWdw+NbKQjCYbxm0rifOd7kzsPWuYrgzOGCHMQsKcKgVA6bT4dxrffpRPEsajCrCUp7sQZVIK1THK8C520ikONxaXVFK1EoKhkWo+yCpIXBOoidzEe4WrKS0Ny20HUJyKytkSAEwI05A/GkgITnQlnOkAwtkqTF5kyb3i8+VVYF9iAhDoITzUsJ5wITB95rScLcT3cjJlOhTIt1kn43qd4WY3+gsQttRRBbJzAEjMTESMutrXNCrxiiMjiSkogQoXtPStfjkJCs6fqnBzslY6kWP41nMc/nXmIgED2jb0+POpm+ydPQ/zUX9oM3euJE3VoOcAbUkdWSR4Yj8dq1mNaSouFROYOHSbJHl5UsxMJSVd35EixP8AG1qmEvIyxoNz/vA0PBXmi0MiwuB4rXv+zNv1rS/iqygmWHCnMkgpEjL9qwJ2m3QUo7O8Q7t0m5SsEQnoQRr6++tc3iZmBA9PnVyeVgloKezfElFKkrCgE+zmSQYvY2iRzGs0xbxQdKxIlJtBvlte/WasfUlIzL1i0TtrHvms/wASY7gh1p26vEBFlFRAiOoM+82ihSzMeUbL+rIUCrkY3SYmY3qPafDNBIW5AUDAOWSqQYFtdSY0tVr4DqApJgLTN7WIn33qrjLAxOHm5WASIiQtNiByBqr1M5LQxLyAVnKvMkGQTmTKTfSNf1NWQ6kIVmkyYRnUSB6HSTtv0qGV1GeU5gEhJJmQTMbaa/HeqH3FKGYJMoBzET5SQNANPd66pEZXvRN/hispUrwySASFAD1KYvoL6wKowuFUTB8RM5Ug8gZMkARI5U+4u6FNJQhBC84KcwKQYCibmATMa65RrQfAsKSqTl3EnKqYUCbCdzHu5GhPQp4aA8zkkLWshIEgHS0i24gz7/OqpWqDZRIjwq3O1t5IPrU8e4lDrxVE94sBPu1iL6xsfFpTHhfDC40VpkEKUPYUqfCkyCBZQsIvqT9mKp6IFhRb1YFgmFAZgqZGUBF1HzFpm9r7ba9fw0JSSrOOQ1TN8scxF4kC3OjMJwgpfgOFKkwoCFBQOUnJGpgnKbX9am2lLuYqzOoSkpDqUmE5ZKdLCbW5H0pNlxwo1qCIw4B7xKcwBAyLFyrLrEiRKSddxUuJr74BYLeVN1KQDOaVEJ6nxaiRAFENEOgJCkZQAfEkJSDePHI6+GfQ1biMO2hDOdxsNZiHA2skKIGq5MEggaWvU27NUoKOqFzmFIRPdElSClBBkZgj2iYubzG3uNTdbbCHDnSmELypyqBJBUAN40rRPYcZh3S3csZ0qJGhFykjQKtcbpHqnxOEayq8QJUlw72lCVARlBnNPtDpa1NSszlhxrQoU0hJWSUqKTCTB8QKDfXQGOl/ShH0JylBCQqMyjBFkpUSDJidvOmuG4Y9kQogqQW8oSmJKCmypNgbW10ExavcRwroSqWsiL5icpJUVe2YudT750pZilCO4WdxlkKmUHxEagRNjoRmJECT0NFt8OUUhaRBIGqok+KVDmIFhfa94oll9KMqnW1KSIDcJTEkAHMkkzAEAztTXBl5l36sKU0VZlgoEFJIzG5sQkaAxyFQ5Mtxj5GYdQs55Bk3Ei9rk2A2HIeRobuVJUgCVd4AAAnMY0yxAlQ6aU945jGnngMO2sKUUwdSogD7BMACBJOsGo8CAViClbZUEJygE+IKKwCo3lJMEGLVSloKWDGtfYSYjDqAKSFgpN0k33E/ja21eW0cwgkgk7XMbED+dPcfw1xUEMoRK1pUA6rxBMmDKZA8JvMnkKBwjLbiTnhK8wAISbDeMtidBptTz6HPLC1BU4Qwoq8AKhYyfWb6Wtr5VeGEBBKVzltGhJMbC/WTItrNqZusylS1IcUlRABbAkeL2oUTmMnQbnaKTOpdSCuFFK4SbDxaRbzBuOnOhSsuOA2GjjGVBZcQFBJCm5Ggm885E+8+VQxfGlQG3CFpKecRvNj68zblVf8ARvepKwFBe2YWIFoFtRcWtI2qk8JdCVS2o5bLgEkEQSTGw59afZGsC9rOvYq7cIQdSAQRERsDoIMTXcM4FqUpaSM6YTlJsQZtMz76nhMEC26DGQBF1QCApRAm028Vwbda7/Q7gKyk5ktifb0BAVa8EH1Bg+ppRDwHdJgmGKvELA315CxMcvOi+E8RcCO7RoQZAmDNrnnXV8JWgjPlI7wBOYibwqZykRBEz7oNc4hwnwF5AKUx4hmEJKfs+0VZrTBtc30o0DqK3keH8adQCpu1iVATBPP02Glqr4RxBaHFLSoBRFwrkReb/HpQvizEZRAI1NoEkAgHS/lRuLS8pvMppvLKfEEibACx105Gh0ZZXZouD4pt5gB9PtHLKhdRO4MSfSItRGF4NhlBaG2znSknMSqJVOszpGhEdL0nwGDfUCtZyDUDKEnXNbRQk8qZ8DwWbvUqUYsBBI8AUuLj9oKNiJrCUkrNFFg3COzzoxOdRSEtqgmbrIgzEiJCh8qr7T8SdLqghRSEAwgxGm4H8aP4pwEFWcPON5YPtE3GhuroKzuLzKEHK4M+UuIOVauYMzNulr1SkpakyjS0HGF43mw4cUMuVQSEJiCY18QJFo/G9VYzF95Kst5gnTmRabSD+tx8ZjWFtJbaCm8hkJgkE7zBPXXn5yMg5hmsM0EAcr/GpxEsrOnoeuMka8NhanDoM50NyQACeo/jVq+GoKdVEfvHaqWHMuYDd1UDnabdR8qg9iDldWg+wm452meYUL1lFujTEXbZUnhLDZBCbkwLn+WtOMM1yNj00+VZzE476llQAN0CZPtbp03G9PmX1JAJHmAFGeUWmfT+FO95m0UdpeHuOs5W1BKgdASJm3L3VjsJwx4O5XW1qEQSduUKBItp61sUcWzPEBJkJFpTdJO4za78xb1YPY9CUkqUAOfntGtWpOKoRWgw2kAZYSITyjQTQvDHQFLRpJCx7gkgeUJNSRxRmUpzCVwQByJgE8r1Ri2+7WHE3KSSeUGQR7pjrUq61E0HYrCgnOD47X2tpI0j+NZriPBsiClICoIOcnxAJmRpvew51psWkON+FcBQF066j+VVcMUlbSATBSmLm/htPXSlna1Q4qkZjEuKSlKgkSlciE/sLOY2+8E6/wA4N8SdagrzEtffGqcybTYG5PkDc1rcU1MAkQCD6jT41B3DBaCkiUkaXg+7WhY3FFJI+Y49pbjjikpUQXCcxBI1VyFW8KS8mMhPtBQsrURBjTWNtq2eJaDbyWwn+0QY3hYBOa56RfeOdW8BdU4nNmTF0kJRBlNrm/Q2jWtpYzy7CXh70xSxwjErdLyllLipOYRY7SCQNYt0qWJSMIgJWseKYShttOYCJJsRaZvvWqDJVHtehI/Og+O8IK2z4FKvJiJgSfDJ+9Fh7jWUcRyeuwKrQXt8NYW0ShCSoJMKSgWk/ZOUXHIe6usYvDkqZS2oAAkfVq5C8RI136c6r4FiyEhnuXcwkHw+EXJ1JgCOdWO4N9GKLqWiU6QFJEiAOf4j8BQ07ab5jy+YPgMe/wDSE2cKEpsAPFk0AtFgRvuL1fwtLWIzqLa0qiFAqk+Iqmypj9chVWEeWh51QZcBXEJyqgG5USYvNjbnUcMy+04osobIWkTmUAMw3uoKkybQdOppu2DiMmOANoSEjvikbFZIF50F9b2otXC0ZCkgkR7JKhp6jkKnhsUpKCXnWkkagKSI+NL8R2gaE5PGbiSQPyn4VHasIxb2Bf8ARyIAyJgaDKInnBopDFovB1E/kDEUA1xBpZ8LqTMbj8aMkmyXL9Ck/jPwrNp2OirFcObUsOH+0AhK8ysw8oIjU6GlbjaUPttpWRmzKIEeJUSVLtCiYn5TTr6OoXUpB39j+NAYjhiXHEuhSgUiLBJHXpcW8qpPixUTxOGSqACARcBCQToRcQZ1NqS8Og4nI6DAkJzZYm0DLO4m0axWpZaUEwVqV+8APwArO8X4GnvwrLZd7EjxiL+e/pNOD2oNB060FmFZyAOZG+gA9P0KGVw9AgJC8szGdUAgyCL+dDuqUciHHCATAc3P7Kzy5K5xOs0LjOHvNKORSyNJB233t5wB1opreIq7RYgMOIWG1LkLMkmApV7iIVcTE3/Ffw7HwoqUgugyVXVMHUi4BGlj0FqJ464stZUZ1AwcxUDebJnMfMnyrNIxYBuFNqIgkaGeY0/CtoLNEalpRvH3WFq8SW8qQkAlAJuJ3BtHloamhxpCFBHdqSBJSEJNlGBG1yNKy2D4+ttS1SglYTIgASJvYxN+V6mjHZ0EkiVKOb2TI8IAyzYDLYDqajJLiS9DS4XGYVacuVoBRjKQIJFtI69K45xHCtymWyTbKAV+/YVnG+JIbBAQ1JG4k+4z+jUsD2lQXk5siEpzaC0nTQcre+jJLdYfuaFlSFJzsJS2omJ7tAULa6VBTywFFbzhCQSbJsAOUa0uaUHluFC5OYEEFQMFIHhjlFwaLxc90WgteaNcs58wNhbS/pWck7J2iF/jryF5M0aeIhKlJExMwBuNjvRbDJQT9c4DzzEaXiJjnbqedCcU4AGm+9U4e8lPh+ybgwBrYX9NNqhicK6vxlxpKCZAK4VA0EQdY+NbdlrQ1TgkH8KyvOlnElS1keElRgjWCkWB8uRrROcFYCCnKEg9TrzF9awvCsWkYpt1ZTHi30gKHyt1rZI7Q4ZXhChOglNvPyqMSMk9DKSVmUxnDQ09kbcChMwdY3E6T8q8lPdlabkCAmbWv89rVqcZhHVhJR3VtIk/H+dIuOtOpKS7EkGIgiBSc8ypnT+HYa+pj6/Zjfia1IBUEykuk6wq4TcHTnrS9ziObOQMpWmFA6GB52PzrRHCpWXAQD4o5geEXvoedJ+K4JDJT9SCk7hRnkbwI2PvqoJUTKXaYG+8gNMqBRIySCfuT7Q5WF/nWs4fikOJBSpKgZAgiJGonePjWIxoYygJEH9pSpOnUga07wfDn220hCkFKinKPHaQFCJVA0JtvWjgmiGwjAMziXVBI8KEJ523j9q/vFX8W4UXE5EOBAJSZN/azCBvfXz+Gaw3Fyl5z6xScxI+rQFFRmYEiQPT3Vq+BNE+NaVDUpDh8Qm3snSRqecwANVKLWomJWuxigUlSi5lMhNgJ6nNO2orS4do5cilE3i8W/Z1uB186YoSBsKXcWWUJLyUyUiFDmnn5j8CelJty2isXY3AKRKm1qRFyIBB12JF/WlPA+9cbBStJSharlNjJzEAg6eLeBbpWmxmKSpJhQskk+6QNPfSXsUofR53CyOsWgkcr/HpTSVBmaKcdj3gtsAgHNoAsz4VGDaD5C+h2sSzjXlgGW0ydCDbmDfXpUOONoXicOAACVqBBEzlBIn7yc0fHlRaZS4LJAhRWmSYiDmBy8ptpfnRkjWwMzFfG8M4YdLpzN+IBOXblaTvz8jVDCCwZS6VtqKSb5fakhUgREDziOVa9WEChpr8fWNKyXEuyixIbXlQo+yZME9Btv7qqLjsYrY4f4b3ifbcgjZZV1kX1kfrZWns68mS27PRYJm3TrGw1NPuF8PWhKQtSlqA6nrc7bW8qPCFQYSJ5Efxqc1bAEuF4OMoCmmwr9mffMA8+lFHhAAMKInUAwCfSmCWrddwI/A1c00Igz7h+VTbARJ7PtkkqTrvb5aVDiPDEgAIEcsjWZU9FEhIin4Z6GkfGllDravrAEkFREkEE3BE2sDYagnldxbsBS/wwtoU44nwJF+9XKjyHhtf9Heud8hwENNBOYH2iBFotE86L4OteJWVOHMAQQn7A8h05m550Z2gfLam0JEzJNthz6fKhy3FtO9QbhvCsiQM0gQPZF/fNWP8P8SZAgnRQTOhOw6VLE4oIQpZUEZfCnNOusC9zGnlyJojg763EpU8MpuBMDNmjKYIsrW3XrUpvaKhTxrs0HUwhRbV9k/w1/D5p8JgcQwr65tS02hSSDvsoQR5EfjX0ANjQAjW8n9H1roAECRbpVLEdUIV4dtWXM2txHQnN8DmrzrS1qGZZhJsCALxtAp1k0sPdQbroklJACZzLkZUx57+VufKoGI8c8lS+7Ke8SoEeEXzAga6BJuJ6GeVV43HKw6DLspEDLGeDy9mQDtJFcHEWsO8bzmBSRqbEFJ2vdVJ+KdrlqshlCBuXYJ28gDrzrVRsTK2e1FiG8LcmSUkpGt1FMRPrRWIxeHIzqZXYkz4YvzgifMj1rPM8TxCiAFFwqsEwEok2nQadKe8K4WtaSpxC8xEHMJB5ggC22smqlhRWtcyWxN/SeEBuyVj94A/9Mn8PdRCOI4ULBAXlB07ltQ/4gtJ+FaNjs+ypJTkT1AJ58gBF+tRHZDDi5bJ21MCN769dYmncPMVMSpxTLty+qCq6S1cAEwcwkbbTTJaGU5e7eZTIuDmUYG2UTfoKvxXAkFC0tpggSBG40MQTy0pAOJrAh1GUp1kEDkeYgjryqciewfoM08UZ712cpTYgkFOgAzAQVD0vRCO0bSDlJVli9lGJNjmVcjX7OwpA1xBsOFZNiLAEddbnmKVvuFcxKiVWKZ92nKLdKrqYsdvgajF8QZfTdAz3EqzwExr4fETfYAdaAVhGEBJCVuHMmZQAkjcAEzoN5qHAcCUGVsvE8oGW8QbkEbW3t6POLYezWhlwToDobG56CllUXSGpOgVjC4H7SFIP7qo9ACqKaYfEYNICUqE7ENmfeEUU13MSVtgjmU7etudGYZlpwEApVa8afhE1lKN7Ww9BarFIkBOIKT1gT706Uu7VEy1JCvCfFa9xe1ap7hyCn2R8JrHdpsClpaYtmE6dajIkdv4e19RH1+zNrgVSlRNzmMxGoAH5Ug49jnFJyd0pMGdDcX5CtBwVMNGRHjVIP59aLUAaIulZzYlKb/c+bNcNddVAbWDz9kfHWmR4RjinL3iso8OUr+z6DTTfatipAB5irEWq+tZGhiuF9lnmnM4dCTlICkybG+tiDYbVqsG0tIAWSoC8wfwijlmuSP0aTm3tEWtKka/rypV2gxQSysBJVIKTkExKTc8gBc+nOmibDakvaSPo7ioghMEgwQJg3F49T6047RCbCtIOHV3gCz3altkjkMpSTuUm4nYiNDQPZzBtuNLKgAtNwSYkEG3lI/WlIn8QQSUuEAzaYBtBF7X8t6ZdnsYju3G3SEggWMwYVOxnSuinQWgrH8N7nENArUkXOaQopTOokGbTsfKjcI2XHEEvqXMaEXBIMZcoMBOsjVQGxrHcQ4gtSg5mgxJixBnbcb/AI1vey6W2mj3bhWpUkqKNfQXHqSYokmlYI0YB2v7q4RMWt5/wNUfTAVFCgZAkkAj1sJ99FLcEDQzsSPztXNQHgDGn4V5cRM/h+OlTRGwAtaw+VRKz1vz/CgCpkSqYIjcgfAiiAQDz/KqGCBt+vKTU+9jy/XlQBLIAZE/r1tWZ7UOtpWkqmbFUKUPBfcGxkHbatAvEdDSLjmCzrCwTITATsSCTck9SDY2+JHaVGt4D2decYKipC8o8MgC8iUzOhIhXSr+PtuPKQ4gEwkg6DQZrXg72nlzpY4l1IU2gO92bAalIBkJ02tEHQig1Yl1IPjeJyqgFP2SBJ8rAT0rStSkr1HzPFglKVJhThjKFDKYiSJMwCAbjpSd7HKUVO51YcAhRA0zE3UBF7ZSbXPnSdK1KyiXTbw622ka/CqnmnFJgJdVeDY/ED86qMUhNa7T6D2f4ohzMQ6tz2RKhEEAyALbQf5U2QtJMiDm62PpNfPuD8UxDKUoyHLNvCPyjetXwvHrVAWhwE6zOXbfy67c71E4UIeloLSUmRPUj4ioYfAJbkJnKZsVEi/TrVbT8GxzDkVAEdIijWnJrMRmeKdlGnNUpSOmvpI0jyoNvso2kgoSkjQyAST+tq2izJn8QaGU+JPiTa5sTYdbfnVqbEKGuGhMZU6TIAE3PlPp0o5tQgJT4okXzW9bka71aQFp1AGs6j4/q21VKYkZTeNFXnnoUEClY6IvsTeSkm0A6bc7EnpVDrYAzBGbYwRJ6QE3v8aIz3IJ9LA/FV/cK8F3IJF9rA/9XOdBSsZAJBj6uRGmRMAepEVBbYnLAgyYUBcb5QTY89KnkAAHig3k5TBHWbH9eUUoXufIgmR6FRBosCtrANwMoQEgmQchM67A79fdSTj76ELTlCxEFUBaUwYAJUlIy5TBN9K0fegylVyNY194iPTpSvHcIQtZWQASgpgjmIkKMEWketUnrqCo5xXEN5GitKFAkEmyk+Sfvax0mleKLDhZKEti8kJSLFQMJUBoQAbUO7wJ3KBBXBB8Jsbe1uJP40IrDPtgeB0AG24nmNpuffWiSA1eKxCWWsyQ2VSAmYETBmCJiSbUgf46v6Ok5UZk2jNmnu1QIHImdDIgQaWY1590AKQtRghICYtroE+VB4VDqljwEpkTYAxbfba+1OMNNQ3n0/h+KLqQoZCgxBSSbx4gbbKms525R9Y3+4fxplwbiISAgMuNjUSk7m/U386X9szLrcf+X/mNc89Ds/D/APYXr9jTcJZ+qsN9fQUXkMG1JmuzAdAIxMEgeEDp+/NeV2CJ/wDmd9C3P/7KFGVbDNxwZSbc69GNxB5eU8q9l3IpIj//AD5QMjEj/CI/B2rU9hF74tR/3Z/7lNwfAHhYHi/xY2cWAmYMc4t611m8gRbb9GaUI7DOC30tUcsh/wC7VyexSwP/ABbnoCP89LLLgDwsDxOTCnU94hSELINxKYzAjUjrWQ4h2WczXfK1CSM97cz4ifcK0v8AUtUz9KVNr5L2/v8AKoO9hyrXEknmUEn/APJVxzLd9iVDB8TkzGYzgDgbRK0SPCBBIUSR6z5A+lDf1Uek+NAO3tXOug06mt4ewkiFYhRGsZbe7NXD2FMR9JV08Jt5DPpVrEmtwdXg+JyZjmuydwHF5ifZFwCOY5770/wnBEJ9kJC0z7JuNbE5jaNjRx7CLmTjFTzyKn397XP/AIfkzmxIM82zfz+tvQ5TY+qwPF/iyxSlJgBTQMWzCRB5HNmv6/Ci0v5SnOR4rC5gn4waB/qB/wDUJ/wz/wB2oK7BqjL9JtMx3Z/7tZ1LgPqsDxP4scBSukTudvnQzxMm5AJ2kx8LUMnsOsQBilRyyq/DvKtPYx2IGJPnlM/9f50VLgQ8PCWyfJhWSNTJjy+FcbZCjETF4PWaER2KXBnEqk/s7+Waq3OyDo9jEkf7uf8APU1LgNYeF4nJjUt39NKgtkH01pW12Ke1+ln/AAz/AK6OwvZV1OuJJ9D/AKqMsuApYeEtmJfoywYQGYAP6sT1od/Dgg+RH8B8qtHZFU/2xjcBOp3Oupr2J7NrKQnvTIJOaLkR7Ouk3p9rgTkw+/yYuTgEyZAB6nX+FWqwaYBIgAzMA+k3iup7MLIgu5jM+JII/GuO9lnYjOANoTAE9KVy4FdXh9/kyScCDB1SNAIInnGU3qTeGVmA2i2s69ItrAvFDt9lXBH1vuFvdOmtVvdkVqMhaQeeWCPWaNeBSw8K/wDPkxolYCiJAI6mfUfxq7vBYyJ+HoaRs9iXdS/fok/66K/qWuI79Q8h/GlT4DeHg3+ZyY2bXJ1/4gZ+UVHEI/ai9jMe4/xpOOxTv/qJjmCR7s1E/wBWnQI75B5+D+Jp1LgTLDwlsnfoww5RqPUJB+IFBvOlEyShOygiAFWsbiT7qg52Ydue8Z007qev3qBTwR4Ge8JixHcqjQ3iYOmonUc6KfAFDD769n8DBbtknOTP3d/MXrz0EjxDoCdz/ettaliOALWuCoAjmwoW1EnYai9F/wBVHbQ4yPJuPWinwDJh9/k/gubdOYtrEEXtMERrdIHwrzBSqQm0agJ1nQiwPOqldl3iPE6g8jBt+NDq7IuySHUpPMZvyijXgChhd/kwtlwElMpJG0XtzETPSTXTFyrwka6iRrrH8r0vV2Of1+kj/m+dRZ7JPkT9JE9M29VqX1OD4i9n8DlnKQkpVY7iCDfqJkRVjZBKhmBULG4n1FopOjsg+NMQkDyPxqxHY9yZU/POJmOUmaNeBLwsHxOTGoaGbLAzaxEf3hqD5/GpLbjz0kgm3W+lK1dk3dn45XNqivsi6dcQekyb++lrwEsPC8TkxsEXy7+X8qy3bQQ8j/2/8xpr/VRYuX1Hlr+OtJe0PBiyhK1uqcJVlv5E7zy0qZXR1dDjhxxlUr9Gf//Z"/>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7182" name="Text Box 11"/>
          <p:cNvSpPr txBox="1">
            <a:spLocks noChangeArrowheads="1"/>
          </p:cNvSpPr>
          <p:nvPr/>
        </p:nvSpPr>
        <p:spPr bwMode="auto">
          <a:xfrm>
            <a:off x="6858000" y="0"/>
            <a:ext cx="2286000" cy="276225"/>
          </a:xfrm>
          <a:prstGeom prst="rect">
            <a:avLst/>
          </a:prstGeom>
          <a:solidFill>
            <a:srgbClr val="0033CC"/>
          </a:solidFill>
          <a:ln w="9525">
            <a:noFill/>
            <a:miter lim="800000"/>
            <a:headEnd/>
            <a:tailEnd/>
          </a:ln>
        </p:spPr>
        <p:txBody>
          <a:bodyPr>
            <a:spAutoFit/>
          </a:bodyPr>
          <a:lstStyle/>
          <a:p>
            <a:pPr algn="r">
              <a:spcBef>
                <a:spcPct val="75000"/>
              </a:spcBef>
              <a:tabLst>
                <a:tab pos="444500" algn="l"/>
              </a:tabLst>
            </a:pPr>
            <a:r>
              <a:rPr lang="en-US" altLang="th-TH" sz="1200" b="1">
                <a:solidFill>
                  <a:schemeClr val="bg1"/>
                </a:solidFill>
                <a:latin typeface="Tahoma" pitchFamily="34" charset="0"/>
              </a:rPr>
              <a:t>1.Introduction</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AutoShape 6" descr="data:image/jpg;base64,/9j/4AAQSkZJRgABAQAAAQABAAD/2wCEAAkGBhQSEBQUEhMWFRQWFxgYFxcUFxgWFxUVFxYYFRUVFBgYGyYeFxonGRYUIC8gJCgpLCwtFx4xNTAqNSgrLCkBCQoKDgwOGg8PGiwiHyQsLywqLSoqLCwsLSksLyksKSwsLCwsLCopLCosLCwqLCwsLCwsLCwsKSwsLCwsLCwsLP/AABEIAIUAyAMBIgACEQEDEQH/xAAbAAABBQEBAAAAAAAAAAAAAAAEAQIDBQYAB//EAEAQAAIBAgQEBAMFBQYGAwAAAAECEQADBBIhMQUiQVEGE2GBMnGRByNSobEUQmKSwRUzgtHh8BYkNHLS8VNUov/EABoBAAIDAQEAAAAAAAAAAAAAAAEDAAIEBQb/xAAxEQABBAEDAgIIBgMAAAAAAAABAAIDESEEEjETQVFxIjJhkaGxwfAFFCOB4fFCUtH/2gAMAwEAAhEDEQA/APRv2mKa12aiFmTvU/lgU3ASzaaTSilNvrTrdoTrTA+kksvhIBToqQWwKVbfrU6gU6ZUJWlAqcoKYVFTqBTplRxXAVIy9ajz1YOtULSE7LXZa63cBMVPlFAvAVgwlQZaSKcbygwanF0RpFVMlIiMoaK6ixdka/oKGumoJVDH7UhplS27npTS2tTqKdMqOkY1KyiKj0o9QIdMqErTDboo2x3qOKm4FAtIUHlV3lVNFcVooZUJSkqUCuoWiLQ/mmni7TQNaeCKphPynnEaUi3TTSaUXRUwplKbh70uZqUEU4EVLCFFM5qkVGqVMven6d6m4IU5RKW60x1IPpRAiuSDvU3CkKdaCLkHQU04k0ZeIG1Cm0Os0QQUSComvTXC+akFoV3lijhDKU4w9qZ5xPSnZKkW0O9VwEcqMXGrvMNLlFNKiionC53NNZu1dApQs0FLSZ/U0man+WKYUoqWmm5XeaehpfJFd5QqUpaRXpaTIK6hSNqHNShqYTSilgphCkpIqrxvH7dlsrhwe+U5T8iN6hPiux+NR8yf/GqumY3kqpFK8C08TWeXxbZn+9tj1l//ABqQ+KcPH/U2gf8Atcx6xFJOrjHj7ioBavFvCSuYZhuJ1HzFPzms1wvjOAtEtcxHmOTOYqwj5VbL47wMGLo+kfrWU/iJ/wBCniIVlwCPzGkzGqbFfaHgfxEn+Ef5VT4r7RbE/dlz6FCfzBrRHrA4ZaR+yU5lcG1sMx713vWJteOi7hUVmJ2UWpJPpz/0rVcPu3GSbqZD0WQSB/FBIB9JrUyQO4VCCEb70tR54qK9j0X4mA/36VcuA5KFWilWlKetU1/xNaXYz+VUvEfH6poGVffWku1DBwb8lbYVsstCYnidq38VxQewMn8qwVzjGLxQ+5s3rgP7xBRP5ngfSocV4TxvlPcuNbTKshEJuOTI3gRAEn2qnWkd6rfeqkHgLWYvxpaTaT84ArP4n7SWJYWwBGkjv8zR+C+zTDaG8968d4Z/LX3W3r/+jRHEvs9wlxItp+zsBAa19edTo/vr60dkjvWd7sKNFH0knAPEjt5YuH4yRmJP+HfQaxWqk1lOFeFGt2st66CynlNsGCo2bm1VvqK1c6D5fWk6bUsMjoP8gtMsJDBIOCuUGlIPemhqRmroLJS42z3paaF9a6hhEAoG3iJTMdNJplnGhjA3ovF8G8u08XA8fKXnqIPT1rM+UwxVnQwqsSYMdtelYTJRC2Blq6xbrkJuRkGpnUR3rz3inAFvXJttbtLrozs/Xccunyk1t8fiVFtw8RlaQeuh6V5ViMY6aKYUrliATlOpEkd6jnb/AFfkqFpCs/8Ago//AGrX8rUXZ+zstbZv2q1Cwdo0OmgJ1rLYDiVy1m8shM6lTCqZU7jUelWtjjOKusiC4ztl8tQAoIUgSoMbaD6UNr/H4IBp7/fxT7vhm2pg4xSR0CE/oaN4P4LN4Oy3iUUZpyZZURJ5z3MUfgOGt5WZt7ZK3F7BWKnbQxyn3qSyIwkDeB7wQfekSFze/wAv+JUhoc901Ps/XIGNxyhYjQpMgSdN/egsZ4Ut2rmUNduDXVGQLppq5iZ6QK0GBvqLSyQDBmep11/Sq3i9pn8vy3/FJALaQCNtB13rOJHh1WqBxLqGU7htlcKc1ssjbmXLT6MAAGG+lHYjxvA1aPQCPT51VYLw75vOWLrpAJygxvmj9KvOB8EXDuSFtnXQsGZ1kAMFMwBI7TTmyHhzyEyjyVXJxXE3z9zYuuO5EL/M8CjLXhrG3fjuW7I9CbjflA/OtdZu5hNSitjIIyN3KG4hZmx9nlnQ3rt68e2by1+ia/nV1gOA4ex/dWLan8WUFv5mk/nR5O3++tJrWhrQOECU7f8A91wFNBpZq6CWKaUrjTcw11Hr8/WhaKUINPURTMGhCEEzDEieinUCl8wRuPrSYe4AcpIiDrNcLWfo6pk4HnXu+R+C6cH6kDoyfJSlRUZFSlB+IfWh2xCjqfoSPeuw3URu4cFgdC8chRY/HJZttcfRV+pPRR6k6V1ef+K+PftN4Ih+6tn+d9i3yGw9zXV14tJubZXJm1m11BbwtTGFPY601jXk7XqKWa8XuLdoMqgFiVkCDqJ39jXn2IEj6fPbp2rf+M8FmRSBrJLGT8IU9NhrFZc8AL2pzCTMJrnIyFgRpBEiPetEZFLO8HcqDCYYsdB/SflNaDhV4YS4GZAwjU7kAgqYI2gkadaCwuBeCsHMs7T0E8vpVng8OWzIdfu5IGvMzaR32/KnFyWQjMFxFRZxYgEsxggysPDQPcflU/Asr2EMA6bEAxGnUVnMFaKM6t1AP0OpHsfzrQ8AsAJlU6ZRGugJmSKy6j1Fk1LfRx4o3EDlUDQ5j0GgVT6UXgLPmZSzkKZ3Y7gAnSfWKrrtwkoTGXUSOhIIgj8z8qtOE2XXUAaGOk6jYTXOlsMwaVNOLIvKhsMtq7dtDb4kP8J19zuParRWmfnQ3HuHnKLv3aPb1CqczFeoMaURYxNrLbYlmzqGAYACD2A9QRr9KWJbaHDPY+fmthj9I9kTh8RlG/fQCai4jxzJYuOraqhIBUjUDr2oyyZH91HbQSf+6Y/So8TwsXOVgApBDKJ51OhUkEVqj1EjWjnyWhsI21SpMHxpsThBcF0WrjAwCXZZVzEmfhIEH0JoDjfHf+UN9X8u4nNl5sxglSgaY3nWOla3CcFtWVW3btqqDYCYEmTue9YnjD2n4XeKQS15VGh0W5f5Yn0mtTJnPJomrHxQdG1o4HCz7faDiQIMlsun3xkMTIaMkSF0jb3o2141xhUN5TkRM+au3uKi8W2EW1KqFm5p00AYx+lQvZtlSjlhkAACjNzBRGYSJWTBPTpXRijjkFkLkzNGMd/b9CFZ4fxRjHUwh1UQxvjSN2jJrPY0YfEGJW69o2ctxQHabwMh1BUgZNdI+tD+HbFtrbFy6BI1RM6nMTAcEiNZg9aUvb/tElrj5TYnMVlsyEQIzbR601+micARfxVGyuDnAgcH7/nlRcN4yM1y7ftG4bpDL94R5YUZcu0dJ0q3s+LbQGlt0gpE3WYHO+UiD/vWgsJ4ebEG55bhcraSCZD866jaq7HWrSIjWbzvdkeYhti2qECSVYkzDbaDvpVohBPuhjB3tq+e/wDCY8zQ7ZHkbDeMX8fatH/xsn/wkf4x+kVR+IPE73uRU8sAwSryzEaEaAEL+tZ3FcUyEBwyqcuYoQzBZIYrtqQfyo2zazkskMrGFI2jouuoPcHWt0elg6lbarxtY36idsW4uu/Ck7D2tugGpPYV1XnBcJadLquzAgBeQAyTJgEmBBC/U9q6mzTv3UzAVNPBGW3Jk+a3P+dRNcgxEmQAO8jpPv8ASom4iQsmHfmMKVkZdCYn2FD4omVInK6hTzABVKjIYOqyJB9QTXhjMV7MRqXFYLOtxWYBmiAQJGvSP696EHDMtwZsuXPlSTqwgQI/m002FEEAC2bh5spMKxUx2c9YzL17aUlrFC6oOYAyCJE5Y067kKeu2Y0vqOR2BDPw+1admMmZOupzKoHcQvMfc9aGs8J8s3PMktAUkBiAYz8oMHQGJ6zR/ErgbRNWUpLD9+SpBidREwJExRaPce4SQ2hX4gBl5TlYzp0Jj1npU6rqVTE0lUeLw1kW2V40VgVIAYsCBIgkgTPf4WFUtq+yGFtL5eklDBSXFrmB3g5SY6ETV9Z8PgvcGaMsZQCVMAMFDNuVnX6+41/CEW0XIzKvI4uEglZJbXvsfpTWyDg5Wd2nB5VS2MNtkW5bPm5oCqhMvmyDRhrJHbrRNzxFzeSHLZZBicilTqAdvpvRN3g3/Ms4Gd2R8jZyRPMAy68rQGMEiJ0NZ/F+GS2IdM2UKSJ/CiqCS2xPQfWnNETzlZnwbGk2VpFtscgzoS/KNWY6jqIHy0onwyYM3Au7ZSxAKiI5T02O/r74Hhd+6162FZgFUhSZIDDWZ2G0Va8dwzlMjMNWGYqoEkAjfoJ1qwh2naTylM9F+OF6KniDDloF5CfnI+u1HZwRI1B6j+hrxC/wnLlyuQzTpoGjuPxDb60y7x+/ZDqMReW4nMpR2CMDB5lOgOvTSnflQfVK09YjkL3LTTT6mZ/0rzTA4Y3cFbtqVE37LHMyoCtvzLhALECYXQbmj/A3j/zrLLibi+cjaM+VA6nadhmBkEAdjR+BtYa2gVLtiBBBZ0YyJhpJ31P1qjG9Lc13sVJZQaIysTxviN3GPC4d8klgAjsTpGhURO9F4zA371xmew+HWPiCEkwBJb6Vs7mPBZVS+rk6AW2DGe0Kd6VuH32BzIUXQTcYLMneCZ+gqx1gj4x+6wF247dtrLW+JW8Dhbpvhmu3SLRQDS3li5JOxPXTTsd6A47cZLli4yFPNsMVDOjSG+E8hMaEaGDVR4lDNiiiENnW1seWQoG52GnzqoTBlbuUgKZMxqJU9D2iuoHUbCgYCPSXoHC+MYlEzWLQYsqBjGeCikaLmBP+tHYfwG68OOLu3srhS722Q5szNCrmBjXT5bVX27nl4WRoY0PYkwD+dSYzxfeeybDsCjKoPIisApzCCo0M/OdaVpJunKZAALqzWSAlA/mo3NIw2wM91RZQT9J9thUN3EPavW3tOEJMNIkETpmQ6N8+lTsco017RuTUPC0zks2uvSdB+RFd3WTsbHXNrn6KF7pL4pWlriaKxli7scxFpcqL6sTAHyApKHy25yosagnXRj2M611Y49PHON9+/wDta5NVJpzsrHav6XoNu0t03GSFU3ApUSOURJ1giGXX5E9adIQAtojuLcgFrnIjAl41g6DYxM1IeLW/O5pR850yzK20E+g+IQes0HjsOXO2YKQTLBQ+oWFC9T00iRXh7znuvYAYRly9bOXVTOaBJEAuComdtI9/nSvdAS5MMLSeYVVc2bNmXmJEaFAIGsA0F+xIlxAoBt2wYIg5QygjYyRmWBGh6b0ddwrPavZIHKSADzMykM0dCeYHLsR8zVhV0h2Q+HTnIBGUG3O2gZWyrMamUMejCrK7fDQ2ZSWAMgRMktkIkzyyvt6Vk7twW2vuuttltfdoIBKW7bEwRv8AeakTAMVNwXBeXddXOiBWVZAZlEZTA6Q06dQd6u5lIXatWsySCIdiSddAMy/T93TsTG9Qpj3IVimaZzIupa4sq7J0g6GOwo609i4j57hDhiuY8sn4cwjcKIE+p71X/wBreUGJaWyK6wCFZozZTlmdtB0BI7VQNxSNp2IxJthXygKpggQIt5iVeBq0h2B3OhoEsLjPkM5iqjlPwIOYzAGpAEGaAu8QY4dFByM+YhmOYF2ZVyRrplLewG1GYIi2GRDOunTTaffWnhpbZWHUPaBtRz4WLTIsAQfh0iZ296zfFLaLhgou5mDGZjNGhmB6yKtcViits5T8I36TuBWdscHuXUOQcwDHLIBKlpEE77n1p0eTucaFrNG3dwq65el8sxCzlOo11zIfoYnpVDxa7cDZ7gtuIyqwlcw35QGk1a4tCt02mImV5SJXUSAGU6Ztp71WeK8NDK4JIYAGTqIGgjfbr3FdaOsKrxyl8L4gnEMVJQkTyhW2IaDnBkSAfattgMERiDe85hcYmW8uwRz8rcpt5QYQbCsL4O/6j/C1el2bO+2xg+vPvSJ3FpwtWnYHNshDXrZW9aBuZiigqRbtWzAYLBNtQSeY61DhsczXSWcFDmygQChRwBJBJMqVOv0peKSMXaj8JnsQrk7+1Vw45aa+qOjSZC9FEkAq2UydRoaSWl2avC52sB6prgD6kqjxWHt5ma2ym6GkHOQgKsTljLzOT0mKB8+9bPmXLD7kljmEkmWJkd6seC2RnYGAVLD97MMrESejjcH2q3xd24xyoCxCyQNeUDWRvoOnrW3dXKsyM1nKVeM272HthDDMyjKQdImQTEdvrS4bCM1xgABkHNn0VR1JIOmk6zpWY4W4S6bYUk+YuU5uVQSDtG+3UbVZ8augM0swLXcgRpM78xPYGP5qU9m1pa1TTMbEaHF2i8Hxbkc2wIDuskSxAViADsswvTcmm8LYBeug2uczL841Yf5bUKtnyLV22QLmcEkagg6KMkbmJ371PwtuWQSABAL/ABDusHfX5090zZGNrsiyJ0cjie603DuAzgTih8S3M/UCFYdOxEnvpXVteA4EHg0fiw7N7w5murkaLVl5k3nhxry4+i1yMaaodlR8Qi3eCXCDdWGUKs3QrMPM1XlMBUI+LRRR+Dt/cqyhVPk3XcKxhXFwDlknuHE+m1VK8caExF0rvcQ8uqSzEKGBgOEQFp+Hf0ofCMzYrFluS2TKrspOg1GxJGQR9YJrKWnabXSvildcI4onkAZCAbRdA+XM4tyWVidhlMgzoJNVXi/FscE5SVbzcy5WyzbaEOYrqRoNTuG9KF4jbu+UvnbgJ8JKFA1kLdzQOeS7Aj+HsSKl4/eazYIuMMpXyyoGkDeY25xEjpRa0B4I8VCMG0e/FkIW1veYPzkZVChdApiACHH82tMGJDX/ADAhztZKhY0Do4AkkAqdmB2hqfxCG8tlXKXCyC2gXJbGQnvGkdYHWmYS2zIuTN5ii2oWZaFOZ7bTMHM0GdoHtWwjSEw+U2JdgYZlZra52yrmJnX8IExrpR64ZVMEz90ilxIByqVzCepAYk+tObhdxcqhMoF4yV05DmLMdhIzHX0p2IwS50QIzDLoQZynmEsNMoAJiaqTzRUIsUqhWUMtxzGQXFUEqAXLEMUA6hQFjtQF/wAzMWRCQyAjWMuVm0ExH+U1srvARbCgatmzqxQMQR2J/eMmYigeJeHVvIUzLbZxm5iQXCiA5Xp106/WmNlANLE7ShzjITaydrjthLbJdDO8sAACFGugDTza/pR2C8UYfQlsmUkZWElhrBDDfUDfXeq1/CBtqXfIQhLMFMkoq5iYkaSII/i9Iqg4rjbS3CLalQQDH4QwzgdyIYewFbhFHL6pJQ3OixSP43jVuYtmtsCpVQMohHOWGHo5iR8vWqjxTczIuv723XtLH+lC4fEwW6A6fwsBMT1VpiGoXinE/M5R8IPuT3roMZtAHgsj3XZWn8BIq22cKpfMRmIkgZRoOwrYWscx00HyAFeSWcW9rRWYTqQCRr7VYYTxJdtsrEMRvDMYZduv60iWAvJKwPikslrvmt62a7cVsyTDKsKYGYky3MZisJ4iNxMS6zGQnLlMRmAMg70Hj+MPcAUAW0BJVUkASTHXU6xVeznUzTYoi02U1oeTbzZWv4A0KNWMDXMNVMTHqhH6V6H9nPDVu3L9wgHLkUQNBMkx9FryvheIOUAEnSAD8QmNJjVT07V639kGIBbEksNAhgdjox9sqisH4qD+WfRrj5hboTTgV5pxO7+z4nFWxbVgbhy5iwg22YDKV6wevah+IHOcwkjMSCfUSIq84vhL7YrE+Xh0uBrgdS9ol3S6WZSO6jYnpRGK8KZ7KMjgM+XKG0QmSrKoEldV7RrTxM1rRuPh8gqshcXEgKgwfh+7fw13EC5yWmZWX9/KqhyVPeSNK7huIO4edPiIEwPxjuNqkTg2O8gWEHIWZ2UlVIbUTmnXMO/bp1Fu4C/hyvnoykjdxHeJI0YwNOtNY4GxuB8KVnNODRXuvhrFA8CDTth7i+4zr/UV1Yzwr4hc4JsIFJBuoS0fDbuOCQVHQkH60tctrBE5wd3Jry5+qexm4WpOKrlW5YHwTdUA6gM1rzg4HpmYRtt2ovAYOLTKWJLO1wn1a7r+UCfSurqW/wBUffitjclHWvDYdrRW4yw0x8QANsKqrOwGUn1JqbF8KDWbiXG8xGkEMNcygkOSOvTSO9JXUmzj90T3RtvAKEzQCoyypG5YhRruAI2+XalwnBwxa6rZSpJCwCsz8Uaa/OaWuoNAsKjnENXecS722M5QwzdTCeYfY7fKo+I3PKQGMxMQZIK6iJIPNE9a6uq20BWB+SfiZCXSTmiNNhIUtMepqrwqi7cS6ygNZAjKW1Bgsu+xgbztSV1CqFojlOx7oXFo2kKEAQwMgXSwcSCPwjWq294WsiwSyz5j2xylkZIIQFGzGDHz3NdXUxpIOEKBGfYqLi/gKzmKyZuXVtyABlgHmUDvmEjY5fovEvsrsWbbtnLZAH+EjMNivxGNVJn+L0FdXU1uokoeklGJl8IZ/sxtJZt3TdYm41nQKAFF246kbmYAX6Hvpd4n7OrFtLqoWz+YPLd4by8hzQF0BUnp+tdXVeWeTGfFVZG3OF59xPwwBdtKHA803Nk0UK8QBm2qmOAysROo6x/SaWurqwuLgL+8rBK0C68Vdf2KwuqPNJBTzNVkjl1UEEdv9K3PhPg2Szn8x878socgCZiMpAnMJQHfrXV1YtU89NaYGi1ecRxTuhuEry8wUg/EzKJkEGBk221+sTcRFweQ1pCtthlkTDaDOB35j/vWkrq5sYu/vwW6gkxFnOvkyQWZSXJzaSvLB6ek/OaKx+H8i3l0dXuZWDDcXGVtZJ220jbptSV1DwCJ5VzwzhNuy5S0oRGLKygCGiDmOkz711dXVZo3crMSV//Z"/>
          <p:cNvSpPr>
            <a:spLocks noChangeAspect="1" noChangeArrowheads="1"/>
          </p:cNvSpPr>
          <p:nvPr/>
        </p:nvSpPr>
        <p:spPr bwMode="auto">
          <a:xfrm>
            <a:off x="84138" y="-601663"/>
            <a:ext cx="1905000" cy="1266826"/>
          </a:xfrm>
          <a:prstGeom prst="rect">
            <a:avLst/>
          </a:prstGeom>
          <a:noFill/>
          <a:ln w="9525">
            <a:noFill/>
            <a:miter lim="800000"/>
            <a:headEnd/>
            <a:tailEnd/>
          </a:ln>
        </p:spPr>
        <p:txBody>
          <a:bodyPr/>
          <a:lstStyle/>
          <a:p>
            <a:endParaRPr lang="th-TH" altLang="th-TH"/>
          </a:p>
        </p:txBody>
      </p:sp>
      <p:sp>
        <p:nvSpPr>
          <p:cNvPr id="8195" name="AutoShape 8" descr="data:image/jpg;base64,/9j/4AAQSkZJRgABAQAAAQABAAD/2wCEAAkGBhQSEBUUEhQVFBUVGRgXGRgWFBcXHBwVGhwVFxYbGBgYHyYfGBolHRUWHy8gJScqLSwsFx8xNTAqNSYrLSkBCQoKDgwOGg8PGikkHyQpKSwsLCksKSksKSwsLCwsKiwsKSkpKSwsKSwsKSwsLCwsLCwsKSkqKSkpLCwsLCwpKf/AABEIAIAAwAMBIgACEQEDEQH/xAAcAAACAwEBAQEAAAAAAAAAAAAFBgIDBAEHAAj/xAA+EAACAQIEBAMFBwMDAwUBAAABAgMAEQQSITEFBkFREyJhFDJxgZEHI0JSobHB0eHwFYLxJDNyQ1NistIW/8QAGgEAAgMBAQAAAAAAAAAAAAAAAwQAAgUBBv/EACcRAAICAQQCAQQDAQAAAAAAAAABAgMRBBIhMUFREyIjMnFCYbEF/9oADAMBAAIRAxEAPwCsPXc9UiumlcDGSzPXRJVa1MVxkFbmWW83wAFYMNWjjTXmb4/tVWEGthXqtNiNaz6M+zlmm9Tw8LMQFBZidANSaYeAckS4khiPDj/Mw/Yda9F4Ry3DhV+7XzdWOpPz6VS7VRh12cjW2LXAfs+Js+KPqIwf/sf4FP2Gw6xoFjAVR0Ggrh90VKI6VlztlN5YwoqPQH5oQ+GrDobfI0siQ9z9adOLwZ4HHpf6UjqaPDlC1qwy0tU0aqqmlXQAnmqWaoV0VYharV12qC1Z4JP/ADXJSUezqi30RDVK9cWM3tpU2gYdDQ/kj7LbJLwRVq6DUAalRUUZepNTY6VUhqw7V1kQmA12oB76jrUgawTYJCvga5VcxOU2FzbQevT9SKnRMZFvFuiuS1iWJO9vpVP+rgC8bhSP/Te1mHWzdDTdheVIwn3iBm6k3362rTDyvCNo1t8L0KetbeMsdWi4yL/CeeniICOU6EZswv6b068D+0FnkKTquWw+8XSwOlyPja/xpZ5s4Bh0iQxoFcG5IIGlL5x9nMitYWtp2tY/P40WFjfKFbK9vB+g1HlqMW9Lf2ccwe1YPzG7wnw2PcWuh+mnypk2NOLoWLCt7jvXn+KhySMvYkV6GaTOZoMuIJ6MAf4NM1PgBcuMg0GpLUBUgaMKltdFRFdZ7D1O3+dKrbYq4OTL1w+SSiivE49Y9Nz+3b5+n6UPXjEgvbb1s36aVQcK0kg10FyPQbfUn+neikfCdPp9Na83bqJWyzI3oaZVrCKuHY9yxzABhpt0/wA60Vw3GU2bytt1HyP970NxeE2ZWyMNNdqzzxSHVkzeosfpv9DQ8vskoJBvE/m6HqP5H81EUEg4x4flO3UW79h2NFcLiFYaf5/btWtotS29kjN1NCS3I1pVh2qtKuRb1rsQXIjI4bVdiTb96mKwcHbyW7Gt9Y10Pjm4mpF5R2oiYKQxvYEHQXPyHWu1ZhuHeMWW5UBSbruNgLdt6C+gsfyQVh4hGyZ1cZepPS3cHY1zB8ZhlBEbhrfHeso4Xli8MaZgCb9SNNT1NZsNy8yaKSBe9tLfXcVn4SbNlttGLmWZyhy9tdNhSU9yLMPn+1ej45AI2DEAkEHWgXBeXgLGUBr6gEXAGoBNjv6GmabFFciV1LnLgZPsOY+HiR+HMmvrZv4tXpT0A5F4KmHwxyLl8VzIQBoNFXTsPLt60fatKDzFMzZLa8FsZuKXucIPKj9iV+utH4TWDmKDNh37r5vpR63yCmsxEoGpg1UpqYpwQLqD8wYxo8hGzXF+x/4JouDVONhDobi5HmHfMtyLfOg6mv5K3EY01nx2JszcLVmTMN9vkKN4ctl2II79qD8EleTDsz5lbbUBTft5Sb1mSDEpJ5SrKdfMzk9OtrD+1eXUMNo9TuTWTXxtXKHIDfqKQ05naGQ3W1t7aH6bV6bBGwW76fO9KPGeX455gzAEDUja/oT2NFg0uGBshnoGYrmRMSmaM+cbqd/iDRblXiJMiKfxBlPyGZT+4rLzjwmOPwjGmVzddgNAtyLDSwIuLd63coQeZT2S5+J0H6GmqUnYsCeoW2t5G9a2RrYVmw6XNbOlbsn4MWteTy7g594USNDMBIVkK9DROkdasWt+x6vo+FFuAp5ZieigfU/8UIvTDy5AGglB/GQv6UmlkMnhgxZGZ9ZQRfQDJt+9b8S+m9Dlwi31KadCo0+HbWsmN4sieUMDYd/4rOcW3g2NySLJowVN9R61fg5WdkjiiZ3cgXOioB7zE9gL6D0oCuJkmNl0Xqf4A9aeOHlcAIZJ7L47+FruoILBj81APa9+9NU0OTwLXXbI5yOmGjCqFGwAA+VSevohpXXFaXRkn0bVZPHmBHcEfXSqRWg1eL5OM82dcrFT0JH0rt618ehyYlx0Ov1rEDTy6M+SwzQu1dBqCnSpCunCD8TjjGTzZib2C3/b4VtgnDKCRlPr26GgvEsY8RzJH4pNvLcA/G5+H61LBcQxEpvJCIwB/wC6GP0A/mvMXVuMn+z1tE1OtNejfPiWbQ7VmxLLGMzXAuL2F/0661okmXYViK+ISpsR1uL6UCISQrcZ4mJJQ4uwUFUXc3YjMzEbmwAA6W6U0cpp90drki9tdbXtf0rJxLldTZlZY7AXNtD6WFc4RhDG5KSORuLtlVRt7o3PUk+mgtWtoa3ZLK6Rm6qDmsDnGLVbWfDvcAj9NdfjWjpWk+zKxjg8pDZcQPjRa9COIjLOPjRjJQv+jHEov+g9Xk5ThylH9z/uJ/gftSJxPiawKC2pOwHXufhW3lXnMT/9NIClwQuViLg76ixzetZybgt2BiMdzwM3PnD43hORU8UMrOVsJBHezMba21G9J+D5TzsFQ5mOv9yeg9ahPFJwpcU6tmefwo4HexvmMhctfcqLb6aimLlXjc2GxXsuMhRRJYxzQqxQtbZ27HptY+homyFjTT7LKyVaaa6D3LvKSYYBmszDW52Hwv8Aua8z+0Dmo4zFWQ/cw3WP1P4n+ZGnoB3py+1Hm0RR+yxN97IPPY+7Genxb9vjXkwFv2ptqMFtiJ7pTe6R6HyX9o7wKI57yR9DfzL00J95fTp0r1Dh/F4cQuaFww6jYj4g6ivzok1b8FxVo2DIxVhsQbH6iucMsfoQrVw2rzTlz7UwCExjCx2ltt/523Hr0r0qCUOgZSGU6gg3BB6gjcVxLDIKnOMNpEbuCPpr/NAQabeb4LwBvysD8jpSsYQrgMwK911+Nr0yrFFci0qpSlwSQ1ZGOpByje3r61ULXNtR0PpWrBYkKbMAVbQ3/epOf23KJK4JWbZksfwoMnl1K6jsy9R2vahB4tBEth5T2/t1o+ZzFdN1/AfTqD6j+aUuaMA6gSXUo0gAB97bMfQAa1iRir5NSfP+noYfbX0rgqfHMSWHlU7C2vxoxgQAt2NtLn4Ut8Ewjyr4gbZiCp9D/Qg0T4jiCvkBv1b+BVI0OdnxoNuWNxPEYxpW7KLkD92NfQuNCRp+EEaehI6nt2v8aEkO7kN5Y1toDq5IDDMfyi/u9SK0q97k16WqCrioxE39Tyxkw/GiN7UTwfFUfS+vakoS11Z7EG/X4a9P60Z1qQvZVFgLjnE4jISsinX1/pRKLjcOUfeLsO/9KH8OwatwziTFFZ0OFKsVBKqXkDkNa6ja9rUbwkMEUnDWlgzJ7GXkyweJYkyhZZEA86roST0rM1U/lST8CkOBK5l4kkmI0YFVUAb79aI8nNhWEnjkBrrkc38u+1tmvrVX2mYLLiYpB7MySxBkkwyGNZVVmXO0ZNkfSxC6aCmL7PZIY+EySStFGfaygd8GuKNvBVsoUkFRpe9/3pOUcwwGhPbPIX4jxDBYiHwZ5UYaWYXDBvzKcuhrdwrmCCKMI+KjkKiwYqw01AzADfvS5/oceJtOrlvEx0eGvHEsK+GyKSwiAORvS5HpWt+TcOqIPEn8WbEzYaP/ALeQeHKIw0mgOxuQNztalI0tYwxuV+fB5xxHHs00jPIHcs121sTe1x2HYdrVVDih+Jh9NKeYvs4wk86CGXEhBjDg5xKkasXyu+eEqCLeX3WBNiPnXgfs1w2IMEkE06wN7QsonWJJM2HGZsmuRVbbzny21v00FIQYn+2L3FRbHr3BojzfyzDhpo/Z5xJFIuYkyQyNGblWV2hJQnZhbofSmnmRhBiMVgYeHwyQRQnKREPGChVb2kyqM7C5JNzY7V3cQRDiV/MK9V+yPnWJMNJBPKqiNg0ea/utfMBYHZhf/dQleTMPisVErpLHH7NgVzwnDRL4ssYJLtKRmc/lRSzH9fuXuQ8OiYjJiHmxMb4iPw0aFbLC3lLROQ7XAzXU2Go1trNxw9D4xzVg3hdfaENwfzf0pQw3EYZ5CsLLfUhbsb23tcfOtHHeDYdonZC6zRYSCbKqIIyMsYN/xFyWvfT50o8ioDjVJvazm47ZTQb5N4foa077XsdUTyKR8D6VNZhazaDo1tvj3rTLiwxydO/+daqxuH8OFy3Y6+n81WGo+zt/l4Lzobv3Lp9nWj903zJ32tbbShvNWLDQjsGGvyYVowrN4alSLMAbHXpqP71Vi+FeKoQ6Aspa5tZbjOSTtYXpWmW21bvY4/x4AfAHMULN0kbMv7DS/oNq+vrc73/vereL4uMyMYwViuQi76dgPXe3QH0rPC3Vtz07DsO/qep9BXoNPTtzJ9sG5ZLDVMmIGbLfbT9r1J5wAT0Gv0oZFj1RczEXa5vuddfKO3T5U2ikmF45VG96i84YGwNCV4tc/wDbc+pH8UQw+KDjS4PYixoscA2xZwvG58LIXw0rxMRYlTuOxBuD9KnFzRimn9pM8hnGgkza2ta3a1ulrelMHKXB0mixDLh0xmJTwvDgdyoKMT4j2DKWIso30zUd/wBFwEDP4eHjxCtxGLDAs7sEWSKNpEVlIzZWLAXvr8KxbOePIhEQZuYsbiZpheXEyzw+CfKzt4QKuQqIO69upO+tc4bx7iPC1KA4jCoxz5GjKZm8q3HiLc6AbdqYuR8MI+YJ441YiMYyNFVyrEKHVQH3VtAM3Q60wcW4TLicPhIZoWw8rYtikGPxcmJEqiEkt4gtIFBAGRdCW9aB4RbyJ+B+0DFlnePFSB5SpexUFiostxbsANN7WNZOK8w4gxkBpH8Ny7PlusckpJJzKLB2YE6ncaU88V5ewWDMsowiMy4F5iuWSNPFSZY/c8RmQ+YBhn2HS9T4XwnBf9SsiLBh5hwmVkGYp4kolYIWJuqFyAW6AmqqOOSzlkRsFzxjhiMLisS02JjgdmjEjFEYgZXs+XKSMwubEi/rQ+fnLGNLHPJipTLCCImLe6DvYW8xPUnfrenrh/BYxHh1xWHW6f6qzwhpAitCEZQgzeW3RhqdDc1RhOXsNiDHNFgonmlwHjx4XO4jeYTNGxF3zGyC+XNVyp57xTmLEY2YNI8k0hsgZvM3/wAVRVFhcnYDUminEeK8Wjwng4g4yPDWCZZI5EW3RM7KCRptfYW2olxnhcWH45gUhjWFT7C5RHLgO5jZrPc5tTvfXem/mbGJJBxVYJcXO4kKYiLEShlhiEl2mgjAN0BXLuCo3HeY4OHmuC52xsd/CxUseZEjOUgeSMZYxoNLDS+/rR3hPMXEY5JIZpcQgkDSOkilCS58zWZQQG12sNTTdx7lfAYTwZYoAcs+GEEmSQJKrFc2eXxiJiQc4KqliuxFEYMGmKxmMk9nTETLi/AdGlf7vCrqJAGe63JbUeUW0FdIJ78XlOa8jeZBEdtY1tlXbYZR9KwcG4gMLic5BK2bQW/ELdTT+nDsKns6pDHMs2Lli8RyxPhLIoFspAOhtfsPWquKcKwZ09ljVpE4gAQ0nl9lvkZQWtmNxcntVZpSiXhJxfAKj50gB1jkt/s//VW8Y48s0K5AQrDNY7gdjbqbVn5p4JEvCkxEMSw2EOsisHdmFmySiVklubtbILDrpS3wqceAgPUDr0BOp/zpXNPp07P0Owtchr4BjrJkfTUkX9dxrR+WdI42diLDTU7k6BbdztXnGNxZIPYD9en/AD6VVw+aZ/PiHZiBaNW6C2r2GmYg772+NGt0LstzEu7NvAytw9WsUN3AA1OlutugJ79bdKxSAjQ71VhsSRf1q0I8q3SxKEi3XKdRb9frWyoJFNwN4ribJl/MwU/XXT5V3BIg18KQ36nLc/Lf5VmbWX/wBvfqx/w0Wwzi3WueSIvXKVJQBrbi1mHyP8VkGIudrEVfNFfUGzDqN6pkYnU7j0osUUYuDh8kvuRu4UXYqjMFXuxAIUb6nShsYs5FN/BMSkKMJc7AkMFVVIzBXUEMWVom85Gdc2hIynQ1vxXG8IQX8JUIRFy+zxEt5lzJmaQjLYMPEAVwGJsTYDz0r4vhMSUWedLwyVlZ1ikZA+TMsbFc7EZVzAWzG4sNzcd6yS4Zo3ZJEZGU2KspUg9ip1Hzpjw/FIY4ipfErKWAPhhcoiurEIxkBRyRcnIb5VAK6kj+N8QikmEkbOtyqkCMIQiLGqsgDkLezWTN5cg8xvpCGPEcFxCF88EqeGFZ80TrkVvdL3HlB6E2vWj/AESdPfglXw7NJeJxkDe4XuPKGtoTa9H/AP8ArMPGfu/HdY7mJZERc2ZWRlmIla/vF8wGpdxlUWqZ5uhClFEjjI4j8WOMkvJ42ZiQ5MRAltcZ8wUaJvXGQTlQ2LWNgQCbaBjcgE7XNibehovwHGzwszwQCUmMswkwyzr4YOr2ZSAAR7/TUXrsHMi+wDCmMKVkEgkUFiTlmVi6u2Usc6KCBoo7gUR4dzmqIokMhKxRpfKkmbwzNlju7AxoVlAzr5ly6A13JAPxjHz42Rp5BmICKSkdlUABI0AUWUaWA62rC+FZb543WzFDmUizjdSSNGGlxuKO8D5nhhw/gNEWEhLSOCcwYW8HIuYKwUrfzbF2tVvMvN8eIAyRsD47TsHykM7CzXsdb5Vv8KnogJXl+csiDDT5nXOiiGS7J+ZQFuy67jSjnL/A5likkaGUKGKkmJwFKXDBiRZSCbWO1qpfjeFZ5bvi8s/jM91jbI8pQ+VPEAkPlsZCUJFvLpRHE8xx+BlQMxPglS1rlY45I7vYmzHMDYXsBa5tc8bwi8IuTwh44RyTBLhY5pJZEzLc6oANSOq+lIXNHD4lxo8J3aJAozHLfUjNsAPxCiUPFpJMNGrMcqiwUbbn6/OgnFJFcyKrAN5R5ri4W22mpv8AtVIz+XKj4Na3QqiqNku2buKcuxBcys9vXL/Aobgb6jougv8AWpYjiZZQgN7afPqa+4Yt1+JP71qaWrZHntirxu+kJaKl2FzfQdDYdfnfSszY8FrXu3a+vrW6YaICNLkn5A/1oTxDhJU+JGddyLA9PWjuTjyiTTDMEmmtbuCYjK5B2IGvrbSlrCcXB8raN2v6a0UjnGmXtR4zU1lFchbExJM5/CQdCth5j7xPfUj6VRh4mU20bS+m9u9jvQzBY8i5Pcn9SaIJMrrZrjcggkFT3U7g61bBEzabW0rDKRf9KhHxEkhW1bo1tyCQVe2l9DY9aoxU2UFh8r9zoPpr9KtEq2f/2Q=="/>
          <p:cNvSpPr>
            <a:spLocks noChangeAspect="1" noChangeArrowheads="1"/>
          </p:cNvSpPr>
          <p:nvPr/>
        </p:nvSpPr>
        <p:spPr bwMode="auto">
          <a:xfrm>
            <a:off x="84138" y="-579438"/>
            <a:ext cx="1828800" cy="1219201"/>
          </a:xfrm>
          <a:prstGeom prst="rect">
            <a:avLst/>
          </a:prstGeom>
          <a:noFill/>
          <a:ln w="9525">
            <a:noFill/>
            <a:miter lim="800000"/>
            <a:headEnd/>
            <a:tailEnd/>
          </a:ln>
        </p:spPr>
        <p:txBody>
          <a:bodyPr/>
          <a:lstStyle/>
          <a:p>
            <a:endParaRPr lang="th-TH" altLang="th-TH"/>
          </a:p>
        </p:txBody>
      </p:sp>
      <p:sp>
        <p:nvSpPr>
          <p:cNvPr id="8196" name="Rectangle 2"/>
          <p:cNvSpPr>
            <a:spLocks noChangeArrowheads="1"/>
          </p:cNvSpPr>
          <p:nvPr/>
        </p:nvSpPr>
        <p:spPr bwMode="auto">
          <a:xfrm>
            <a:off x="142875" y="6643688"/>
            <a:ext cx="1357313" cy="152400"/>
          </a:xfrm>
          <a:prstGeom prst="rect">
            <a:avLst/>
          </a:prstGeom>
          <a:solidFill>
            <a:schemeClr val="bg1"/>
          </a:solidFill>
          <a:ln w="9525">
            <a:solidFill>
              <a:schemeClr val="bg1"/>
            </a:solidFill>
            <a:miter lim="800000"/>
            <a:headEnd/>
            <a:tailEnd/>
          </a:ln>
        </p:spPr>
        <p:txBody>
          <a:bodyPr wrap="none" anchor="ctr"/>
          <a:lstStyle/>
          <a:p>
            <a:r>
              <a:rPr lang="th-TH" altLang="th-TH" sz="800" b="1">
                <a:latin typeface="Tahoma" pitchFamily="34" charset="0"/>
              </a:rPr>
              <a:t>สถาบันคลังสมองของชาติ</a:t>
            </a:r>
          </a:p>
        </p:txBody>
      </p:sp>
      <p:pic>
        <p:nvPicPr>
          <p:cNvPr id="8197" name="Picture 17" descr="F:\logo-knit.jpg"/>
          <p:cNvPicPr>
            <a:picLocks noChangeAspect="1" noChangeArrowheads="1"/>
          </p:cNvPicPr>
          <p:nvPr/>
        </p:nvPicPr>
        <p:blipFill>
          <a:blip r:embed="rId3"/>
          <a:srcRect/>
          <a:stretch>
            <a:fillRect/>
          </a:stretch>
        </p:blipFill>
        <p:spPr bwMode="auto">
          <a:xfrm>
            <a:off x="285750" y="6175375"/>
            <a:ext cx="712788" cy="484188"/>
          </a:xfrm>
          <a:prstGeom prst="rect">
            <a:avLst/>
          </a:prstGeom>
          <a:noFill/>
          <a:ln w="9525">
            <a:noFill/>
            <a:miter lim="800000"/>
            <a:headEnd/>
            <a:tailEnd/>
          </a:ln>
        </p:spPr>
      </p:pic>
      <p:sp>
        <p:nvSpPr>
          <p:cNvPr id="8198" name="Slide Number Placeholder 29"/>
          <p:cNvSpPr txBox="1">
            <a:spLocks/>
          </p:cNvSpPr>
          <p:nvPr/>
        </p:nvSpPr>
        <p:spPr bwMode="auto">
          <a:xfrm flipH="1">
            <a:off x="8137525" y="6296025"/>
            <a:ext cx="827088" cy="384175"/>
          </a:xfrm>
          <a:prstGeom prst="rect">
            <a:avLst/>
          </a:prstGeom>
          <a:noFill/>
          <a:ln w="9525">
            <a:noFill/>
            <a:miter lim="800000"/>
            <a:headEnd/>
            <a:tailEnd/>
          </a:ln>
        </p:spPr>
        <p:txBody>
          <a:bodyPr/>
          <a:lstStyle/>
          <a:p>
            <a:pPr algn="ctr"/>
            <a:fld id="{19B2B8A9-5DC2-44E1-9959-0C7C5C8A9C77}" type="slidenum">
              <a:rPr lang="en-US" altLang="th-TH" sz="1400">
                <a:latin typeface="Tahoma" pitchFamily="34" charset="0"/>
              </a:rPr>
              <a:pPr algn="ctr"/>
              <a:t>7</a:t>
            </a:fld>
            <a:endParaRPr lang="en-US" altLang="th-TH" sz="1400">
              <a:latin typeface="Tahoma" pitchFamily="34" charset="0"/>
            </a:endParaRPr>
          </a:p>
        </p:txBody>
      </p:sp>
      <p:pic>
        <p:nvPicPr>
          <p:cNvPr id="8199" name="Picture 8" descr="http://newshoursbd.files.wordpress.com/2011/08/rice.jpg?w=300&amp;h=250"/>
          <p:cNvPicPr>
            <a:picLocks noChangeAspect="1" noChangeArrowheads="1"/>
          </p:cNvPicPr>
          <p:nvPr/>
        </p:nvPicPr>
        <p:blipFill>
          <a:blip r:embed="rId4"/>
          <a:srcRect/>
          <a:stretch>
            <a:fillRect/>
          </a:stretch>
        </p:blipFill>
        <p:spPr bwMode="auto">
          <a:xfrm>
            <a:off x="7226300" y="3429000"/>
            <a:ext cx="1811338" cy="1509713"/>
          </a:xfrm>
          <a:prstGeom prst="rect">
            <a:avLst/>
          </a:prstGeom>
          <a:noFill/>
          <a:ln w="9525">
            <a:noFill/>
            <a:miter lim="800000"/>
            <a:headEnd/>
            <a:tailEnd/>
          </a:ln>
        </p:spPr>
      </p:pic>
      <p:pic>
        <p:nvPicPr>
          <p:cNvPr id="8200" name="Picture 12" descr="http://t0.gstatic.com/images?q=tbn:ANd9GcQ7Mm5mD8dkrzzV7CsNoN4gcsXlT8TtEVE7daKJbe5GI10ddrzqcg"/>
          <p:cNvPicPr>
            <a:picLocks noChangeAspect="1" noChangeArrowheads="1"/>
          </p:cNvPicPr>
          <p:nvPr/>
        </p:nvPicPr>
        <p:blipFill>
          <a:blip r:embed="rId5"/>
          <a:srcRect/>
          <a:stretch>
            <a:fillRect/>
          </a:stretch>
        </p:blipFill>
        <p:spPr bwMode="auto">
          <a:xfrm>
            <a:off x="2643188" y="3286125"/>
            <a:ext cx="1944687" cy="1450975"/>
          </a:xfrm>
          <a:prstGeom prst="rect">
            <a:avLst/>
          </a:prstGeom>
          <a:noFill/>
          <a:ln w="9525">
            <a:noFill/>
            <a:miter lim="800000"/>
            <a:headEnd/>
            <a:tailEnd/>
          </a:ln>
        </p:spPr>
      </p:pic>
      <p:pic>
        <p:nvPicPr>
          <p:cNvPr id="8201" name="Picture 24" descr="http://t2.gstatic.com/images?q=tbn:ANd9GcQyTKQsYHIWSWQk1V-8wna893nOARbscZVjLdGozSSjkxeiZVqy"/>
          <p:cNvPicPr>
            <a:picLocks noChangeAspect="1" noChangeArrowheads="1"/>
          </p:cNvPicPr>
          <p:nvPr/>
        </p:nvPicPr>
        <p:blipFill>
          <a:blip r:embed="rId6"/>
          <a:srcRect/>
          <a:stretch>
            <a:fillRect/>
          </a:stretch>
        </p:blipFill>
        <p:spPr bwMode="auto">
          <a:xfrm>
            <a:off x="4652963" y="3113088"/>
            <a:ext cx="2286000" cy="1714500"/>
          </a:xfrm>
          <a:prstGeom prst="rect">
            <a:avLst/>
          </a:prstGeom>
          <a:noFill/>
          <a:ln w="9525">
            <a:noFill/>
            <a:miter lim="800000"/>
            <a:headEnd/>
            <a:tailEnd/>
          </a:ln>
        </p:spPr>
      </p:pic>
      <p:sp>
        <p:nvSpPr>
          <p:cNvPr id="8202" name="Text Box 11"/>
          <p:cNvSpPr txBox="1">
            <a:spLocks noChangeArrowheads="1"/>
          </p:cNvSpPr>
          <p:nvPr/>
        </p:nvSpPr>
        <p:spPr bwMode="auto">
          <a:xfrm>
            <a:off x="1714500" y="2339975"/>
            <a:ext cx="6357938" cy="1077913"/>
          </a:xfrm>
          <a:prstGeom prst="rect">
            <a:avLst/>
          </a:prstGeom>
          <a:solidFill>
            <a:schemeClr val="bg1"/>
          </a:solidFill>
          <a:ln w="9525">
            <a:noFill/>
            <a:miter lim="800000"/>
            <a:headEnd/>
            <a:tailEnd/>
          </a:ln>
        </p:spPr>
        <p:txBody>
          <a:bodyPr>
            <a:spAutoFit/>
          </a:bodyPr>
          <a:lstStyle/>
          <a:p>
            <a:pPr algn="ctr">
              <a:spcBef>
                <a:spcPct val="75000"/>
              </a:spcBef>
              <a:tabLst>
                <a:tab pos="444500" algn="l"/>
              </a:tabLst>
            </a:pPr>
            <a:r>
              <a:rPr lang="en-US" altLang="th-TH" sz="3200" b="1">
                <a:latin typeface="Tahoma" pitchFamily="34" charset="0"/>
              </a:rPr>
              <a:t>2.</a:t>
            </a:r>
            <a:r>
              <a:rPr lang="th-TH" altLang="th-TH" sz="3200" b="1">
                <a:latin typeface="Tahoma" pitchFamily="34" charset="0"/>
              </a:rPr>
              <a:t> </a:t>
            </a:r>
            <a:r>
              <a:rPr lang="en-US" altLang="th-TH" sz="3200" b="1">
                <a:latin typeface="Tahoma" pitchFamily="34" charset="0"/>
              </a:rPr>
              <a:t>Understanding the World Rice Market</a:t>
            </a:r>
            <a:endParaRPr lang="th-TH" altLang="th-TH" sz="3200" b="1">
              <a:latin typeface="Tahoma" pitchFamily="34" charset="0"/>
            </a:endParaRPr>
          </a:p>
        </p:txBody>
      </p:sp>
      <p:sp>
        <p:nvSpPr>
          <p:cNvPr id="8203" name="TextBox 17"/>
          <p:cNvSpPr txBox="1">
            <a:spLocks noChangeArrowheads="1"/>
          </p:cNvSpPr>
          <p:nvPr/>
        </p:nvSpPr>
        <p:spPr bwMode="auto">
          <a:xfrm>
            <a:off x="0" y="0"/>
            <a:ext cx="9144000" cy="523875"/>
          </a:xfrm>
          <a:prstGeom prst="rect">
            <a:avLst/>
          </a:prstGeom>
          <a:solidFill>
            <a:srgbClr val="006600"/>
          </a:solidFill>
          <a:ln w="9525">
            <a:noFill/>
            <a:miter lim="800000"/>
            <a:headEnd/>
            <a:tailEnd/>
          </a:ln>
        </p:spPr>
        <p:txBody>
          <a:bodyPr>
            <a:spAutoFit/>
          </a:bodyPr>
          <a:lstStyle/>
          <a:p>
            <a:pPr algn="r"/>
            <a:r>
              <a:rPr lang="en-US" altLang="th-TH" sz="1400" b="1">
                <a:solidFill>
                  <a:schemeClr val="bg1"/>
                </a:solidFill>
                <a:latin typeface="Tahoma" pitchFamily="34" charset="0"/>
              </a:rPr>
              <a:t>“Thailand Rice</a:t>
            </a:r>
            <a:r>
              <a:rPr lang="th-TH" altLang="th-TH" sz="1400" b="1">
                <a:solidFill>
                  <a:schemeClr val="bg1"/>
                </a:solidFill>
                <a:latin typeface="Tahoma" pitchFamily="34" charset="0"/>
              </a:rPr>
              <a:t> </a:t>
            </a:r>
            <a:r>
              <a:rPr lang="en-US" altLang="th-TH" sz="1400" b="1">
                <a:solidFill>
                  <a:schemeClr val="bg1"/>
                </a:solidFill>
                <a:latin typeface="Tahoma" pitchFamily="34" charset="0"/>
              </a:rPr>
              <a:t>Economy and Trade” </a:t>
            </a:r>
            <a:r>
              <a:rPr lang="en-US" altLang="th-TH" sz="1400" b="1">
                <a:solidFill>
                  <a:schemeClr val="bg1"/>
                </a:solidFill>
              </a:rPr>
              <a:t>Special: A lecture for course</a:t>
            </a:r>
            <a:r>
              <a:rPr lang="th-TH" altLang="th-TH" sz="1400" b="1">
                <a:solidFill>
                  <a:schemeClr val="bg1"/>
                </a:solidFill>
              </a:rPr>
              <a:t> </a:t>
            </a:r>
            <a:r>
              <a:rPr lang="en-US" altLang="th-TH" sz="1400" b="1">
                <a:solidFill>
                  <a:schemeClr val="bg1"/>
                </a:solidFill>
              </a:rPr>
              <a:t>01007496 “Selected Topic” (Agricultural Entrepreneur Capacity Building) November 5, 2013 at room no. 317 Faculty of Agriculture</a:t>
            </a:r>
            <a:endParaRPr lang="th-TH" altLang="th-TH" sz="1400" b="1">
              <a:solidFill>
                <a:srgbClr val="FFFF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5"/>
          <p:cNvSpPr>
            <a:spLocks noChangeArrowheads="1"/>
          </p:cNvSpPr>
          <p:nvPr/>
        </p:nvSpPr>
        <p:spPr bwMode="auto">
          <a:xfrm>
            <a:off x="34925" y="992188"/>
            <a:ext cx="4248150" cy="708025"/>
          </a:xfrm>
          <a:prstGeom prst="rect">
            <a:avLst/>
          </a:prstGeom>
          <a:solidFill>
            <a:srgbClr val="7030A0"/>
          </a:solidFill>
          <a:ln w="9525">
            <a:noFill/>
            <a:miter lim="800000"/>
            <a:headEnd/>
            <a:tailEnd/>
          </a:ln>
        </p:spPr>
        <p:txBody>
          <a:bodyPr>
            <a:spAutoFit/>
          </a:bodyPr>
          <a:lstStyle/>
          <a:p>
            <a:r>
              <a:rPr lang="th-TH" altLang="th-TH" b="1">
                <a:solidFill>
                  <a:schemeClr val="bg1"/>
                </a:solidFill>
                <a:sym typeface="Wingdings" pitchFamily="2" charset="2"/>
              </a:rPr>
              <a:t></a:t>
            </a:r>
            <a:r>
              <a:rPr lang="th-TH" altLang="th-TH" b="1">
                <a:solidFill>
                  <a:schemeClr val="bg1"/>
                </a:solidFill>
              </a:rPr>
              <a:t> </a:t>
            </a:r>
            <a:r>
              <a:rPr lang="en-US" altLang="th-TH" b="1">
                <a:solidFill>
                  <a:schemeClr val="bg1"/>
                </a:solidFill>
              </a:rPr>
              <a:t>World rice production and Major  producers</a:t>
            </a:r>
            <a:endParaRPr lang="th-TH" altLang="th-TH" b="1">
              <a:solidFill>
                <a:schemeClr val="bg1"/>
              </a:solidFill>
            </a:endParaRPr>
          </a:p>
        </p:txBody>
      </p:sp>
      <p:sp>
        <p:nvSpPr>
          <p:cNvPr id="9219" name="Text Box 16"/>
          <p:cNvSpPr txBox="1">
            <a:spLocks noChangeArrowheads="1"/>
          </p:cNvSpPr>
          <p:nvPr/>
        </p:nvSpPr>
        <p:spPr bwMode="auto">
          <a:xfrm>
            <a:off x="36513" y="3141663"/>
            <a:ext cx="4321175" cy="1938337"/>
          </a:xfrm>
          <a:prstGeom prst="rect">
            <a:avLst/>
          </a:prstGeom>
          <a:solidFill>
            <a:schemeClr val="bg1"/>
          </a:solidFill>
          <a:ln w="9525">
            <a:noFill/>
            <a:miter lim="800000"/>
            <a:headEnd/>
            <a:tailEnd/>
          </a:ln>
        </p:spPr>
        <p:txBody>
          <a:bodyPr>
            <a:spAutoFit/>
          </a:bodyPr>
          <a:lstStyle/>
          <a:p>
            <a:pPr>
              <a:spcBef>
                <a:spcPct val="50000"/>
              </a:spcBef>
            </a:pPr>
            <a:r>
              <a:rPr lang="th-TH" altLang="th-TH">
                <a:latin typeface="Verdana" pitchFamily="34" charset="0"/>
              </a:rPr>
              <a:t>●</a:t>
            </a:r>
            <a:r>
              <a:rPr lang="en-US" altLang="th-TH">
                <a:latin typeface="Verdana" pitchFamily="34" charset="0"/>
              </a:rPr>
              <a:t>Asia is the major region in rice production. The world top three production countries are China, India and Indonesia which share about 60% of global rice production.</a:t>
            </a:r>
            <a:endParaRPr lang="th-TH" altLang="th-TH">
              <a:latin typeface="Tahoma" pitchFamily="34" charset="0"/>
            </a:endParaRPr>
          </a:p>
        </p:txBody>
      </p:sp>
      <p:sp>
        <p:nvSpPr>
          <p:cNvPr id="9220" name="Text Box 18"/>
          <p:cNvSpPr txBox="1">
            <a:spLocks noChangeArrowheads="1"/>
          </p:cNvSpPr>
          <p:nvPr/>
        </p:nvSpPr>
        <p:spPr bwMode="auto">
          <a:xfrm>
            <a:off x="36513" y="1916113"/>
            <a:ext cx="4321175" cy="1014412"/>
          </a:xfrm>
          <a:prstGeom prst="rect">
            <a:avLst/>
          </a:prstGeom>
          <a:solidFill>
            <a:schemeClr val="bg1"/>
          </a:solidFill>
          <a:ln w="9525">
            <a:noFill/>
            <a:miter lim="800000"/>
            <a:headEnd/>
            <a:tailEnd/>
          </a:ln>
        </p:spPr>
        <p:txBody>
          <a:bodyPr>
            <a:spAutoFit/>
          </a:bodyPr>
          <a:lstStyle/>
          <a:p>
            <a:pPr>
              <a:spcBef>
                <a:spcPct val="50000"/>
              </a:spcBef>
            </a:pPr>
            <a:r>
              <a:rPr lang="th-TH" altLang="th-TH">
                <a:latin typeface="Verdana" pitchFamily="34" charset="0"/>
              </a:rPr>
              <a:t>● </a:t>
            </a:r>
            <a:r>
              <a:rPr lang="en-US" altLang="th-TH">
                <a:latin typeface="Verdana" pitchFamily="34" charset="0"/>
              </a:rPr>
              <a:t>World production in term of milled rice 468.1 million ton in 2012/13</a:t>
            </a:r>
            <a:endParaRPr lang="th-TH" altLang="th-TH">
              <a:latin typeface="Tahoma" pitchFamily="34" charset="0"/>
            </a:endParaRPr>
          </a:p>
        </p:txBody>
      </p:sp>
      <p:sp>
        <p:nvSpPr>
          <p:cNvPr id="9221" name="Text Box 20"/>
          <p:cNvSpPr txBox="1">
            <a:spLocks noChangeArrowheads="1"/>
          </p:cNvSpPr>
          <p:nvPr/>
        </p:nvSpPr>
        <p:spPr bwMode="auto">
          <a:xfrm>
            <a:off x="36513" y="404813"/>
            <a:ext cx="7321550" cy="461962"/>
          </a:xfrm>
          <a:prstGeom prst="rect">
            <a:avLst/>
          </a:prstGeom>
          <a:solidFill>
            <a:srgbClr val="007600"/>
          </a:solidFill>
          <a:ln w="9525" algn="ctr">
            <a:noFill/>
            <a:miter lim="800000"/>
            <a:headEnd/>
            <a:tailEnd/>
          </a:ln>
        </p:spPr>
        <p:txBody>
          <a:bodyPr>
            <a:spAutoFit/>
          </a:bodyPr>
          <a:lstStyle/>
          <a:p>
            <a:pPr>
              <a:spcBef>
                <a:spcPct val="75000"/>
              </a:spcBef>
              <a:tabLst>
                <a:tab pos="444500" algn="l"/>
              </a:tabLst>
            </a:pPr>
            <a:r>
              <a:rPr lang="en-US" altLang="th-TH" sz="2400" b="1">
                <a:solidFill>
                  <a:schemeClr val="bg1"/>
                </a:solidFill>
                <a:latin typeface="Tahoma" pitchFamily="34" charset="0"/>
              </a:rPr>
              <a:t>2</a:t>
            </a:r>
            <a:r>
              <a:rPr lang="th-TH" altLang="th-TH" sz="2400" b="1">
                <a:solidFill>
                  <a:schemeClr val="bg1"/>
                </a:solidFill>
                <a:latin typeface="Tahoma" pitchFamily="34" charset="0"/>
              </a:rPr>
              <a:t>.</a:t>
            </a:r>
            <a:r>
              <a:rPr lang="en-US" altLang="th-TH" sz="2400" b="1">
                <a:solidFill>
                  <a:schemeClr val="bg1"/>
                </a:solidFill>
                <a:latin typeface="Tahoma" pitchFamily="34" charset="0"/>
              </a:rPr>
              <a:t>1</a:t>
            </a:r>
            <a:r>
              <a:rPr lang="th-TH" altLang="th-TH" sz="2400" b="1">
                <a:solidFill>
                  <a:schemeClr val="bg1"/>
                </a:solidFill>
                <a:latin typeface="Tahoma" pitchFamily="34" charset="0"/>
              </a:rPr>
              <a:t> </a:t>
            </a:r>
            <a:r>
              <a:rPr lang="en-US" altLang="th-TH" sz="2400" b="1">
                <a:solidFill>
                  <a:schemeClr val="bg1"/>
                </a:solidFill>
                <a:latin typeface="Tahoma" pitchFamily="34" charset="0"/>
              </a:rPr>
              <a:t>World Rice Production and Supply</a:t>
            </a:r>
            <a:endParaRPr lang="th-TH" altLang="th-TH" sz="2400" b="1">
              <a:solidFill>
                <a:schemeClr val="bg1"/>
              </a:solidFill>
              <a:latin typeface="Tahoma" pitchFamily="34" charset="0"/>
            </a:endParaRPr>
          </a:p>
        </p:txBody>
      </p:sp>
      <p:sp>
        <p:nvSpPr>
          <p:cNvPr id="9222" name="Rectangle 21"/>
          <p:cNvSpPr>
            <a:spLocks noChangeArrowheads="1"/>
          </p:cNvSpPr>
          <p:nvPr/>
        </p:nvSpPr>
        <p:spPr bwMode="auto">
          <a:xfrm>
            <a:off x="5143500" y="44450"/>
            <a:ext cx="3922713" cy="307975"/>
          </a:xfrm>
          <a:prstGeom prst="rect">
            <a:avLst/>
          </a:prstGeom>
          <a:solidFill>
            <a:srgbClr val="0000CC"/>
          </a:solidFill>
          <a:ln w="9525">
            <a:noFill/>
            <a:miter lim="800000"/>
            <a:headEnd/>
            <a:tailEnd/>
          </a:ln>
        </p:spPr>
        <p:txBody>
          <a:bodyPr>
            <a:spAutoFit/>
          </a:bodyPr>
          <a:lstStyle/>
          <a:p>
            <a:pPr algn="ctr">
              <a:spcBef>
                <a:spcPct val="75000"/>
              </a:spcBef>
              <a:tabLst>
                <a:tab pos="444500" algn="l"/>
              </a:tabLst>
            </a:pPr>
            <a:r>
              <a:rPr lang="en-US" altLang="th-TH" sz="1400" b="1">
                <a:solidFill>
                  <a:schemeClr val="bg1"/>
                </a:solidFill>
                <a:latin typeface="Tahoma" pitchFamily="34" charset="0"/>
              </a:rPr>
              <a:t>2</a:t>
            </a:r>
            <a:r>
              <a:rPr lang="en-US" altLang="th-TH" sz="1200" b="1">
                <a:solidFill>
                  <a:schemeClr val="bg1"/>
                </a:solidFill>
                <a:latin typeface="Tahoma" pitchFamily="34" charset="0"/>
              </a:rPr>
              <a:t>.</a:t>
            </a:r>
            <a:r>
              <a:rPr lang="th-TH" altLang="th-TH" sz="1200" b="1">
                <a:solidFill>
                  <a:schemeClr val="bg1"/>
                </a:solidFill>
                <a:latin typeface="Tahoma" pitchFamily="34" charset="0"/>
              </a:rPr>
              <a:t> </a:t>
            </a:r>
            <a:r>
              <a:rPr lang="en-US" altLang="th-TH" sz="1200" b="1">
                <a:solidFill>
                  <a:schemeClr val="bg1"/>
                </a:solidFill>
                <a:latin typeface="Tahoma" pitchFamily="34" charset="0"/>
              </a:rPr>
              <a:t>Understanding the World Rice Market</a:t>
            </a:r>
            <a:endParaRPr lang="th-TH" altLang="th-TH" sz="1200" b="1">
              <a:solidFill>
                <a:schemeClr val="bg1"/>
              </a:solidFill>
              <a:latin typeface="Tahoma" pitchFamily="34" charset="0"/>
            </a:endParaRPr>
          </a:p>
        </p:txBody>
      </p:sp>
      <p:sp>
        <p:nvSpPr>
          <p:cNvPr id="9223" name="Rectangle 2"/>
          <p:cNvSpPr>
            <a:spLocks noChangeArrowheads="1"/>
          </p:cNvSpPr>
          <p:nvPr/>
        </p:nvSpPr>
        <p:spPr bwMode="auto">
          <a:xfrm>
            <a:off x="142875" y="6643688"/>
            <a:ext cx="1357313" cy="152400"/>
          </a:xfrm>
          <a:prstGeom prst="rect">
            <a:avLst/>
          </a:prstGeom>
          <a:solidFill>
            <a:schemeClr val="bg1"/>
          </a:solidFill>
          <a:ln w="9525">
            <a:solidFill>
              <a:schemeClr val="bg1"/>
            </a:solidFill>
            <a:miter lim="800000"/>
            <a:headEnd/>
            <a:tailEnd/>
          </a:ln>
        </p:spPr>
        <p:txBody>
          <a:bodyPr wrap="none" anchor="ctr"/>
          <a:lstStyle/>
          <a:p>
            <a:r>
              <a:rPr lang="th-TH" altLang="th-TH" sz="800" b="1">
                <a:latin typeface="Tahoma" pitchFamily="34" charset="0"/>
              </a:rPr>
              <a:t>สถาบันคลังสมองของชาติ</a:t>
            </a:r>
          </a:p>
        </p:txBody>
      </p:sp>
      <p:pic>
        <p:nvPicPr>
          <p:cNvPr id="9224" name="Picture 17" descr="F:\logo-knit.jpg"/>
          <p:cNvPicPr>
            <a:picLocks noChangeAspect="1" noChangeArrowheads="1"/>
          </p:cNvPicPr>
          <p:nvPr/>
        </p:nvPicPr>
        <p:blipFill>
          <a:blip r:embed="rId2"/>
          <a:srcRect/>
          <a:stretch>
            <a:fillRect/>
          </a:stretch>
        </p:blipFill>
        <p:spPr bwMode="auto">
          <a:xfrm>
            <a:off x="285750" y="6296025"/>
            <a:ext cx="534988" cy="363538"/>
          </a:xfrm>
          <a:prstGeom prst="rect">
            <a:avLst/>
          </a:prstGeom>
          <a:noFill/>
          <a:ln w="9525">
            <a:noFill/>
            <a:miter lim="800000"/>
            <a:headEnd/>
            <a:tailEnd/>
          </a:ln>
        </p:spPr>
      </p:pic>
      <p:graphicFrame>
        <p:nvGraphicFramePr>
          <p:cNvPr id="16" name="Table 10"/>
          <p:cNvGraphicFramePr>
            <a:graphicFrameLocks noGrp="1"/>
          </p:cNvGraphicFramePr>
          <p:nvPr/>
        </p:nvGraphicFramePr>
        <p:xfrm>
          <a:off x="4786313" y="1428750"/>
          <a:ext cx="4279899" cy="3505202"/>
        </p:xfrm>
        <a:graphic>
          <a:graphicData uri="http://schemas.openxmlformats.org/drawingml/2006/table">
            <a:tbl>
              <a:tblPr firstRow="1" bandRow="1">
                <a:tableStyleId>{93296810-A885-4BE3-A3E7-6D5BEEA58F35}</a:tableStyleId>
              </a:tblPr>
              <a:tblGrid>
                <a:gridCol w="1441871"/>
                <a:gridCol w="2016224"/>
                <a:gridCol w="821804"/>
              </a:tblGrid>
              <a:tr h="82301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latin typeface="Tahoma" pitchFamily="34" charset="0"/>
                          <a:cs typeface="Tahoma" pitchFamily="34" charset="0"/>
                        </a:rPr>
                        <a:t>Country</a:t>
                      </a:r>
                      <a:endParaRPr lang="th-TH" sz="1600" b="1" dirty="0" smtClean="0">
                        <a:solidFill>
                          <a:schemeClr val="tx1"/>
                        </a:solidFill>
                        <a:latin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1600" b="1" dirty="0">
                        <a:solidFill>
                          <a:schemeClr val="tx1"/>
                        </a:solidFill>
                      </a:endParaRPr>
                    </a:p>
                  </a:txBody>
                  <a:tcPr marL="91434" marR="91434" marT="45700" marB="45700">
                    <a:solidFill>
                      <a:srgbClr val="00B0F0"/>
                    </a:solidFill>
                  </a:tcPr>
                </a:tc>
                <a:tc>
                  <a:txBody>
                    <a:bodyPr/>
                    <a:lstStyle/>
                    <a:p>
                      <a:pPr algn="ctr"/>
                      <a:r>
                        <a:rPr lang="en-US" sz="1600" b="1" dirty="0" smtClean="0">
                          <a:solidFill>
                            <a:schemeClr val="tx1"/>
                          </a:solidFill>
                          <a:latin typeface="Tahoma" pitchFamily="34" charset="0"/>
                          <a:cs typeface="Tahoma" pitchFamily="34" charset="0"/>
                        </a:rPr>
                        <a:t>Production</a:t>
                      </a:r>
                      <a:r>
                        <a:rPr lang="th-TH" sz="1600" b="1" dirty="0" smtClean="0">
                          <a:solidFill>
                            <a:schemeClr val="tx1"/>
                          </a:solidFill>
                          <a:latin typeface="Tahoma" pitchFamily="34" charset="0"/>
                          <a:cs typeface="Tahoma" pitchFamily="34" charset="0"/>
                        </a:rPr>
                        <a:t> </a:t>
                      </a:r>
                      <a:r>
                        <a:rPr lang="en-US" sz="1600" b="1" dirty="0" smtClean="0">
                          <a:solidFill>
                            <a:schemeClr val="tx1"/>
                          </a:solidFill>
                          <a:latin typeface="Tahoma" pitchFamily="34" charset="0"/>
                          <a:cs typeface="Tahoma" pitchFamily="34" charset="0"/>
                        </a:rPr>
                        <a:t>2012/13    (million ton)</a:t>
                      </a:r>
                      <a:endParaRPr lang="th-TH" sz="1600" b="1" dirty="0">
                        <a:solidFill>
                          <a:schemeClr val="tx1"/>
                        </a:solidFill>
                        <a:latin typeface="Tahoma" pitchFamily="34" charset="0"/>
                        <a:cs typeface="Tahoma" pitchFamily="34" charset="0"/>
                      </a:endParaRPr>
                    </a:p>
                  </a:txBody>
                  <a:tcPr marL="91434" marR="91434" marT="45700" marB="45700">
                    <a:solidFill>
                      <a:srgbClr val="00B0F0"/>
                    </a:solidFill>
                  </a:tcPr>
                </a:tc>
                <a:tc>
                  <a:txBody>
                    <a:bodyPr/>
                    <a:lstStyle/>
                    <a:p>
                      <a:pPr algn="ctr"/>
                      <a:r>
                        <a:rPr lang="en-US" sz="1600" b="1" dirty="0" smtClean="0">
                          <a:solidFill>
                            <a:schemeClr val="tx1"/>
                          </a:solidFill>
                          <a:latin typeface="Tahoma" pitchFamily="34" charset="0"/>
                          <a:cs typeface="Tahoma" pitchFamily="34" charset="0"/>
                        </a:rPr>
                        <a:t>%</a:t>
                      </a:r>
                      <a:endParaRPr lang="th-TH" sz="1600" b="1" dirty="0">
                        <a:solidFill>
                          <a:schemeClr val="tx1"/>
                        </a:solidFill>
                        <a:latin typeface="Tahoma" pitchFamily="34" charset="0"/>
                        <a:cs typeface="Tahoma" pitchFamily="34" charset="0"/>
                      </a:endParaRPr>
                    </a:p>
                  </a:txBody>
                  <a:tcPr marL="91434" marR="91434" marT="45700" marB="45700">
                    <a:solidFill>
                      <a:srgbClr val="00B0F0"/>
                    </a:solidFill>
                  </a:tcPr>
                </a:tc>
              </a:tr>
              <a:tr h="335273">
                <a:tc>
                  <a:txBody>
                    <a:bodyPr/>
                    <a:lstStyle/>
                    <a:p>
                      <a:r>
                        <a:rPr lang="en-US" sz="1600" b="1" dirty="0" smtClean="0">
                          <a:solidFill>
                            <a:schemeClr val="tx1"/>
                          </a:solidFill>
                          <a:latin typeface="Tahoma" pitchFamily="34" charset="0"/>
                          <a:cs typeface="Tahoma" pitchFamily="34" charset="0"/>
                        </a:rPr>
                        <a:t>China</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143</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30.5</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r>
              <a:tr h="335273">
                <a:tc>
                  <a:txBody>
                    <a:bodyPr/>
                    <a:lstStyle/>
                    <a:p>
                      <a:r>
                        <a:rPr lang="en-US" sz="1600" b="1" dirty="0" smtClean="0">
                          <a:solidFill>
                            <a:schemeClr val="tx1"/>
                          </a:solidFill>
                          <a:latin typeface="Tahoma" pitchFamily="34" charset="0"/>
                          <a:cs typeface="Tahoma" pitchFamily="34" charset="0"/>
                        </a:rPr>
                        <a:t>India</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101</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21.6</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r>
              <a:tr h="335273">
                <a:tc>
                  <a:txBody>
                    <a:bodyPr/>
                    <a:lstStyle/>
                    <a:p>
                      <a:r>
                        <a:rPr lang="en-US" sz="1600" b="1" dirty="0" smtClean="0">
                          <a:solidFill>
                            <a:schemeClr val="tx1"/>
                          </a:solidFill>
                          <a:latin typeface="Tahoma" pitchFamily="34" charset="0"/>
                          <a:cs typeface="Tahoma" pitchFamily="34" charset="0"/>
                        </a:rPr>
                        <a:t>Indonesia</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36.9</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7.9</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r>
              <a:tr h="335273">
                <a:tc>
                  <a:txBody>
                    <a:bodyPr/>
                    <a:lstStyle/>
                    <a:p>
                      <a:r>
                        <a:rPr lang="en-US" sz="1600" b="1" dirty="0" smtClean="0">
                          <a:solidFill>
                            <a:schemeClr val="tx1"/>
                          </a:solidFill>
                          <a:latin typeface="Tahoma" pitchFamily="34" charset="0"/>
                          <a:cs typeface="Tahoma" pitchFamily="34" charset="0"/>
                        </a:rPr>
                        <a:t>Bangladesh</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34</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7.3</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r>
              <a:tr h="335273">
                <a:tc>
                  <a:txBody>
                    <a:bodyPr/>
                    <a:lstStyle/>
                    <a:p>
                      <a:r>
                        <a:rPr lang="en-US" sz="1600" b="1" dirty="0" smtClean="0">
                          <a:solidFill>
                            <a:schemeClr val="tx1"/>
                          </a:solidFill>
                          <a:latin typeface="Tahoma" pitchFamily="34" charset="0"/>
                          <a:cs typeface="Tahoma" pitchFamily="34" charset="0"/>
                        </a:rPr>
                        <a:t>Vietnam</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27.7</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5.9</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r>
              <a:tr h="335273">
                <a:tc>
                  <a:txBody>
                    <a:bodyPr/>
                    <a:lstStyle/>
                    <a:p>
                      <a:r>
                        <a:rPr lang="en-US" sz="1600" b="1" dirty="0" smtClean="0">
                          <a:solidFill>
                            <a:schemeClr val="tx1"/>
                          </a:solidFill>
                          <a:latin typeface="Tahoma" pitchFamily="34" charset="0"/>
                          <a:cs typeface="Tahoma" pitchFamily="34" charset="0"/>
                        </a:rPr>
                        <a:t>Thailand</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20.5</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4.4</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r>
              <a:tr h="335273">
                <a:tc>
                  <a:txBody>
                    <a:bodyPr/>
                    <a:lstStyle/>
                    <a:p>
                      <a:r>
                        <a:rPr lang="en-US" sz="1600" b="1" dirty="0" smtClean="0">
                          <a:solidFill>
                            <a:schemeClr val="tx1"/>
                          </a:solidFill>
                          <a:latin typeface="Tahoma" pitchFamily="34" charset="0"/>
                          <a:cs typeface="Tahoma" pitchFamily="34" charset="0"/>
                        </a:rPr>
                        <a:t>Others</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105</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22.4</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r>
              <a:tr h="335273">
                <a:tc>
                  <a:txBody>
                    <a:bodyPr/>
                    <a:lstStyle/>
                    <a:p>
                      <a:r>
                        <a:rPr lang="en-US" sz="1600" b="1" dirty="0" smtClean="0">
                          <a:solidFill>
                            <a:schemeClr val="tx1"/>
                          </a:solidFill>
                          <a:latin typeface="Tahoma" pitchFamily="34" charset="0"/>
                          <a:cs typeface="Tahoma" pitchFamily="34" charset="0"/>
                        </a:rPr>
                        <a:t>Total</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468.1</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c>
                  <a:txBody>
                    <a:bodyPr/>
                    <a:lstStyle/>
                    <a:p>
                      <a:pPr algn="ctr"/>
                      <a:r>
                        <a:rPr lang="en-US" sz="1600" b="1" dirty="0" smtClean="0">
                          <a:solidFill>
                            <a:schemeClr val="tx1"/>
                          </a:solidFill>
                          <a:latin typeface="Tahoma" pitchFamily="34" charset="0"/>
                          <a:cs typeface="Tahoma" pitchFamily="34" charset="0"/>
                        </a:rPr>
                        <a:t>100</a:t>
                      </a:r>
                      <a:endParaRPr lang="th-TH" sz="1600" b="1" dirty="0">
                        <a:solidFill>
                          <a:schemeClr val="tx1"/>
                        </a:solidFill>
                        <a:latin typeface="Tahoma" pitchFamily="34" charset="0"/>
                        <a:cs typeface="Tahoma" pitchFamily="34" charset="0"/>
                      </a:endParaRPr>
                    </a:p>
                  </a:txBody>
                  <a:tcPr marL="91434" marR="91434" marT="45700" marB="45700">
                    <a:solidFill>
                      <a:schemeClr val="bg1"/>
                    </a:solidFill>
                  </a:tcPr>
                </a:tc>
              </a:tr>
            </a:tbl>
          </a:graphicData>
        </a:graphic>
      </p:graphicFrame>
      <p:sp>
        <p:nvSpPr>
          <p:cNvPr id="9267" name="Text Box 4"/>
          <p:cNvSpPr txBox="1">
            <a:spLocks noChangeArrowheads="1"/>
          </p:cNvSpPr>
          <p:nvPr/>
        </p:nvSpPr>
        <p:spPr bwMode="auto">
          <a:xfrm>
            <a:off x="4857750" y="981075"/>
            <a:ext cx="4208463" cy="368300"/>
          </a:xfrm>
          <a:prstGeom prst="rect">
            <a:avLst/>
          </a:prstGeom>
          <a:solidFill>
            <a:srgbClr val="000099"/>
          </a:solidFill>
          <a:ln w="9525">
            <a:noFill/>
            <a:miter lim="800000"/>
            <a:headEnd/>
            <a:tailEnd/>
          </a:ln>
        </p:spPr>
        <p:txBody>
          <a:bodyPr>
            <a:spAutoFit/>
          </a:bodyPr>
          <a:lstStyle/>
          <a:p>
            <a:pPr algn="ctr">
              <a:spcBef>
                <a:spcPct val="50000"/>
              </a:spcBef>
            </a:pPr>
            <a:r>
              <a:rPr lang="en-US" altLang="th-TH" sz="1800" b="1">
                <a:solidFill>
                  <a:srgbClr val="FFFF00"/>
                </a:solidFill>
                <a:latin typeface="Tahoma" pitchFamily="34" charset="0"/>
                <a:sym typeface="Wingdings" pitchFamily="2" charset="2"/>
              </a:rPr>
              <a:t></a:t>
            </a:r>
            <a:r>
              <a:rPr lang="en-US" altLang="th-TH" sz="1800" b="1">
                <a:solidFill>
                  <a:srgbClr val="FFFF00"/>
                </a:solidFill>
                <a:latin typeface="Tahoma" pitchFamily="34" charset="0"/>
                <a:sym typeface="Wingdings 2" pitchFamily="18" charset="2"/>
              </a:rPr>
              <a:t>Major rice production countrues</a:t>
            </a:r>
            <a:r>
              <a:rPr lang="th-TH" altLang="th-TH" sz="1800" b="1">
                <a:solidFill>
                  <a:srgbClr val="FFFF00"/>
                </a:solidFill>
                <a:latin typeface="Tahoma" pitchFamily="34" charset="0"/>
              </a:rPr>
              <a:t>                 </a:t>
            </a:r>
          </a:p>
        </p:txBody>
      </p:sp>
      <p:sp>
        <p:nvSpPr>
          <p:cNvPr id="9268" name="Rectangle 2"/>
          <p:cNvSpPr>
            <a:spLocks noChangeArrowheads="1"/>
          </p:cNvSpPr>
          <p:nvPr/>
        </p:nvSpPr>
        <p:spPr bwMode="auto">
          <a:xfrm>
            <a:off x="4870450" y="5059363"/>
            <a:ext cx="3889375" cy="233362"/>
          </a:xfrm>
          <a:prstGeom prst="rect">
            <a:avLst/>
          </a:prstGeom>
          <a:solidFill>
            <a:schemeClr val="bg1"/>
          </a:solidFill>
          <a:ln w="9525">
            <a:solidFill>
              <a:srgbClr val="006600"/>
            </a:solidFill>
            <a:miter lim="800000"/>
            <a:headEnd/>
            <a:tailEnd/>
          </a:ln>
        </p:spPr>
        <p:txBody>
          <a:bodyPr wrap="none" anchor="ctr"/>
          <a:lstStyle/>
          <a:p>
            <a:r>
              <a:rPr lang="en-US" altLang="th-TH" sz="1000">
                <a:latin typeface="Tahoma" pitchFamily="34" charset="0"/>
              </a:rPr>
              <a:t>Source: Grain: World Market and Trade, USDA, August 2013</a:t>
            </a:r>
            <a:endParaRPr lang="th-TH" altLang="th-TH" sz="1000">
              <a:latin typeface="Tahoma" pitchFamily="34" charset="0"/>
            </a:endParaRPr>
          </a:p>
        </p:txBody>
      </p:sp>
      <p:pic>
        <p:nvPicPr>
          <p:cNvPr id="9269" name="Picture 55" descr="https://encrypted-tbn1.gstatic.com/images?q=tbn:ANd9GcTeT0L-f86iX0hgOddh9k6ZC3BJk3wOcTUhYVqnhxRpltMgXTTR"/>
          <p:cNvPicPr>
            <a:picLocks noChangeAspect="1" noChangeArrowheads="1"/>
          </p:cNvPicPr>
          <p:nvPr/>
        </p:nvPicPr>
        <p:blipFill>
          <a:blip r:embed="rId3"/>
          <a:srcRect/>
          <a:stretch>
            <a:fillRect/>
          </a:stretch>
        </p:blipFill>
        <p:spPr bwMode="auto">
          <a:xfrm>
            <a:off x="7021513" y="5392738"/>
            <a:ext cx="1803400" cy="1169987"/>
          </a:xfrm>
          <a:prstGeom prst="rect">
            <a:avLst/>
          </a:prstGeom>
          <a:noFill/>
          <a:ln w="9525">
            <a:noFill/>
            <a:miter lim="800000"/>
            <a:headEnd/>
            <a:tailEnd/>
          </a:ln>
        </p:spPr>
      </p:pic>
      <p:sp>
        <p:nvSpPr>
          <p:cNvPr id="9270" name="AutoShape 57" descr="data:image/jpeg;base64,/9j/4AAQSkZJRgABAQAAAQABAAD/2wCEAAkGBhQSEBUUEBQVFBQWFRQUGBUUFxgYFRQXFBQXFBUVFBQXHCceFxkkGRcUHy8gIycpLCwsFR8xNTAqNSYrLCkBCQoKDgwOGg8PGiwkHyQvLC0sLCwsLCwsLCwsLCwpLCwsLCwtLCwsKSwsLCwsKSwsLCw0KSksKSwsLCwsKSksLP/AABEIAJ4BPgMBIgACEQEDEQH/xAAbAAACAwEBAQAAAAAAAAAAAAAAAQIDBAUGB//EADoQAAEDAgMFBgUCBgEFAAAAAAEAAhEDIRIxUQQFE0FhBiJxgZGhMrHB0fBS4RQjQmLS8aIVM0Nykv/EABkBAAMBAQEAAAAAAAAAAAAAAAABAgMEBf/EACcRAAICAgIBAgYDAAAAAAAAAAABAhEDIRIxQRNhBDJRcYGRIiPw/9oADAMBAAIRAxEAPwD7ihCEACEIQAIQhAAhCg+qB1QBNVurDldUVKk2/wBIAANzz/JUylxYuyTqxP59VEK6Zy/ZR4QUrN7CcSHFOqBtfUeib6GhUKlLqB5R7I9VD4sn/GhMbaFmw/muinhi3tofHmE1Jt0BpbtIPI+ifHGh9CqKROKBlF/pCtNQKXNp0Mf8S3VS4w/AVlcSTc5ZAfVSIWsba2S3Ro4w/JS44WaoBzugNOgHn9kNpPYW2aDtAQNoHKVRKG0Tz90nKKDZcdo6KP8AFfl1WaJn8+y0AKHlXhFUys1z4KDq3U+X7KbntDgCWhxmAYk6wOangGgS9b2Fx9yhrvz91Y3aIzViEet7BxJNqA/upKipUGWaTK19R1z9VUZOXgb0aEKLXgqSsAQhCABCEIAEIQgAQhCABCEIAEiYSc6FQ90ppWJuiT6pOVh7quEIV0RZHAm4wLJyjh4rclMmoqwWyez04bfPNWJR1+SIXEbDVBEZ5q6dUiBM81UJcWJqyHAt1UGjPxTO0GeXgk3M/aFrju7JlQ4OviiEwhbpJECIUS68Kahhj05qZOlaBbGDBvr6BIPN+sqOz12PbiaQ4OEg38MuWXsg7W0OwGxDccxYNBuZy91zSkm2WmqRqaAmslLaiX2AwFgcH4hczlhHS8rTikSoKTslKWIKIvzyUOK7iYcHcwzjkfFMYcOeXNAWKrsLHPa9zQXtnCb2lXqJsl4/skFJE0ieXkuRvrtA2h3W96pGU2boXH6LzVXtPtBNnx0DRHuCUXRhk+JhB0e2c0jMeYSJ/PzNeR2TtbWae/FRuhAB8iPqF6XYduZVbjpmQTBBzadDot4ZOWmTDLCfy/o1A/7VzK2vr91Q0pro7NLo1oVFN8eCuBUtUWnY0IQkMEIQgAQhCABRe+EyVnc6SmlYm6BzpzSSQrMxoSQEANXALO4q1rjErnzdmkTk9q6lQUP5cgYhiLcw2DzGQmFm7HVaha/GXFkjCXSb3xAE8sl6EvCQqhc9PszeP+znf4CplJ5Ksmeg0+6HunwRK6ceOtsty+gg1BCAUStyBwkE5SBQAQsWz7XULmh1FzQQ4l2IENIJAFtYHr0W2VCg1xc4OaAAe6QZkRzHIzyWOV9bGlbIbXSc6mWsdgcQQCP6fILFV4lLZwB/NeMIdacQJvAm9tV16jLZKBZ0+yzXGXsOUX2ZtkpFtO5xYQbgCSBcANbbK1lPYtp4lMPALQQe64QbGMlNwAzt1kfNMTBwxN4nWLT0SlpdjSplezPfhGMBhm4nEOhnwhR2d7zUce81jZYGuaBJBniAzdpFk6lSoKNgw1sMgD4cXSfqo7EarqINaGVDiEwLT8LiMtLKG7Fe0thslZ73YiS1t24HNg4g74gZyIV+8Nq4VJ7/ANLSfE8h6wvKbZ2xfRdhcGvDSWEkQ55aYcRBhuWix737VVKlJzYY1hi1ycwfin6KLOeXxUFF09nOq1C5xc4ySSSdSVFYm7zHMebf3WqjXDslB5SkmFUGDBjqr+z2/HUawaRiDpY4amTh9D9VCFbu3Z5r04Fy9t+eYn2VRbvRStSTR1t29pKzqzA4gtc4NwgCwcYsc7dV7ALFQ3TSY/G2m0Ovccp0GQ8lsXfjTS2epjjKKfJ2NSY+FBCs1NQKaopPjwV6hqjROwQhCQwQhIlAFVZ3JVlEpLRGbYAphIpoEBQkCglAARZRe54w8MNPfAdJiG5kt1KnKGPhZZI2tFICcyq6lUNEkwAJJOQAvJWPe29OFhixJJlwJbAiQIviiYC1VBjpkNMYmkAkSBIsS02PgiLtcUS5bddjoVg4AtIIIkEZEK0rAN2HFTcKj2hgALG2Y6OZaMvstsrRX5Em/JJCJSBTGMoSJRKAG1isafssLalOvip96WPGKJFwcQuM8kjWrfxEYRwI+LnMeM52iMlxSdstSpGuhszabMLLAaknMzmbq0PVVfGGnhgF0iA4kCJE3zylLatqFMS4EiWt7oJMuOg5KCrSOJ2p3XUqlhp94AGWyBBP9VzHTyXS3NQdSpMY8yQORmL2E9BAW6QJJMAczkAM/JRe8FoIIINwQbG3IpqrIWNKbmu2SeyfFV4j7c1Jj5H1+6i5yuKbdFt+T53v1rX7TUdhycR0OG0kdSCfNY9oEsd4H2XS39spZtD5ycS8dQ6/zkeSwNWU40zwZ/M7OGbeH4PqlTrOGRPkulV2AGYMDSJ9FU/dDmweR7wOoBImPEFRxZzOEvBQ13P5H7L2/Y3YC4cd+YlrR15u9D7leKFLA4ciNb+q+rbr2MUqLWgzaSdSbk/mi2wRuVnZ8HC52/BshAXKp9paBdgx3mJg4Z/9vqupK7YyT6PVUk+mCZSKcpjBX0nSPBZ1Om6D7JMaZoQhCg0BQrGymqq5yTQn0VICJSBVmY0JSglADCESlKAGUJEpygCutRDhDgDnmMpEeSx7pxtHCdTw4AIc2eGZJMNJvbmt8qmvXbODGGvcHYb97IiQOmfkonr+Qq3Y9s2htJhfUJAECwnO2SVJznODg4Gm5jS2xDpN5JnKFm3Rup1Km5lVwqS6Y+JoGX9Wc5+S0bduziYSHPY5ocAWkACRFxF4XMskkVUmrr8GhAVGz0DTEOeXkmZMCBYAWHirgV1RlyVh9xlCUpyqEef3i52z1QaRLW1amOo50YG5DS03nnlotm2b0YTI4pdTqFuFgIxOg91w5tsV0alMOEOAI0IkWysVIrnlhbeiFFq96OFvDa9ra2lhbJIJdhZN5sx2cQI97rvtfAJNrSdBGd1GdFl2OvSEMpuxB+Nwkl+IYu93j4kQspQ4s0jp9/s2Mc17eTmuE6tcD8wnAaIaLNbZotlkAPbzTZSAAAsBkBYDwAssp24jGXMeAwwCBJeDF2gXKg0brsbnONPG1sOLZDH2h0WDoyVrMr5+3kpOd6/JKV04k+2RIxbz3Uyu2H2ImHDMfcdF5qr2RrA90scNZj2IXsQUErSWNS7MJ4YT2zw24N2NrVS2pIDQXQP6oMQTyz/0vU7y3JTrNDT3S2zS0fCNI5jotrKLWklrQCcyAAT4kZqaUcaSonHhUY0zyY7BtLsTqpOUgN+sru7w2mk2m6kajGEsLRLriWwJGa5XaWk6m5tdjyDZgboYMwdIkryxvrnMzc87lYc1C6RhOUcLcYxNVDdNR7oY2eWIXZ44xZfQabIaBnAAnWBErwG6d4mjVBBsSA4ciJ+YzC+gB/55q8NF/CqNNrskoufAJOQBPp0UpSBXQdZGjVDmhzciJEggwb5HJTSJTlAGkFNRpZBSWZqCrr8vFWKFUWTQn0UICEBWZggoQgAQgJIAZQiUgUANZq2x0sYq1IBYLOJgDxvGZWiVn3jsTa1MscSAYMjMEXUZI8oif2NlJwIxNIIOUGR4gqZMZrNsOxClTaxhJA1zMySel1DemzuqUXsae85pA0J0Ok5ea4ja3xvyPZt40ajoY9rnDkDe2mq0cLReN3JuSsK7HOY5gY6STbLkNZytqvaPMBOLfgywzlONyVFRQlKcrvQAEFKUEoAadIRyAF8vz8lKUjj7uDDGLvYpnDH9Mc5jNY5kqLiyJ2OTUON/8wRBNmwCJaORWTZqhpOpUGse5oZ/3eVgc4Echz5hbKu0AOa28uxRYx3bmXZDzVVXbi1zpY7D3AHNGLEXGDDRcRquUTSW1/vJcE1SwOxmSC2AGgDvA85PPkrQV3p+BDCCkCiUxDQESkCgDmdodgNWgQ0S4EOA1iRA6wSvDEQvphKzbRuylUMvpscdSL+Z5rGeLk7RzZsHqO0zw+6d3OrVQ0DugguPJo5+a9+WrO7dtIswYQGTOEWFjIy8FqIPTNKMVHTNMOL00QqVYc0Brjim4+FuET3jynkmD6Jhv5+eCA1XBNeTdkkKrZqJa0AuLiJ7zokyZ5K2FoSjRTyHgpIQszU5O9d7VKTmhlB9Vpa5xc0nukAlrYDTJMR5hVHtA48QN2avLKb3jE0hry12EUw6/ePgV2m5JoA4T98uaO/staQSCGd8SGNfYg3HeAnVrtLwp7/JaJ2WuHWEYXRcAg4iMuWWYvGa77nACTYalc2t2k2dv/kBP9sn3FvdDdEuUY9mGl2hJDZ2TaJIJIDSQ2MRNzEmG2EXJjSe9wRoseyb6p1bUziOktB9CZWrin9Lv+P+SLGmntEuCNEcEaKPFP6Hf8f8lGtXIY5wYSQCQLd6OQiUWOizhBHCCwt3o65dTLWjHck3LS0AABt5LotzBieZR3o4/FTwjuySTABYXkzhi0EeY1QFG7hBVPEFLZ9pc50FmEd68nk8tbbDFwMWfzlOqbqkSyt1QNEkgAXJJgeZKhRoU6bXYIDSXVCSTEm5MnL9k61NrgQ4BwOYNwfEK/hgtggEREco0hc+ZU7COx0qgcAWkEESCMilUPJKkwNsIAAAgZCP2UAUsceTKbpDKEiU5XWZAgpSglADU2ZeChKbTmFlmVxsuL2Rr03YSGuhxFiRiAOuHmn9s8p+2qg3aA+nipu+IHC+Jg3EwevJFIENAccRgAmIkxcxyWWKNuwb+hz94U9o4zDRIFOwdca3kG5EaLcapx4cLowzithzjD481ZKCVvGNNszqvI0IlIFWMaEiU5QAIjRJXgLLJPj0VFWRZThN7JTKq2RrwwCqQ595LRAN7QPCFy27s09gqNy8P9qMKdTMKBXXi+Uzl2IBGzYi90tAaIwmZLpF5HKFIBaGNgKmJIkhCFJoJuSHvABJsAJJ0AQ3JcvtPVLdlqRzwt8nOAPtKTdImUuMWzym/N+uruIBIpg2br/c7U/JcvChGFcjd9niSk5O2MEi45cxy8wvY9m+0BqDh1JLwJBt3gNZOY9/VeNyW3c1Yt2ikRPxtHk44SPcq4uma4ZuElR9C4x/S7/j91n3k5xovwBwcBIgwTF4BbOkea0cY/pd7fdZ95VjwXkBwMWvhNzEgg2jNdJ7BSd7FuIObdoOZIxEOLRAwnMAutMc+RLob3LnhpYQCSMU2kECLgcyB1JESDKBvc2ApmTUFOCbgfrMiehUHb6IBmmZDQ4CbOm8SQItJ6YXTESQDVsG3GpOJhZAYb/3txEZC4Mj/anV+JLYNs4jScOGDEHoByIBFyR5cxdOtmmuyZdESs+3VaoY3gNa44gDiOTYzzHNXyim+HRyKjMrViW9Gavu0GuKuJ0huHDNuefqtSX3QVeONITSt0NARKQViGgpIKAGgFCQQ1YxkoSQShJLoBhCJSCBDKEpQSgBhIolEoAakahUEKXBN2x2Tp1JJGnNTc+FTivZNYrFb9i+WgKUJFyto0eZW1paRFWSo0+ZVqEKS1oEIQgYm5LHvnYzVoPYMyJHiDiHuFsbkmh7E1apny0j5fK3zUYXtN+dmBUJfSgOPxNOTuoPIrzdXcVcGOE/yEj1C5XBo8ieGcHVHPC6nZvZS+uwwSGd8x0+H3j3U9j7M135twDV5j2zXrd2bt4DMLGt1Li4y49e77KoQd7NcOCTkm1o2cb+13oPusu9HONB+DE1wEiLEwZIBvFgR5rTido3/wCj/isu9W1TReKXdf3cJaZ/qE6QInXwOS6D0yr/AKzAAwy7vgiYsyRjy+Ex4i+cFTpb3kH+W4EFownMhxaCY6YgTE5jmYHQYLCbnXVNAGfYNq4lNry0tme6bxBIz55Iq5rQs9bNNdky6IqL26Zi4TQravRBEVJNxCkEKLnQpS4ofZJCEEKhDQUiEEIAaAkUIAYQkiUAMpFCEANCSEANCSJQA0oRKEACUKbWTl6q5lOEmNIjSo6+itQhQaAhCEACEIQBi2jaC1ze+xrYBIdM/EG2OQ+IecLJS2qtgBNXZyYN7wcLZcc/EnQQum6CIInL1BkH1hV0tmptbhawAXsAIuIPtZAFOy7wAb/OqUZm2B1owg8znn5QtVPamOMNc0m9gQTbOw8Qs7t3UTM023Mm2Zzk+c+p1KnS2Wm12JrADqAOg+iANSFDiI4iAJoUOIjiIAmhQ4iOIgCaz1s1bxFnqNxOt7ouhNWE+J8kEHkJVzabuZHopYOqnlMOKKRTPRV4IN7+R+a14PyUYApak+2OkZQ5Ad0WvANAjCtLZPFGYNJ0ClgGvutEIUNSfkqkUYW/hTwj8KuShTwf1ArDR0ThTwjRLANAl6fuOyoUgpYBoFPAEYPFDhL6gQ4Y0CRphTwdUFp6KeMkGis0lWRqncmJ+itbQHNaw5eWS0VBsq1tDVWgIWjYlEEIQkUCEIQAIQhAAhCEAf/Z"/>
          <p:cNvSpPr>
            <a:spLocks noChangeAspect="1" noChangeArrowheads="1"/>
          </p:cNvSpPr>
          <p:nvPr/>
        </p:nvSpPr>
        <p:spPr bwMode="auto">
          <a:xfrm>
            <a:off x="69850" y="-152400"/>
            <a:ext cx="304800" cy="304800"/>
          </a:xfrm>
          <a:prstGeom prst="rect">
            <a:avLst/>
          </a:prstGeom>
          <a:noFill/>
          <a:ln w="9525">
            <a:noFill/>
            <a:miter lim="800000"/>
            <a:headEnd/>
            <a:tailEnd/>
          </a:ln>
        </p:spPr>
        <p:txBody>
          <a:bodyPr/>
          <a:lstStyle/>
          <a:p>
            <a:endParaRPr lang="th-TH" altLang="th-TH"/>
          </a:p>
        </p:txBody>
      </p:sp>
      <p:pic>
        <p:nvPicPr>
          <p:cNvPr id="9271" name="Picture 59" descr="http://cdn3.chartsbin.com/chartimages/l_1009_d5feac26ff458b7a5c1fc78549d80814">
            <a:hlinkClick r:id="rId4"/>
          </p:cNvPr>
          <p:cNvPicPr>
            <a:picLocks noChangeAspect="1" noChangeArrowheads="1"/>
          </p:cNvPicPr>
          <p:nvPr/>
        </p:nvPicPr>
        <p:blipFill>
          <a:blip r:embed="rId5"/>
          <a:srcRect/>
          <a:stretch>
            <a:fillRect/>
          </a:stretch>
        </p:blipFill>
        <p:spPr bwMode="auto">
          <a:xfrm>
            <a:off x="3001963" y="5462588"/>
            <a:ext cx="2365375" cy="1181100"/>
          </a:xfrm>
          <a:prstGeom prst="rect">
            <a:avLst/>
          </a:prstGeom>
          <a:noFill/>
          <a:ln w="9525">
            <a:noFill/>
            <a:miter lim="800000"/>
            <a:headEnd/>
            <a:tailEnd/>
          </a:ln>
        </p:spPr>
      </p:pic>
      <p:sp>
        <p:nvSpPr>
          <p:cNvPr id="9272" name="AutoShape 61" descr="data:image/jpeg;base64,/9j/4AAQSkZJRgABAQAAAQABAAD/2wCEAAkGBhQSERUUExQWFBUWGB4YGBgYGBoaGRwbGh0aHBsZFxgcGyYgGxwjGyAZHy8gIycpLC8sGx4xNTAqNSYrLCkBCQoKDgwOGg8PGiwkHyQ0LywvLCwsLCwsLCwsLiwsLCwsLCwsLCwsLCwsLCwsLCwsLCwsLCwsLCwsLCwsLCwsLP/AABEIALcBEwMBIgACEQEDEQH/xAAbAAACAwEBAQAAAAAAAAAAAAAEBQACAwEGB//EAEYQAAECBAMGAwUGBAQEBgMAAAECEQADITEEEkEFUWFxgZEiobEGEzLB8BQjQlLR4WKCkvEkcqKyFTNDYzSDw9Li8gdTc//EABoBAAMBAQEBAAAAAAAAAAAAAAABAgMEBQb/xAA0EQABAwIEAwgCAQMFAQAAAAABAAIRAyESMUFRBGGxEyKRocHR4fBxgTIzQvEkNFJicgX/2gAMAwEAAhEDEQA/ADPCwAAsSWcVJ49O8SWtIKQ101ZrOKcqRVKakipanr6xEJZRJL1p826x8tizuq3K6Zw+EjkN5p8zFkqqX1ZvN/KKJlcXZr1bUGLIQ5pp66+XyiS7MJGRZXB87XFAOfV+EWKAQoE7tPWMlIerjhVm16Ui6kngRTnTy4QScwlJUajlxUDeNw9SOkWUul9G/vGc1LAaVHrZopNJYbiGO/dAndalQd6m7HTWkcKmJNaVre5pGOStSBUtexDfOCDhFH8rcxupDFN5yCUOK4kA+HdV9fpiIpKlkJAdjrvi6pJqxd91TQh9PKLe6Uwob1ppr8h/aEZFoRfJZAE2sW6fVIulTUPXtHVSVC1vNnHyeOmQW1Onnx6QQQhcRM3/ALWie9ALb7N0jqpR1A4AkP58477k0Zr1DjhVnig12gQJVSeT1+UQgPYa+f6xxcjKKltxPHiOPpECX3ZufHzgwv2KcFQk9m7/ACiAlnDhw76xojDlwW0Y+RHzjMSyEnNa27XluaFB1TA3XMpNy5bmafLToIxVhnIUfiTWm4uG83/vBSZDbyT+rivAGOIlu40aj/XKAOMlKFRCG0LkManXS++Ly3b41K3lRJu37tSOZXChShAB4Aj5RVSCw0s55EfvAHEGPtkXVlKUw8Ry3dw/o0XViFC5FjVhu5RW4cvfSLImfXT684MeRlErn2kvVjVrD9NKRBPNQoIzDdZqNV6G0dQkuaajfucnhpHZcp2OrB/nz6RZcbprua3gHc9dOUVTMeoSXG4vrpSNky25PY8h2t5xZRYCw489IcgZpLFDFBopmct1vW0Umr0Fz+ItcOLR2RtMHME+KhBAuwcFt78N43x37WGIygk+IBxVlBLh9KgvxEO0DdPCqSi6fE7kMSABureNqA2PxZnbgA17U84GG1wpAWEqYuwYE0LMz1gSft9Bzf8AMZLurI4oW0UHNu9hGneJsEEXXZ2HVmLKpxG/rEg5GISAHzvy/eJAAeSiAgJ+LmpIDlyQ5uGbUGw87x1eImskP4jWoITvLsn1EbYhZIFHAL13cWPONETHtmpRn3gFzvhCpYLWyGmzZgBIyg5bEAgntUNpyjk7GTgwGUkBy4bxObBjo9HEFKXR3qA7Nw589IuX1DXtb0B0tWEKhBQECqZOylQNa00HzekZ4abNbMo1cUpQPWpFr+VYYqXuPZnp9esWTvrcgWfS9b/vB25IRNktTip2b4U5XZ2rc2YNp6QOJmJ3oqC5FahxQAOSC3Te5EOELYOX03jdYReU93NTUHyb+2nGNe1TxJBKxGIWbgJDAhi99KlQfiTbpGM3DTfeKZbMRYEEgkVNKi1H3mrw+w5+JgkVrfrq0dMwpcMLUIHMDWziA1iHFPVI5eEmpnKyuE3BZT6Fnff1pBs0Tc7IJyvcgio3H6+cMl0VQJqRYVLGz09Y1Azb6WL6dYXaOsklWLkLK6E5CG/FQ0aw334DtzaeFmnL7tmF3c7rGnG/HeYcLQzj0cfrHDRO6wLPytWJxkQdrJJLi8LNISE1ZLH8pPEFzyaoc74ttDBTVKTlOUZUj4gBxJr84cFGa1eB68Y1Ekra4AL6h7cW+hGjCSVQhI5uzpvvXCzlaxYW4t1rR4vjNmqUoKBYXJAD23l69N0PBhzkSvSmvECofhpHJcgktoLto/SotC74wxspByXn8fsyaVJKVKFS5CmuXvwHnB03Y09SipClEEfnYbuJP10aycKXZ3GQK7lmbpDCWSgNoCsdgfnG1IGBiQHQvOStkzn8KzQB3IIBAY6HibmNcXsfEkOhaQw4NQsWJ/T0hmzSkK1Pm4N+8VnTCJbF/gUT/Ur9ogP/AOQ0BRiKST9j4koAznMHKmUB4eb1/fhFcPhZuVQK1ipaqaCgpd9Wh/j8WASkXKGfqA9uvWMFzUrKkgjMzhL1ZqUvoT0ge6JAOSA6bJXhJE5KazFEglnyk+gAg2XKmZSVqfSwTobZTGwQDW/z6x04oChYHnXqA/DyjLtLFBch5uDKgAokgXq3eLypKUBgEoAGjMPoQPK2kCcoSQXcOT+YByH3m1bilxF5uz1GaFP4AkjiSHAelmL9t1cScwl+FedjAkoCQ+Ytrqd4cD+0X/4aXUSSXPherWZtaF+PRoM2bg8stjUp63Y34U+qwWhIAroR3jRlKbnK/wB8kJTgdkJlADM5s7b+XIQanApuLWagFP3btESPCs8A1d4/eNnuOB9HiuzzJH2SiUCvZoAcOAlmHN3f61jKZsBAJQCWWHZhR2Dj60hixyjS551IEFFFUGtz82jWlTBz5dUSlJ2eBS/EvEhscLmrTtupEjQ8IDp98Ul4fC7aUpWUAbqmzcr7uBO6+s3aSg7gA8QG7vXkIyVglZ8wAFSQ3atKlo1m4YzUA5QTlB5WL9A0ceJst2Ti4urqx+UJUybWqA7AkC8WRtMEOzMeXQje/lGKpJTlzD4fF8o2RgSkMASSXAY3NvrkKxAcIIi6gbK8jGJLFmYFhU3Y9P2POJiMeAQChRGahBZjWpOgpGBw98iWIDHfxi0uRcEFzYk6s3pFYmbWTmb6IqfiU0dy54kaHTkI6cUlhxNLtvZmtf8AWB5MosyklQBLnkTWlhp0i5Oc0S4drC/z/vEggRZKYhQ41LFqPuIFKuQ+sVl7UTlNGKRqXHJ/PvGJIy/Dx/fsfSOScOEn4MpOupvq3ExWJsEpi4REnGyyX8QZi1KOA9+sFS8YgMQSXqxpS/yeAJmEA8QQdEvpUjKmnACLyMOXSS7EV0BbdzhlwBkIJR68WgnWzDtF1YmUC76g2GlT6HtCoSVjQtr2djWnnpBH2Z94BD0D0BNeVDCDjN0AkG6Kn7Ql5id2n16xth9pS00bQgOKVI0Zif3hemUT4S+UghtTQfrX960MggA5SxVlPIk0tx7RQquzCJlNkbRQyA9hRjRwXffQRxG0AnN4XC38TihLtq5p6QtGz38eU+HXc9m7ERoNlKAALJUEpV8Wmh5uLfOKa82P3ZCYHaCUKCnoEh/6ioaaOIFm7ToTmSEk2L687ExmrZpUEhgQslID/lNm3U7Rn9lzJUGDJAOUiisxKeRDmJJNpn4hC0m7QdhTwjwjg/nYa74wxW0FZiFKSdBwdxVjWtP7wZ/w65zAZSpRpWjl34gDvwiidkABK3ovMbVGUn9Yrvaj7YJoJe0ATlCQVFiWo5vW5053hdM2jNExIZHiJ0G9gk1YktpUlt0PZ+DSgpW7lQLh6BqWajiLHZClKyvUuXzbhmr5/VYTT3ojbzCBEoI7TyryKBq6swIsNGPAg/pRw8bIl5wtU1SMwLjKXZikgtVh2tvhmvZhXlUCliWqK3NHFhSM8TskrSF+HKDlbV7i3F+NYlgiPwgWVpWKkoJObxKDuaeFm7PrrDTD7QSoUNCp6VoydRx1hJtHZ5WgDJnUAxAfhahrQ3/tQS/CAl02ZrfE7c6GsDamGPuSmSvSfag5Dg5sp7APyiy1gOp/xJNDYb4QBKnIpmANwdKHjFcZi1ocaWLFgLamDtbZbj74okr0lBLH8bN1YD5CLTlgGuoJ/wBoEebmbVUUy1KoEtS9AzVsSfkY0xW1SqZUGzmnoN1BFuryDHIeGaJXoUIZn1qOSQKecWmzXCSnU34A0hOnaypmVqA8Ktu7xqNpJAA1HGuukX2rZIGX+FUp/IlpKQWBiQhlbYUwZLDi48miR3N4lgAB6JSlsqUwWTZIYPvzKbuBHdnSj43DEyCQK30fR7ecYyyCklszlChyCmf1MGfgllVlymP9J/X0jyWgCHaD3UoVS3TMfiOp3dQO8HLnffMTZmbgB6mAZgzZyX+M9R7tSvkfKDNkISVG1QT9doTAQ4NG/RGSDJZU0irlzuql6DkdP1grFTAmXJauUHRzQA1J4D+8A4dRUgGtUmm/wfvBeJTkIFwkrFuKhXoPOAOJa46H4KFfDTCZc1yKy8w6lz84y2fOHg//AKJNaUSC/qIvKUCiZl0RKSzf5gfrhA6ZwKQWuC2jE5D+peGbAcgeqIstJaQfCrVA4WCXPCCtoKZEoqo6B3cknvGSJuWaQ1GQOpAJD82i+0FZ/s4AoUNvtSH/AGuGvymr4KblDH4RMQA+9ISrjA0yeonIXGUKIGgzKrX5RbFYsLlBSWzGanqSgh/9CYJx0llLaoCUg6s+Y34li/CNC3E0wbD76IiVthP/AA85xYgcxmq39PpujLD4nKCCPikqSKVrnIbiX9IUYjapUFyZZWgIPiOU5VEnPQhQzMlQpZzU2B7gcTMAYLUogHxFszByW6PbTlHpUOBL2sqF0W+UtYCcYOWUz0AjwJIu7afoO8eF2n7W+/QtEovJKqkJUC9wU1FgRSH2O2+uUhzMBIqBcDc5NAd3HsflS8fkWWAHichIYVcuOhtuMddD/wCXnhdlcTryXTw1ZlCsDUFunNfVfZycBhMiF5nLqqXBzJ31Yub7ja0PsUp0Zv8Aty0mn5VkGvbtHyn2a9oQJ6A9FEJIq5zEBu7b4+u4mWEYVBuVL/8AUUQOTtHmV+HewuxZR9jxWnGBnaF9N0g3/CH9/lSFn8M0pGpYpCq9/OMBOyAE0diehCqb9YN2lhiJCAX8UxKu6U+ggDakrLMKPxBKRa/hsDpd45aoc3Ll4n/C5ITDFoaVPYaAPwyEuetYpOmgYdDNTMnnVOYjvBO2ZoQkpTqFg9JdH6VjGckfYkqLPmUxGnjUW6hLR0PABdyB6ynzWG05bSRvqG55FVgrZ8vMonSqSdQPdpAtapMU2xh1e5RYfGwNqIUEjuEjlBGDxOUTkirzSPkfIQNaG1ZPLohLQsDDoU/4z5sflBCZWXDpAF1lT8pa1X6QLOkgYWXq633VzUHYecMtqAhKm/CpRpX/AKag/ckRnTZmeQ80AaITYUrMpUx6Atw+EP6wBIQ8s1p4m5CWqvcg9IZ7EWESZiWFAVDskDrSF+FSBhyk1U5PQ3DWZmvEkANZJ3PRKIXMMshQJrRRV/KFKPn5RWQjNmCgCSAz6VBLaPesUTY6OC4Z6qcA8A2nEb45LC12ASG8T0N9NQOkZNa4QgTor+HOcwAS5ux+IEU01EZZUDK4cMkUq5AqSz1JNH3PFxg0p+I5jxAVFlzkN4e4pZ++u+KwhoglMNjNXVgyqgYDSviH1WwjIYFIbMfMnfxcas/bfhKxClLI31tXcw5KftygyTsdU1lkskEvvpu/vrYw2/1MLQqsCrhaRqe8SCpEhISHSCf1t5R2NQ5xEyljSjD4YTWSrSWFUs1D6nyjfEy8uHw4FQCRvoB+0Vwiwk5gQPCE9A9GB5jtS8cxGKBSEM4D1cPpTtoN2jxn2ZY0jf3CZZAhaLkFCltYkeaCKMP4o02HIday9gXbiD9dYricZn0ylxqOAAe2gimDxQllWUHxOaDiSr6pcbomzawdopOclCylEhIuEpuw8XhNO5gtKjM94pv+mVgb3J/fuIFOLSAHdLfwkXAoAwtuppvgiROs1CpCUs1G8VG319IgNwmSDCCIKqg5JaQBcS+FWKg/A/pGuMwQSiU9QsOd3w1717cYzTKpmzAnMCX4IUKdWrBu0kqEqWwPwE8NGBG+oEaC7XHYW8UIdSPvUJsFKA7S024RZC2ThgKqCAT/ADeM+kEYmUxkLTYnMP5UedPnAtAilFJDAD+GTbka0hvbEjU/BRGqp7gDDoIFBNzFnFAEs53uYT7W9pyVTESi2ZXiOR8wcnWwc/2h9VWz5qU5TMCc9Q4YFJLccopoTHzybtVTMEJzNW78/oR6vAUWFgebqHGwCJxG2FpqopcahLHoxp2hQfaJWZ3MB4uatZZiOEZfZN9BHqEnRQE6wW0H+AjilyD/AC3LcKt5wKPZpcxczLJzoIC8wUkFGhBJIo/O4hUJctwApKuDgfOPb+xqJpVOKkhKESg5cknMtDByK2zcMtKExzcQ8tpl03F1o0wVvsX/APHkmRLl4halKmpWSRmGQABTFsoUSCBV+Me0xiyoYVLgVzEE1rMSBR9Qb84DxZ8K2BZU4ITwBlhXOynhztPDOJSgHCZJUOYCSA/P0MeQ6pUqkl5mAOqYiUHtbEEYWSsVKlgdwW9AIk+UFGeqhyy0kHXwg5j3EUxKP8LKNx74Gn5UmgP6c4NRISjCKUCVKVh2V1JJdv8AM0QGYrnafL5TyEoHGLyrWo1yS69ZYdx9ecEbRw2XDSU71ORxKFKPY1jFUnwTlEeJalpD0y0Slr/TiCdpYtEyWEirOaVqQMppahau7hFBstdv8pgK22l55iEghsilXoHf5CBZuJQkpSFB0rWVf1Fqa0btA86ZMUrMAxFi9WrZid+vnCeahKCkLzvfUgGpdmY6/RiXYjLt/j2SIMJl9rHukS2LoU7s/SJNnzVrJCaG7kNzpXygZEyjCnIkPUDv+8BDFq/ArOLsQdNx1qGtSM80Qm0rFKAOgIZtb9v7doVj6LcL8z5iAkIKqA1Yir1N3y6H64wbg9nFanZgFM7cnjIHEQ0IsqrxaUileDu/1XoIxlY4rLZSACUl6Htp3hzhdhIzkKqEB2f8XippFMdIQlKSAATmtR6JqeNfKLqNd2ZJP2YTJmyWo2XNUQCQM3ozmrv/AHgyThkpzAjMzcLkE26wx2kTLSliX92oG5qUsPQwDg1g+8N7EDXWn1vgqMDagYM/hSpOyBylICaVDbj8/nGqlFGFSNVKI6KJPoIWISUoWDeo9f0eG+2wAJMvV/QN8yIljpa93LqUljMmKScrAsAHYnQRyNcMcyQW7k6FtDEjUOcRbJOV4VaVAISgOXDks9W0e7Cw4wTilFrkBWUFn1KrdyWG4Rv7qYDlyqo1ak1AD2pSv1TksFh4XfnQkA6W11vvjIvIIH5VuBkBZzU+A5ScxJLuG1LbjSnUW0WS1FLhLgBL0JsSCBlPGrEuwJN4aTpFUitQQAKGmr6MGD8uEdVg0kKFEZnsN7NTQUG5raRNKpAus2zmUPhtsAOSHSnc2Y6lwzOxA78RBvvSsAVALEFgCAQ5drEVodR1gCZsZsoowIPxZSSbkkc+buxqXPnYV2ysMtBe246kFRJd9KuY6cTQRC0m67JJSUpEx2qxuaH+qhHbSHmLxYmJQlJoAA78Kv5wkOGdLFtHYks4L1GtqtVxQR3CYQgAiYQ2jCtaAi7db2jJ7e6Y1UxqE+x9MPJUD8CctdSpOXpQHTdFJMhKpc5KtE03vlyluL0jH7aMmS4cdKu/1wbdGErbCc5SPhUzv1sdaNAagLw7lHlCjFBCO2MhkzUvUhuwPS7R8o9pMJPw63Sg+5UXQtITY6KUpJIUNa1uKR9CxO0/dkgJWSSzpSTupSooWqNIBn7TnBJCE5WDBT72SSz1OVy36xvwtZ9Jo2+UZr5erGq/FNI/hBHyAeBJhzOakC5dz+26G2K2OSpWY+LNV9SallH4mrVy++GWwtiFSzLWKqlkWALKpXiA5HTg3sPcGsL5lRigwlqfZmbKkJxK0NLJah8QBspQ0STSpBs7OH9Z7GbWlhE+U5HvZRAcBytHiSlJJuajLx7r8XLVJUJcuYQFA5wksFOWUSHs7gA8TpG+x/Z9GZ8xLMpLKGWodBoKpzUL7lUuIwNem5kHWVpSa55hfQ8bjJZSpCSl/f5t5IEoIB+cH4nboVKKQ/wsKNQ08o8Ph9oOoJUGd6uxDb0uCOcMJfhFyXe5to3lePLq1TTJKb4CYJ2goIyXAsHD38hcdTGkrFlIUnMVJIYh7B306UMJcbiMqyUhiNVKAHUacuV3EdwuI1ILG7sXJJp4acr3vSInC2SU4i6cYjEA1qX8TPQ600jCZi1hwJbjeCwregrxfhC3FYgpClfxFCWB/C5JN6NrvIZmLlHEeE6G1d9P/j5wi8tII1RiIgrqJagU5ixDuHVYt6E6x1OH8VdRWuvAW1vC9OLJoh6EauKMKAVNd+he0GpxTrO4PppYluW6JqPcpc5y1wWzgC4bxUD8Tf59dYY4bZCUoMxx+VgBcU6mmv7wmm4gIo4TVkuTQs1asBGycfmTrewd7Pu5vTfBMS462Tkp/IwqEolFI8Sqk6lwTuej+sWwk3wtR1TZj8jlpbg39oQy9orCgM3iahd23aH001oBuraRCqkA1rxILuWpzAt1jQ1A3IbeFkGy9FOU32h/4eZuacHfvC7Fy3TLNaKALXrlJ83MLf8AialGrNW5+KtS3MEAGtGIMXm7XYaEEgjU0+VD574b3B7oOXzKJum+0sUVCcL5VJHLe9KCF2ARlWklmOgPEjzbTfC5O2aqzMQVOpiTupZxbvBuC2yj3ouA1HswqC5v+0Dm4n4nae6DbNUJdKmDFS9OR/8AdDHbVMQjgkni7c97ecBTmExG8KPLw5aevneCdozUrnlRUG8OoI0dvrSMQIY6Nx5T6p8002Aww6BlOuv8RiQPhNpy5aAkZab31q3S0SPUp1aTWgYglZCYqZlcgjxsL8GOm75wqRS/4i45V8nADwYZ2eWA9BMS3JsvW5eB9pYM/d/iDhN6+IpFOjx59QGp3gjMSsJUqgUQGZTUq5p57tI0Um6iSXTQcQ5u/wBPzjbHrBAA0Gh8JZu4/WKpJVlFBcPU7jYDhGLqTsRA0SgzZZy8MRUgFKgL6PUE86d+UYTNm5kgFRFQaPWt2bXjwguZJrVRJa4trfcW6crxZC0jUW0735GKw4SDsqFjdCLlpBogqoSzc2HHc9BU7zGisIoglRypNGS71OptujZONDVr5sOI3mBZuNJskJA672fhyp2peIBkp2AlbDZksVKHbU3ER0AqslyDVhal9CKh/wC8YfaVKNTUGorq161Y1ru74T8MZpOQKqTVr2FNKM+uttDHjIASxYits7kpaoYBnFybtuHyjOWkZCoqOm4guQzNQ1pexN40wmH+9yKYnU728W4N2ju2FhJUEo8OZyp31a2nDlGQnAZORUTYhJMfhQsqSAkMUjMa0omgsGLA783CNZOC93OUoCqkgHeAg2A1eqi28b40kUJzgBSgoilQiwYt+YPfQcwVmzKB/LuHF25EHuDvgdUP8eX3zTcNEr2hspK1OBnVSpLAEUcncHLDUk7mLTA7CMvKCRmKSXBKqFrk7mJYFvETQmnofZia8uY5FPwtUsA5u4HG190BbUUkzimW5Bo167h3FOEdD3YaDXSgEgCFhL2Kkyvep8FCohnBJBJYvR9zacozxMhwjK1Q5rYP2qakx6PESEe4Vk94AlBZk+AMCwswAZu8ecwagWKkuHy9tAd9R5RPEgYmzsm84nSjh7N5UlUxkpuFBdS1gUswrufXfAK9mXUkjKCBUMPER4RxoW6749QmUgJf3a3Y1KUjTezu++E8hBmS1KCXyqHioQMo1cvaoItG1ZjQQBz6INyh5GxVz0OFChZiLbqX1v5PYWXgTVB8anIJ3kMCbfRe2nrPZ3BK92rOaZiWSkg1AVfW+gHyhOmWv35TYlZSToKsr50jOrTDabOZQbCEqVsop8JSXtepexs9nrXrGapGQhTN4XqDUVahLWBHSPXrQk4xqUS7NchKgPXyhft+SMygwojLVg5oW4UJhVaMNcSdYRmk0zAzFj4SSagOHJuCB8+UYqlkkJYu5BTqMrE2q1u8eyxIAnStwlKN7MQT5BuphTgpKss5St5KeTufVIgfR0nL2R6JDPwawy0oUoNUgUAD1J4HMeRjqpSlIe2r7wUqG9gB5tHrsCn/AAUxamDJUA9qBq/zEiFSJAWqQ1iCk0B+Euonv5xL6VmkG5A6hLOF5/AzDlY1IDDxZqlqki58JHM84x2hNUosEuDdgQAAXUQwuxJruF3j1m1cChM8DKEEIzEAUJrbQB2Nd0Cy8D4M6jSvf4v15ihgc0sqH9p2mV5LZOzVyiMyyoB3SQSkAVcKIcOw+mgwhKVhlJAIokljQA/DTN+Go/MaXh4rYw93NIJASAoVu4KqjX64RojY6RJM0ufAFAE0zKYFqWylI6xffqS45QfJMmbpLLQSt87MmgYlNLvXTUM7cmJomAJbcatzaul27QVjdhiUJZQc3vDkAP5qBnrclXJoVTsMsEuHyKY11LOQ5rUt1jGo1whu3spkmwWqdtMG+cSMZOBSUg5SeIcuNDSlokDRTAgpgBN04bKHz5W32+tbwVLWks6qBmZuT67rtHn5+PK1MK72rZgP8vi3dbxiUqZGYlXjc2FCwHFs28942DmtbknICfHFJagSVEVo56mAl7QUSdMtzTcCz29awCGdVXtc0Hw0BG9nfXhGgwRmApUCjUkMKs3mAz7j1jnFQmAUsRyKyw+PE4ngXBY1oSCXFHZwX4GrRbHqWlYSgZgALCicuhLPcMwpSpah3w+wkyZalhyT4iTd2KnfUm3GHAwKUyhNPiKg4erEBRBA3i/NovCcZw5Qg5rz+G2YspObOkLYJIOoYnKlQIBozgNU61hriNjiWlJCs4KgAAdLXepar8DyhijCj3OEqCQsO4BeiifNoM2+wSjUZnpyVrbi3CNyyKbiToOgU8kjkSAoJsApbW0BS9KbzSDdkSmw2ZR8SVBKu4cXIsfqsZyEBKZRUQ2ZT2sVivB01Lh+UGzpZlSJiWUSpT1NSSRY6NXtBRZhaTGnpKYFkhxqXmKUkAlTkuGcUJJbqX+UCrNQKZTQsKhq0pZjv32j0U9OSagjRGVyCCC5BcvWjFq3hVJlFKHLEuTVBBB/m4bnjCo3M7Z+SsQhsqQoeJjlSKitA5Lgtdj2FXjZYJfLR6Bhwc9eEdCSpVCAAbU3AW7wIFlSQXYMddaB+6baxygSQnGIhdwkuYghJUagkkAJLvXNqXBau8wVhCykUautfhJpwqRXVjxiqMoSCCGIctwINiLfFBGHnZUg79PlzinP30Q7Vegzg4Ibymu9yDfdp2hdhZSUoalZ4VbeoFg9gGbpeD58wfYwN6AXHQv1p2imHwwCJdHVmS9HtlUTx/F2j0jJcG/9QoGyOx2NUFFCW+BaqNc5Rbv3hLIWpMhbgA0Bb+JwD694NnkCdOUD/wBPKHrdm7cOEX2lLbDqDABZSQQHsQ9OQEN01C6+U/fJMXsjtjzqKSzEEUGlGp0A7GEa5mWeVOaTS/8AUxr9Wg3ZU7LPnHMWBFaWI/cCMMZLJRMUXBz5hW7l/nEvJNLmJ8khkt8Qr/FSVP8AEWPIBvme0W2jKE1ctIpmK3I5eF+YgZMzNMw40JVz0tXkesaYyflnsLuPMN8h3gxANLnZEjoEZXXcdM+9lpLA+6ueDh/QdY3mYdsKtRuQFDh4Qr9T2jHbUp54Z6SVkjUl0pBHe+5uMbY6eEyb/EgA8yCD3aLIwl5P2yOaxwCjMwQTvLHvmJbk3WA9goImpSdELpoCSa8+HAQbsyY2EKmsC/Mqcp6Wins9g3ZdQQG6nNrxcxLGy+mDnCAqbYWFLWqh+7I43UlrV/cQGT/g55H4Uos9yRu4F+26GasOPsymc5lGtiGLerefOEpn/wCEnULqWAzcEqFN+W3bhGdSTUBOxREo0GYJEyWlLrVkDW0cg9S3WGG2kEYRApQJf+UD9PKM9jqJmKzXYdSHL9hBPtOPum3qT6n0r3jUR2Dj+R4Sg5Ql+JQPd4IMzzXO4NqerQFJw4Umetnz1Ov/AOsi4oX9OEM52DKkSTYSw9n/AIlEHkAP70LwODSMOkLFFAPcO9b84prCTGkegCdgvPyVpAAFG09dd8SPPbXn+7nLRmFDv/eJHjlrpWUnZFyNkrExGhUaB7uQ6eAY79xuzHYfBAu9fCewSe1XpygvbUw/aJCdVXPNkEjiBXpAmIWAvFED4VhLbswUAQ2mbKesdz2QTNwPaVRN1ti8KkYaSoU+HMHD6kknn8o7iEiUpiGdKXPEBWanV/p4mOkBeFlAliVsdDQq8i79t1R9pYjNNtRMoFzqSz86/VYVaGNxN5dE3WEpjtBDYF7qUAoW4+qaN0iyh/g00aqSw0Zh/teLFKpmHlpTYhgeSQnNyd673is+d/h0AhrCzWOVi/Bj1MbujAf/ADCcd1ckzAUyU/8Ac38FBuPxeZg32nUPdJG9Y7saQp2FKMxQH4kBKw+js1fnubdBe2cUSnLqlQvpQv1uO1Yhr/8ATnFrl+lM2VdjywtSkE0DneLj9POGG15Ty1JCvgIL0vmdt1h5wNsFJ98vwskoDG5NSSDy6dWjWYsKVNSdJgLHghOmtc3eNaXdpCdVYtmg8bMfEpToohX+kVg2Zhx7icgM7rUN1U0blSAAkDFSC9CPJRypqOD+UbYTFvKxBV+FJQN1CpNO48ozZ3XGf7ifCJS5bpXhdnqWkTEpcCtwNRVtbQLipFiksQwZj+bezb7x6DZMsCUEOSQCA+4lAHqTzjLYoTMlqSt1O5Sx1oDrZ8v0IyFK7ANirDoISnI9y1tLHld9ab+EVYAEO4G4ZRWtHZnAJrv3QwTIJTMKSXzJyj/M4Dm1gB3gBFTYqctxoaVu/wAXc745XNhkDX3RmIW0jH5gQxTm0IaooOw1HLSPX4NLpSdA5v6+XfnHivs81JGc+GrJNWSaUuwdvD6R7XZCxkBDMQPQUfm8elwow1CN0nCCvMYnEFS11upIPUptvvHqsbh8yAHZrW0/aPIyMtAGrNAO+7a8hHsJ85pSirRIUedbdm6wcHcPn7moC86kOqabBapdeS0JL9wYM2n/AOFCwGKyDQ6VI8gmF2yFZhMLsWAH+ZSxlYQ2xCwuTKTfwpelg168vKJo99hnUHqflMXuhUS0oEpVXTLS251EEkaWEdxinxiKbvUkPyMY4sHLJ0PuwKUqAbDqDEnFa8QpaQwSlw40DEEHt6xOuDYj70TiSmM6XnxSXZxKPUFWu63lGHtIwCWt+jt5kwWEET5KhTMFJPJs1+BDQB7RnMtKR+YcKNVu/pG3EXpOB39kltjh7qUUu4UkkA8F2HRQH8pgnY6m965dlMOgf5iMfaZQSmVudhyp8mivsyj/AJyiaGYwPIP827QxbiAwaD0SldKsuFUGZnYN/G1ja4gXC7IzAgOCvxAluduIB7wZ7UZUyABTxGg3X8jl8or9oCU4dQt7zLyDKYeRhVI7Y4tAOt05WOHXlxTE0FN34GHX9TBHtOPuw1nf+3nAWJ8WIlkGi1AljSt/06wd7SJCpYAIoQ2pelb8u5iQJp1G8+qYElWlYgGRMb8AITx0+R7R3aainCJ3hKHbhlfjCTDYlQlJZyFe8HZyB3eGe3pxl4YopmKMtd4Cd3Exox+OkRyjxSjRI/sYV4vDWu+/WOR6vAYVJlILAukGpINtwNIkS3gbC6rEvPbQmgz8ItvhSojowHmDTlyjPGAhMy4zKHMFwWI5UibYwR+0ySHo/hFXyeJQDnVJag0jb2ilOFBJupFd7uCw6GkRWBwu+6JOADfyiMZgUmXKT4qAOLA+Eata3cQo2qHXMyhvugBudKkk9I9ZhcOClJLkgCvyAsNziPK7WAK1pSaEZdLZAQ3M+sHENIaOdvJOJsvQ+zgBw6CdR+umkDbelAJA3q70N/KO7ITllSwo0bcHoK3fXhvgb2hllKpemb1H/wBtN2kVWMcNA0j0UGwVvZaWAZxZ2UE30ApTv3gXaiSZ0xiHCkEPxIZ+FYYezxCVzEuKMaBrvU14eRgTak8CdMIDNkboC/Jt3HgYycAOHadvlURCN2GkZn/h3f5VGvXz74zleLFqFWWAOqRbffzjf2Vlky8x0LdgB8vOA8WQFYksPGS3MKQO7EU4NFH/AG4J59ClmJWWDl++mSlaApSH3pCe7FomzVFSVJI+LEAcGUe7ftBfs3JBlFQHwLU3arHeSEwNjsAqUUJSbzAOrX8x2hBpFIPzn1sie6idmoAnTbkJAalktTmfxdoElEyQkt+JTjk3m4B4wVhFeOckH4hlAP8ACMvr5xlii/uVGypmboqx7PSInu259UaQpJR9xOKfyh+aTmTW3Fr14xNobJStUtVQpXxMR8JUECj3YnzghCCiRNt407zdstOjabulsHK94tJoQhISTyG9hqdOEaANMNGoy/ZVAwURjsLlQvclJHo3m/eMvZmcVSQA7h2tQ2DudBw3Rl9pKvfpNT8LC5q1K8Sekb+zuHCZKuCy54A1Ff5o0acdRrhzU80nOHGdCQ7Z0gDg9T6vyj0u21hEopDVAT5pSewPlCGYr7xB45eBJcfM1hl7WoyyAoOSFANwLgebDrGdMQyoR9tPqkdUr2LK958JGX3ktVCfwEOe8MNmzGRNC65SpA/8tNq/5n6HqJsciSAWyhWZIpR2QRQcSqLTZv3WJUAQAtTUvRVXPENAyQARmJ87putbZc9oVBJQ5YJQn+o5qdado12bMChOu/umDWBKK1i+1cHnlpJCScyXCqh1OW6B25mF8pKkHEn8LBjcsfD5JMKq0tfj+5FB0TmUp1YdRsELWoasQkPzdZJ5cIH2xIBmhyKoJvvJNelH/tGonBOHUur5EJroPF4eFKxotOadKXvRbeCQAOZzExs+HsDfwfOEBV9pl5paCRZd/wCVROnAecb+zKcyFFm8Rpc1Af52gX2rQSEJFS7kkkbhpS2azQTsab4FAFnUX6qIFuD9RFZcRKcQgfaJedE2tUJS3evcns0d2kkDDIFvGk3HF6cnPWMMdIObGpBDOlOj+IBTcBXoPPfa2JAky0lnAFhTwpY1rq0YPye92cR5lKLSstoF8RLRZ8rehY8D6GHO2MLmTXSoD0uHYPe0KpjzMThWp4FEVqzoUfImsej2kwllX5WU3AVP+nMOsdFFv83b+yF43AzvdiSkj4VKJF70HmD1aHu2cOVqQgA3Bd73f0T34R56WvPMlGrEyyeaiX6a9OcepxMvNMQDYDiHYpzE90mMeGHaNdOVkwZMrmGnhCEpoGABDPXWvOOwqxm1CiYpJSSx0APnHI1PEhtp8iplVwk33kxSmGaWXHPMp+6Q39O6BPaGWVFQLpBL03JKlaUJ+LuYL2RLbFTkkfjBHIpWfnGclPvJyuTDWzV8z2MYuxFgacyeh9k2m4lPcMWl2AYW0HB+Ho0eZOBRNRMIS5941bC1T0H1SPRqolQBdkkN0I70SIUey8r7klX4mV5fXnG9UY6jW8inN5UkS1CbKQKpBLvelR/t81aRX2zWAmSS5OfdoASTyZ47s3FZp4fiO4J7M3nGntACuahAc5Q+rOWN+Q8xEDvUHHdDRJuubJA98sW0HIFxw1EAbRT94pYPhKnPGzc7eUH7BLmabkn9b8Kh+sZ+0srKgAcE8dT+ncbo53DFwuL9pT3Si/Z1WaSwGXxKc81G1eXfiIX7bOWmqppNvzMXHDw25wZsOW8pXByADrU97wvxs8LXLJ4jyu3EsOvCG94NFrTmQjkjvYsfcHcpRI6tpy+cEe0M0J90avmJ7M4Pdop7NMJZBABCiW5sKPxbyintQseFt+XuFfIekbuOHhZbogiLJdglf4pQ0ZauhII8jF8Rhs8rBCpJCT8RHxMA/FnEZYSaDiZht915tb+mvWDsJg3TKYkCWmmlfDlHQpXvsIyoM7p5k9QqYNVXaaTLAJDpUd73IUxDb2MG+y6vDM1ZZYc2p5CMvaqcGTlI8TtrZwO7+UT2XV/zQUkD3hILhiHI+T13w2D/AFRA09lN5VNkMZs00b3nielA4ff157xFtikJkqcXWQTT8bD5ntybmzEke/BsXA3BgR5hVo6FPhHTcAW/hIEWXYctnHzVG1kolTlEyj+JU7LwNCST0MOvaqe8lCVKKcygdHLF3Z2Z2pxELdmeNMt0MpCysV0+6SksN7huvVvtqWTlLJUUkcPDmc1O8pG7SJ4ZmGkeaBaJWO2UgSUACy9daKAqOge9IDnjLg8Rmp4ibAVJlqGtQxI7xtjpwKwkn/qXH9QLaVIgz2jkASlJDgqVYb0pcejfzRYGMvdyjySAn9rWcUkIQ+ZII3HUcGsFDl3jz7lX2ovQpWfO4py7jdDrGThLElQNwSSXeiSrfr6jlC4yyDiAKkgJTxYgH/aa8YzryTA09klsVk4FZVcoZPRh3IA84MweH8UkAur7M4c0Ks0sg8hlb6MYYkNg2yglgDR2Lh6tv9NIM2Op1INsstKdNQpRP9JBaNmQKgZyHVMCFj7QYcu5sSAbWsO5K36CwEc9mpqSkqNipRrTcA/QwX7TJ+4Uo0bKedaA8nJ6wHsVJRJCmYO7l7Gg6ZkisSWkcTOkT6IQM6R7xWI1KpqAd7AFNt/hFIr7QTPFJBsqWr/Sz+prDnY+DGYqoc1jwGUj/d5wo9qiEzJdCyULbhUjrRPpCrNmgScz7yhxkI5WU4mQBTKhv5lDfwASGHDdDbb8xsNNt8BDb3DN5t2hbszCZ0SpgqR95x0PyUI7tLHBeHmM5qsDiAR5ZSI6A6GHnceCDeAkOxJZ94hL1Sz0/LmJ7h+8e0GHdYU4bIR/UQ56sBHidmEhc6ZYJIA32FuQem8cY9tgy6Q50t+v1vjHgRDS3nP3wUi1l5faeQTlhSmObW9bfiGkSK43FfeK8BU6iX8OtSK1pbpHIbmCT7KsAVsJPKMVPOjhIL18KKafVI12RMZa1s4r0A/cxIkZOMVWgcz5oNijMOvMhbu3iPGgf9e8Dezfhl5CT4QB5cBv4M0SJFBxx0+c9ExkgtkAe9Kx+dhQfxA6U8KTDrHoDqPBx1d+vw9zuiRItgilKWSW+yjKVNIsFZfU/ICNPasgSx/CQepJ+ST5RIkZNaDwZ/fUpNyWns9MAlEiwJ8tfM9jwEJsNhx92VAHxEBwPwhvR+3GJEjnbdlL8eoCBoitmYkgYdJYFaqs9zl9CAeYgr2mmj3RP/cSB0HhboT5RIkdB/i8fckHMpdslAmBRFAuWocnyga3qN0ehxCfdypijcqURyylQHQv574kSHQtQJGyomyS+0c6kkC6VlL8wf0EMtjSWSpjY1JL8SwbszN5RIkLh2h1YkpDIraePd5nYhZXRtapPy84UyiRgprHeKvfMC3mB3iRIVW1aOR8wEC7kw9lpI927VKQb2clx/UkntF9vryV4i/ECvQpSesSJG7xHDSE35lKccoGcA7ElLN/Cpadx1A5sLR6Laac6CQxUMo5nMkk9jEiRVAWPNOLBLvaAj34l2GUsNPFmL93898DbTw5XNnpehKUjlQKPrEiRzT36n59Ck1HbRwZThFUZspKeORL2Oisx6nhGWwiEmSl3KpYJ8x+0SJGtSG1Wkbeqkoz2wBMlgHuTVvhBI510gSZNUcEoAvRu6yAOlNfSOxIut/UI3BVHJNtiACUnknzSD6n0jye35nvCaUSlfmol9d4HSJEiOJJFNoUheo2ItpUtxRKQkcksOpJ+fXzcpRUmdLP4c6aEipZvIK7jSJEh1bhn76IGaWyJAlyMQACnMpBBB1djrw8o9psI/dEmtW7AP3OaJEjPhHEvH49Sm7+SWTkrCiEBLcQHf8AFp+Z4kSJHoQmv//Z"/>
          <p:cNvSpPr>
            <a:spLocks noChangeAspect="1" noChangeArrowheads="1"/>
          </p:cNvSpPr>
          <p:nvPr/>
        </p:nvSpPr>
        <p:spPr bwMode="auto">
          <a:xfrm>
            <a:off x="222250" y="0"/>
            <a:ext cx="304800" cy="304800"/>
          </a:xfrm>
          <a:prstGeom prst="rect">
            <a:avLst/>
          </a:prstGeom>
          <a:noFill/>
          <a:ln w="9525">
            <a:noFill/>
            <a:miter lim="800000"/>
            <a:headEnd/>
            <a:tailEnd/>
          </a:ln>
        </p:spPr>
        <p:txBody>
          <a:bodyPr/>
          <a:lstStyle/>
          <a:p>
            <a:endParaRPr lang="th-TH" altLang="th-TH"/>
          </a:p>
        </p:txBody>
      </p:sp>
      <p:pic>
        <p:nvPicPr>
          <p:cNvPr id="9273" name="Picture 63" descr="http://farm3.static.flickr.com/2121/3527187985_7202e20914.jpg">
            <a:hlinkClick r:id="rId6"/>
          </p:cNvPr>
          <p:cNvPicPr>
            <a:picLocks noChangeAspect="1" noChangeArrowheads="1"/>
          </p:cNvPicPr>
          <p:nvPr/>
        </p:nvPicPr>
        <p:blipFill>
          <a:blip r:embed="rId7"/>
          <a:srcRect/>
          <a:stretch>
            <a:fillRect/>
          </a:stretch>
        </p:blipFill>
        <p:spPr bwMode="auto">
          <a:xfrm>
            <a:off x="998538" y="5240338"/>
            <a:ext cx="1857375" cy="1169987"/>
          </a:xfrm>
          <a:prstGeom prst="rect">
            <a:avLst/>
          </a:prstGeom>
          <a:noFill/>
          <a:ln w="9525">
            <a:noFill/>
            <a:miter lim="800000"/>
            <a:headEnd/>
            <a:tailEnd/>
          </a:ln>
        </p:spPr>
      </p:pic>
      <p:sp>
        <p:nvSpPr>
          <p:cNvPr id="9274" name="AutoShape 65" descr="data:image/jpeg;base64,/9j/4AAQSkZJRgABAQAAAQABAAD/2wCEAAkGBxQTEhUUExQWFhUXGBwZFxcYGR8aHRoaHBkdGBocGxoYHSggIBolHRgfITEiJSkrLi4uGB8zODMsNygtLisBCgoKDg0OGxAQGywkICQsLCwsLCwsLCwsLCwsLCwsLCwsLCwsLCwsLCwsLCwsLCwsLCwsLCwsLCwsLCwsLCwsLP/AABEIAMIBAwMBIgACEQEDEQH/xAAbAAABBQEBAAAAAAAAAAAAAAADAQIEBQYAB//EAEEQAAECBAMFBgQEBQMEAgMAAAECEQADITEEEkEFIlFhcQYTgZGh8DKxwdFCUuHxFCNicpIHFaIWM4LSg8JDU7L/xAAYAQADAQEAAAAAAAAAAAAAAAAAAQIDBP/EACYRAAICAgICAgICAwAAAAAAAAABAhESITFBAxNRYSIycfBCgdH/2gAMAwEAAhEDEQA/AMivs2hRczvfV4edkoCcgnJs1TUC/GLNUhiwYnofmTHd0XqkeQ+8cklNOpIqNSVozw2En/8Aeg8Pbwi+zo0nIPgY0RPTnYfaHPwKSPP6tCykPEy//TZ0mo8lfaF/6cIYiajyV/6xpJk4A1PkPfsR0iYTZJY6s3zEPKQYlDK2LRioE8WV/wCsTZWEyBgdQ7pJpwtFwH9l/wBIGrM3Itp5RLbHiUH+1HvCqrFnFaM3KtoLjtmZ0gJcVdyG46WF+VouDIJOnlDVy7P8vtCthgjKzNjEBwXf3VzEc7NXok/WNiqUw/QQqEEVForJhgjE/wC3zBZBHrCnAreqVX+d42qQTpDTR3AprFZsMEYsYBX9Qh5wx4qpyjWLWkXA4+dYKgpP4RB7GGCMQnD5jvE+X1hcRIDBOYlqDzeNmqQnQJI8foI5UkNVKftXpD9jDAwS8O5fe9j9IZMkOXc3eNyuWm+UGGrw6fyBvn7rB7BYGGMh9T7LwcmjVjYTsKgAPLAfRm9GhisGgh+7+kP2BgY8JAN6+xDFygTcxt5ey0m8oJD3J+jw+ZsmVbIkvqyn+XtofsHgY2QrKQXdtKewYdOAX8T8iCzDQM1hGt/2eXfIn18uMKrZMuhyp8/SF7UTgY5MsBWZ35GOXLe5DcI1StlSgWISP/KGnByAWJljxg9gY/ZlpcsJJbUEGuhu0ElJyu1ApJSz6FvtGiVhsO/xIbRvWwhFYXDlP4ORD34Q/YFfZmpeFFDqC9yLF4YUF7kRo07OkGxH/Lw0h8zZ8pN3NNElTeQaF7Ar7M9Kw9BYcgfvHRoRhZY/Ao//ABq+8dB7BUaScQWIq13qw1eOVWwBHFg36xVq2HMU4M1zpoL+/KHythMDvrvZ2oPvSJfkT5GppKkE/hUvVZajhwPNzaJCghmzJYcV8BamsQx2bS+8pRdwHJ8Pk3iYKns1LsS7t10Br1+cTlEfsOE2SlV0A3fMqh0ZzD17SRpMRyFT4+zDv+mpTc/s/HUw5HZySHJTozObH1d/rCyiL2EWbtZKG/mJJsyUk9Kk8IYdvy3FTTXK3VwbRbDYsqrJHIHow8mg42bLvlSS50q/ODNB7Ci/3+W11dMop49YVW3EcJjaFh5s3Xyi9TsqVTdGn2+sEThECw606+kLNfAvYzOHbNSyVueQ0PA6wxO2Q43ZpDagNxuGpGpThkU3RS1Kw1UtP5X5wZ/QexmYTthRomTMrqajhbhBxjlkEiWvMdLCtA29xDRokoAIp6e+MOTXQe2+kL2fQZsyqp89ZfuE8AFEvcPrzhuXEOP5SWNxp1Gv7RrAOQ9mEP7H30gc/oWbMsnCYlQfLLT/AEteju+n6RIl4XEhm7tmaoc0HCNEF2hwdqQs2LNmdOzcSq6kAv8AlDMb+sJK2RiNZiA1aJjRKJGsNCT+kGbDJlMdkziQ8000ABHr0gp2SvScoaaVty6xapD2r79+sNV4e6xOTFkym/2NZf8AnzOTEUPlEqXs4pDd4s3qS5tE40hW1Hv3aDJhbK9Wy0n4lLPPM3ygI2DINSh+pMWhtfzhQisFsNlajYsgCiB4++cOOzJQZpaeVIn5YGUcIVv5AjpwSAaISPAQ7+GRoANbCDqEcE+/fusIQDuhwhpTEhQ9kQ1fK8KgGBPWOgofQjzjoKCgmXRvfunhD5EglQSNWaHsNDrb3zguDmKSt6FhY8wQ/X7RukUlskT9nISA0wLWahASS39JKVFzyANRzi2xGwZGHl95ip1PwpAYqpYC5V0tGI7Q4PEYTLiQqXNl5grcUaE1AmJZ0pdhcuzOIzc7b650xU6ctSpnA/CE8EgUSBegH1jaMI2aqET0TYs6RinySZ0pjxDMwqrM7PVq6Qm08HIlKYz6kgAAZjV2diPYjK9lNoYiZIUiQh8y1KUXAcn+4ijMPOJyeweNyommZLTMrlSouAWZyoOxDk2No0fjh8FqECymy8pYKSocvVxDAbV98/GL/ZPYCTh2/isUtc3UIZKSS98wUT6QE4LDLA7pa0rNAF5VOeG6Bata2MYz8TXBlKKv8SmzU4EcY4nh5wZUsJJSbvXVmfXnDV1PVm6XNowMxg5j37EO4cdWh4DWoWMLlt0HWAYI+y1ufvhClP1gmUG1Pt5w1nflTgOIgYDAmztCiV75xwJevH30hS+pFD+kIBDL+VG98oRST9+v2rHIR8q8IYoWLGGA5RH6wzMXp4/SFvQV+njCmUoUajU8awgpjaa++Ecln+/7UhykHj9oTcBqeNftDoagzlEcXHL3WGEHjEDGbQQgkCrDpSD4XaKJiXDvqDceMTaehJW6JEwhzDwpvfyiNNxyH1A9YYNopF/1iqK9bJJmFqRwWeHv9orZM2VmzZVf5q9QTWJc3G/lHmPuTAo65GoEg2tCBB4eHziOnEvcl9MpP1ENmK4mYNKP/wC8PFFetEoyy2vpaGFhdQ8/sIAK6zFD+on6CHzEWp1ejf5Bnh4h60EzJ4pPN46CBXOUeoS/i0dDwQYIehuPgerQr2Nrk+GnSK9E6oyl+IpW4NfHhCDFEMHoaD0531rziM0Y2dt9T4dd3uGbSoDPUUjBJQETJiSCS+QJH5tQPlG7xc3czFb8KAsqxS4ahrGPUjuVd6he8CWTQ3SQ+biCRpG3jmk6Y7Vm82L2WmyZaEJJCgN5VAASc3UgPw0cxJ2xtvuEiQuaFTCbsUsC9WZmYkXZyGpWM5L23ilAd/PRJSE2lpAXo+ahKQQLAg2jcf6ZdmsKoDGzVd6s/wDazgZUgEgquXW4NSzNQax1OEkbOQsrYGMxIC5bISQwVNdOjOKEniC3jECd2ExKHCZkmYE/gSrKolmrnAHmY0nbDtLMzBEpKiCN3KHUsvTKkVIcP0EE7PbBnJlS1T1GU90UKnoA6nLG5tcl+AmTEl8mUl4ZYGVaSFAMoENp79IUpvZuvp15wTtbtOXJmBJGZYUQcw3gm4qLULjxaKibtRRS8pwQHdRcEs7Vdi368Y55qmaem45Issrf008uFesBOIR+b0Pl6QPAYueUPNlJqbvVugBiwSE1UUmpsRrrcWhKNkqMaBIki/lvejDl84IpHXxfyct589YOsgszi4ah01vT7xDnbQCPiNaUbzu0XikVivgMiSmzDx9KB4IoMHYU4B9PnEIbYBIAT1dh8z9YIvEPTICTbMU+lTC0FEtEscQdKEGutvfrAJkih3cx4ihHrD1LUAzeTn5D6RFlzZiiHlFv6j50pDaQUHyFP/46asXv4Q1l1yuPPrZTUgq8VlpkLcg31aFTiyLNySweCkAxSFEMVNdyQl+lojrw5O6VFnuw/SJQn3LB66gfKOU1GDnUUNPMfKHQGR7ZYUICVJVvW6jiaXGkB7FoSsrzMVEhkksQBrUF7+kazEbORNNU1Aerjnd+npED/YJXxG4U4OfMXFdST+8ZqGyMPysOZUs/hTlahSx146nx4x07Bh2zWDtlAfxsYmrwz1JU3vwgcuZdszt+K3pF0iyBJ2cgneCwOadetolS9nIH5aWcO/rB5iwKLYDT5/lgacSjQ+rDzMFRHQxchYqlQIry+dNNYauTMNwkDXXlVg8SJU1NnJc6OfkIKVUDJBtwHrBSFRC/gTTeoeRPzMR5uAU9PF4s5h4+IZ28YjqQjW54vX1EGKCgQ2ej8yhy3fvHRMRKlt8I/wCMJBigM+Uag2NbcbjWFxN39Ra9CG6QMrKCXB6gPpegg0oKvRQVRQRo/UMz/LpHLTZyjFqulTjiORLm1/pEOfgZRBDZToUix9/PSLHEOwJABZuF66a0B6iEQBratLueXDjArTDsxeF2Di8RN7sAAO2aYoJR4E8bsA/KPZuw+xU4eUnCzpuaZI38qKJWlZzXO8pIUTompjG7IkGdMKFksFHIEgBgE/8AcLfiuzks/OkjYSpkhM/EzlrWcMk5SSUutThICSbVFDxBYx2vytnR4lGtmw2J2klHac8OAlEsyySwAKMpLE2FSObCD9oe0CwqYFUQBSwLNXxykx4lgNprlr7xd13bV7k8yH+cegbMxwnSSlZcKSSFH68mEZyb4E+TDbdxSsVjZinUyyCG4swA6VLmwfiHBiZM4EDOWLBIzv0HE+UJL2inCha92ZiFlSCkiiEpUxKmL7xDhI0A0ML2TwUzEzlTlDvBLTqwGZTgUoGAcsOUU00rNfZFRXbPRcFiZSUy0Zw6QkGtyEtckah9YkoxKVEJSFkmgFC/jxjNr2VPZ+5erUyCn+Qjaf6e7MkS1FU6WE4gGgUAMoIuVAl1EVjPxzlJ00Yqcm9omSey01SXWpEvglay/jlDDzMQsb2YUj4glX9qz6Oz9OcehqmgfDLBHAMPQgRh+120EyFOBQj4dM1N61uVLR1YRaDNlKMEm+RJ5mvreAzJSh8LCvNPLk/gYdgcaJ4UpwVZjV2J4Utaj8vGJGci6Kf0n9oxejRbRETg1u7sr+3w4wXDpIoplPqzeoEFM6vwq8X+ifbw0zQGJHiT+gJ6NCGRpmBSdCnoo153jhgRQgKPJReJ+VPro/hWxiVhNnqmEZWD0BNA926sIeNhZUqCUjeQnkUs/wAhCKxSGoCl+X0jRq7Kzb0JdqKUb8svH7xWYvBmUd4MebB/HTpA4tBaK2VMJLOU0uflYQ+ZKUqxqNQPq5gveKq1f7SOHP6QiFKUfhI68uYUflCSAEmVMqxS5Nbg+gEDOGmChKeYPHS4iWEkOVZWu/7iEyJP6fSsOgGy5KsrKBYcCCOIuLQq1eT1o/k4jlJBH4v8iPmYAnFAFjmPM5SfRjAIIhd6CtqVh4JJsKV4emsR5mMo4B/xYeb8ohgEkqLDkoj/AO0LIC07oCtubwwKHEHT4vtrEJEklJIUHtu/pTWHdwoiodg9fsQR4QWMld4Pyx0RJZUA2Q/4JjoLArFszkh9SxHW458YcmVq9OA+bg9IJJBNOGhr+hEHSgMA4SqpFPR+vKOVRs5KAd6eLGjXe/30hvc5lO5TmDP1sWBp7rpBFoa9CCaAXB1sX404coehVPzFm4kDiPtDS+Q0QNpYoSUsCCtTipAyg0d21AbV6wHtH2gkqkSsMiqSlKp1CN5KAkJDCrEO4pQROnAkGpUlhY/bSIOJwAXQpQAnRgGryHWLUvyKyfCMLhZye8WFEplgLIFTVjkAeoq1Y0XZraKu6VmO6CWNqa6RG7R7OlyihCUsVFyoWYMKU1f0iX2e2cJw3i0oEpCEneNaOTpG7pqyomZxeNExSizOol+NgPQCN32ExctOHSgKAUVqKxVySwTyFANdOsed4SQVkAVUohKRzJAHqY0/Y+f3M/epm3FA/hOh6hXoTGzaqhR5PbuzWzkold8sBSqtQMA9Dlt7EUe1pmWcVvUtbW16xqth45CpSUOMyUsU60FTxY+OmpiRjVYSR/Mnqkym/FMKUkG9HqXf6Ri029G11yC7Nz1qScwVl0zJCVcLO5GjlrWjE/607Sly1ShdQcECjkhwCdKOehg/aH/VSShCxgE98tLPNUCJaczgEJNVF/DmY8+7RJXiEyQpRVNmTQ6lVJzAuSPLwjSKoznKyy7JbcSEK7yi1qLajKAkBIF9CX5mNONpoI+JzbdBVzdgIDIxGHlJRLBACQAPDi1XLO8GRjEFyClQe4ILdReMLuXJUf5CKrwryB+8NKVBNSkizFkwqsQaML3JowF2DfMiCO9lAnXXqGi6LG4bKnfX8Aqd5xW3h9I0vZVYnrMw1CGpoVFW4PBQPRow+0scEJMsKBWxJShqMzAgGprY8x1sP9Hdp5kT5ZLLTOMzKAd1HcqCaXYKSaaOnjGsY0RJnqKp8xThIBYsTYDo4JPl9QKrb+yDNSDMmJBTV8umovUddRFmmdkl/CphZhXyd26tGc7QY7+UpLsTT4Vf+vtoUp0KEdlJ/tKjKE2SUrlGxALvqCkF3cc4qps8pcqc/wBoUkj7a3iw7FY1cud3QLpU9A9wHercPKLntbgM6BMQcpFyxtQaa++mdmiMl3pNQFMfxKII9DypA5eHJc7r3qhvEEwSXs88R4DL6vBpeCrdRPUl/CACMpg4LqVyXV6C3jwh8tG7RKknU7p8yR9Isk4NYulVtUt9IjE14tz+zQ6AAuVUXPQM3iNephThUudH1cv6w44vRj4iEWujuL3qPBng0A2Xhg9TTUFI+0E7tA0FB7/eIqpgqFVD3SunloIRpdGNToU5vSFYEwLQNT5q+gjoi52p3h8jHQAQFTgp2rYt7N/YhL3GarMDT5t5R0qW53TvPR24VGrn30VUrLvBiLKSE2P5gxpfreOfFvZyjJigGq40q1uOreAhFSxmZRY1q9Rqz6w4TQBvO5I/Kx6sw/UXhqkHNUg1bhR6b2oZq6RGIggUE3Dp1qR6++sU+1VzSckpJCXpVz+ifCLJTJmEcnFc1OILW9KQKZKF1neemax8BUHxgehPgzStmShLImKPeHl8P/L7xEXOCGEoHMLKTQ+YPq8a/wDg5agxQ6nqCPV7Qg2XII+ApFnFR1fT3eOiM4VspUYXZQKJyFlLhKszcSLerHwiyx05E3FBSE5EzKkFVHA3iVMzEBzzfjGrl7Mld2O7SUgs5ISVH+0LcM/LTnFlgcFLyBCQNWoLkuXowrpYPaNlOLNEV+zZiZ47rEy33XTMF1aMCoBlHi4FDePNtoywmasflUQ55R6/MwoUAFXFreHT9Y807SS0qnqKUFDneDZepym31hp7G+AGzagggZSQpRfRIUAOm8T5Rb7BxSVY1CgQEIScpI5Nrr9oNspEpWExRy78tGUVqAtwNeIgPYPAd7iS6XCZajwrmSkehMJ7sTXRuJOFQXOVQqdXY+HDhC/wElRsoniaNxqLftE4IykApSxahF2p9BCzpYf4QNHDNxFTV62tELxxKSS6ElpYboSNbV61h0j4q8HUdGHi2otxhiFmm7Y0dqv4eEU/afbBlylBJAUpgXAtW1K2iqKsz3bXaXeTAlBLpNGBBB0bUeEegdjNnFE/DFSiZgTkWs3VmTvhR1DijvYR5NsVJmYqULkrzf47/wBI9t7ES1HEZiXEtBUeDndA67x8ovtELtmqVtBCJvcrIEwjccgZk65Xpm4i/UQzFyUrdzm0ZQfwc1v7EeS/6pY4rnllO1E26n3QxTdmu02KTMTL/iZhSSGCjmHTeduFLQpx3RUaR68nZMtC8wSlJGqQ3Vzz5v8AWA7bx6QgpqVcBWmpro3qeRjNzdorXeafAgeiGiPJlB6TLuR8OpuWArXk7xnj8mmS6JOHOZVykCqnT+EDQ2cnrCztpJD5UpUBQOHDi6iNTwe0V2ICxLXNSahk5SWoQSSz5cwLeZjsBhVziQhmS2ZWnMtzIPusa+FqrZk2+h8zaK3dkv8A2JHyD+scnHy1qyzEgLFQ9j4j3aNFhOyaSAohR6qKPBkl/wDIPEPaHZVDuE5VJLpZalANopwFMaWfqLxcvJGSpjUZckETktVghnd2Fz9oTEIf8IIfi3090hJiSD3c1IC9MpJcDUVcDk/nHKnBKS5KQLE87NxBjAs6RhEgOwB5l/pA58wJZyx0YH6GFDvcqrd/HSmscudcFJIHFgONH1hUAWTKUUgnITzSXhIelY4wkAyjlYjMVBiFPUjUAMCAeOoanlCTQpqKBuLAV1draRJQhJWlSt0ocsCKghn45Tdj15ks7Dbxoa39S4pdx68oyavhnJRHwcoKB3SUhnS7AaUFGp6wzKH0IoOgHG7fcc4BOwhBoSmrFt1+G8mrQYpcFQHEKL1H5nCWs8Q/vkBZuUMkpCRmoprNoWDH9eUPxuCBIbUsU082068oiS554gPZwSOVHtEyWhaQDlzF3ABDeRrwo3yiU8lQckWe9CHoLOxt1HKLGROfKkihqTbMWY3BfzgOLQ4zWenB6agNrx5wGTnbgKtRn4ilacoI/iwWiWlKA4uxZvUeEFTMSCGav4ePFq83aISllbFiSKMfsK89YElfK/GnPdPHrGq8lFZFnPx4AYJcEWS7+enjSMz2hwaZzLKhLygDMoODUkJahcOzk666Xa528E5i+ig5fqPAxF2lK7xJATvDX4RyB5cOvnWewbMXJmJwyJiAQvvUBJUHDMsKsQKsPB4l9nMUuVnUhhmABDsQPKLdeBUn4iH4B/olhDJGFUwUEa0KSb8ATc0No0XlTFZJl7cnak+OU/OsHl7cmkhO65oCRrb8NLnWlIjjAmYkuksLKB1biKHwe0WeyMBkJzByw0twNaseVIr2RZSdkzCzCAyy6gK08zlFau4DaiMh2xxGdRBBDZaG4offjG4mTgl1FVNWLszNT3rHnXazEjvJlSWyXu7P9YXJb0h/YTD58UpTOEINBSqiAKuNM2seubBn92malygEOtSSHCa5bg3qKVJalaeYdjMdIw8klSnmTC6gEndAcJSSacT/AOUbLs1tqVOmlKSpIUCO8AICOJzEgVYgGrZnakWuRKjH9sMQJpnTKgJUAl715sCaFNxpGQw88pKFVoXj1L/U7BDE4bv8P+AgrSLmWBRR/EVC9dH4R5SCSC3sQdhLRv8AY3a0MUzS1TX5fX0i2RtSXMFCkl6jMOJGh1a1614jy9MggUNdPS3PnDsFiFIIIJSQbgt8ozb0Z5UevYbC5pIlqKd5ZzOCAxppQkCl42WxcAiWgDKwFq1JoCWOtG6vybLdlCFolZqqUh2c2fK/FtL1jWhakywwBAANqUDu4rfSBtUkjogtFvOxUuWHWoJQBvFRAAAHEFoze0NsylP3SwXBLi37kxkO221StIToS/UA68q/8YpNn4ggZfS0CdlcG6UBODgOeWh68Qw9YqyV1dm0Juet/QwXZX/aJcBwWGatyLc2hMSkZiS1zYuwH6vAD2RJkoFzlA5givifdYdh5bOQG8fWo8H+8NXPFQFAdYb/ADKmhfhbVrnnCchUP/h1VfJc2HOkJCBS46FmFFaZ28QkOACpg3FjUc6eMDw+NdWVSMhc01AcvyBoH/t0tEaYpQAMwkJPwtVhmBYDQeAZtXjlYZgVISogbrJsCTVSf6VOK3cqBoATzSjWjmlGtE3ETwVMxrXydy5FqeYpBEozhqFxe4o1GuA5pzHWKiVLWHGdWu6UsCBonjWlacyxiynqAmOg5mIAVUM9Q5Fubc6QJyXYk2EVh1OV5q6bunB4agO9TmGl+tgajiIJMnhJylYJVU1BYkCjCwFmNdaCFlJSpgHBB3S7MW/MT8PXy4PUmHJHmgDeBJFyKuBpq+mvCCBdLJY9LnVnAeJOKwyrKSyuIsoc+NbvbhaAyZDkGwBOYaDmKkvDwpjoCivS1KtxrxrXr0hy94scwax0Jt0eD4mZkU4IUkXe9aVa8KcQkocO1mP7ikGIUhoQp2SwJqzhiOQbjz1MAnJWC7EKBZ3cDkTwg+HnEpCXAJcF3JI40BGbp5QAvMJKCpRFDcjkxOtdBTygxvgBMSqgzACrDKbGg0NuXKBpw4Sc8veIdwz+uh5w6UhTOKG2VmqNCriPWDlKmzpcDnS1jbjpC2wOmYo/iDDjy6sxhyFkBgMhYFO+D501GkcAkpclVdLAA3bm/LUmGYR8mUsSKVDOL1Yc9TWNE2uR2x2O2ehSd5lC6kE0J1yqBd+FuECnbIkkN3SCCcxGXWz+3iTJIG6DlL04AcedTaByFZVBO8oEHMo0qDo/y1eKyrfQ0zsJgJSRSWgDVkDTwgkxBLb3dp8gdWNKAjVuEFxWK0qSC1BoKH3+8LPU43Q4LHRiNL19IrNtFqmUW1cCpgiXNyJUQCjNcanMS7WvFDtLZ6EhOQjN+LKQQa0PXj0jSY3ZqZpLsFWGopVjxFWhdlYGYArMAkMH5nMfhLggMRQiCM6B2zE/wihUMeRhF4a1a6tGhxWCSDUkDn9T+kARs5BVuzAn+77j7QLz+OWuDK0yx2dt4SMdISogSlIEpRBo7MDUOGICelY9cmuUhNuD8w9AOtwY8M2x2bISqYQAEsFVDqBsUh/CrXjTdje1q+7EuepSkpoieCNwAH/uA1tQKq9r30mvg28cq0yV2v2WvPnHwgMUszB2dnNC/F6RR4eUXD9CP1jcT5/euETJSzSiVPrSic2rVil2rs4Sy4mIcs6AoO7aAl/SkZo0kXOwg8nKCoEulT6B+NnrRq1iHjAFLOUUejfrHYWctMnu23ak1d/J9ODk8dCKXMy6X0J98IGgsjzJQGh8YVKeZiwTMCtGPm/nA3Aoya3icR2MQtYAqPL9ISHJU1MppSOh19isz+ZLPkzGpzP8IuXJoLVFWIFIWRNsZf8AM+EnNmGoOVtQ2p0PWHTpCU5khhUZkuHOXMblwaqejD5wzENRWbLZw9lAnnSvLjybHRz8hZksEhXFTs9rUJB0BDvUhQ4wWQspCSu5c5XJuaFm0v0iHhZeRSjYqYfbSjC1qeUHKqX0uTa5uK291jNtE6Q6ad4bvxFwGowZ68ePOCSMR3gLIIAD1plToBS3PlEFSgRmLFgATow3ctA3Djc0LxIxM5KswsmlNSoNQHjz52LVnRHBZqmKC6JLkeujWYaV8IjomEneBCnYgi9TVw1eR5xXTZxCkgMSybHRgB538YHL2opKyhSHADHLWjO9aBTHhxh5SHZcgu7F2u5DEEOw1duHJoYcSFApZmNDWnQ8eRgImJZJSUpUoWy3ZwLjQAhqCvGGpnClQRlc6q0Frmt3NGhexjyJOMmFTBvEEB+nA8vZfLAUlwMqgWUHJzcCQTZjSuh5vXzMalWYhphdwDQ+I0IqHp4tEuTPBQCCQr5brkUPMeQ5xop/IJhZctIUVsVKNOlKjKaEnjeEQBmNCRoK0L1ZrfrB0YpFmZhrxLn5D5cYCkhS3SRSpbgOliOLxpkpVTL0IJCUOkWJOUEuHaoB8HaBSEllB6hnexGmnL5w/Fp5El3FWIOjNT946TOObMC1GVxodR5+ZidWLQ+VLeiUs+pa9XFQR4f0w2fh8oLpDNVtByrb3xjkKIKgDuljSz8/S0HzqIILH7dDWE5apjdUQctAA7/EkgacANGd/G0ClSA6lLQrMAKBRSdWZrjWrsYPPWUkGj+NPX0iRKO8FKJp8LUFQ1fCFDTsSQ6UlLhnSWuT0ZhYj5NBl2+Lm1bdDbSAZnIAFL3YjoRWHlFGqeBfycH30joX2aKTM5t2avKTkLBzR3PhYPzin2RsvEKmpXM/loOiixIGgF/lG6WlQGUhwKg8TY8ft5wFWzZJOYhKizuQC/mPrDjCKuzPFWU/aDZ+SUkSkLUVzE5iHUAgOSbMBmbreMlLxK5E1aEprrWmtw3D5x6bNW7ijkUJ+cYrH7OTLnrY72ZyneNTViQ5ar06ReimZ9cplWyl3uQQb0pDESQkuKceXjrFph5E1SlqWAVE1IIb1PSkAxUsA5aZga6+oiHaM5WabsntFRSO8XyGZVrEGtdSLi8aiVMRoEnmL+bR57gJba1JduVYsBMbWLjDRpCdLZthLdrl/Y090hi5aVa101tyiHsaaoywVKKq08NInpOrP9IlqtGyYJgKZT5GOgx6nwhYVAZCeTmJVuPYFQLJHw1Ib6UF4Filq4pyuGDVFtNbPW9IiqnmaoliQPgCWDh6BiLgHSmkTpGFOYFQJuTmJSwvXVqVANjVnjnxo5Fodh8U6c1WBJYIoT+UG2rMQxflDELZmosAOM3w/iHPX/jCz5JACs5bKKKsA+atHLtQZSLVEJIw0vI/56khRbM4JoPIu4rEuKq2AWVOu6dxi1BUggFQcM1Re7DqDBT/AAippv340awrx+bxHxMsIBqhaVJY/CoVPxULOCB/k/CFmypiklae7MtGY1BzE2AAF8zprwMFLoKElYJbucmXMmpBUQAlhUdBSJSlpSzhJUpgmoAIGr06c6wJaikqCEKUxBJLuweqSXBc8XbL5NlKKylSqqAdLvmDgly6q7quHCzAw8cuRqNjp5zKSElQCDvoSkUJdQCS7US+n4TBpaqsCHZs/wAJ0bMDY2DmvWO2YEJWFih1Dgpop81K6G5YFuMGmykHflpO8SA4BKqklyKKenkPGHGhY0LOlF2WFEjVzRJNTzeznlAkIZwyk11axew1AL+V9TxHxBKgF0BU7GmlRqaWjlFTZAQoi6SWYMC7CgLaM5fpCSVaAdmyjMSV3O9Spci7dByJh8nGBqgg3JNme1BU1ueA5QDEziDlUJYWQA5NAFWLkXAJh7UCQkhIdNyQW1LWceFqRS5BckpCydCkuxLGtib6BrdIkysOkj8TAO7kg3setIqP9xXmy5wJgAIS7g6EEiru2ote7yk4sZAN56gkUOYEFwFH3YmsDfY0/kNly3SSl7kW98REmWoAOMulq+fD2KRBmzVIAAYkgg8wXcA6CuvUtUw7DzHdTBKBrUvflV7g0hKbWkhqVcB5rqqAx45ufD3pDZktYL5FEavbyF+nKEmJJLpZKg1Ccp618dRBSTQrCVP+J0kBuKT8ouLsLsF3ZKRYNUElh4hvehghYUzoPIm/mTHSlBYYUNm4HWl4MJakk20uG05RpXY0jlYh0/Aa835XFoBhVMWOUC+85IJ4NapvzgqlgNTMXsz/AEgc3CByor/4t6j6wJt7E0yRi1jJcFNNQfEFniun4dJVmUkEixDgivEWhJ1stQQbWuXHHSJGEllQNSObv8nEUp29DTM/j9kSwXSopJ4sRzueHPSK2ZgMpcKSrpfyrpGpxcsHdUyrU4acXiDM2eCDlSddQA48SfSHF32Jq3ooSoihbo1YWViQXGsaLD9nwQM7hTaEWcnUU/eHJ2HLB1PKn2jeM0y1BkHZe0Ch6OPymlY0eAxXeg7qk/LwMM2fg5Ut8qBV3Ovq/pFisP8ADTp86wm0zSKaI4w6vf7x0HSQ11+Co6IKMz/DmoBS5NWOe5PMgM2haqa8YMmVkOZnmO7K/Ayt0kGjtWvIXiTIkBTry2ch1XBc2Tq7+vWEkYUgb6cxOugb+rqr20c9rk59EfBSV7qZkxRUpIKUqFAkkqc5QU7zN5M9olYpeZKCmYgSkqY65MoIykpDkaBPIdYSTiJW+t0qSHSQmYCpRKVUa73foT1HhJLJP8wOACUBYqCwCXQ6TfjbTSKYPY+WAHIAUHJQQkioJJzCtymgAuRaCScWh0SyxUwHdhTDMas4DBhe7Zj4QcTjd9IWUBJoEB94sHS5YCvW4ERpmLyFymhJ3gCMpoS9Ph0c+mmeGRFF3hv5xzrQyUA5QliSvWgL00tzNYTG4oCY4IUAN7MR8RoQamzACwow4moWtc1fdIGcjMoslwLAhWXRhoTalIsNlYZKSSssokKIQwTMqGqN0pBqBoxY1hxVclRZMwyCQpSiEg6NmzAMzAAABi9aW4wSdi0CYlIzGYUqUEqSwsWoLACv/nEabPCipGYJAq4chNHo7sTlJ5UERcJtcpnFcoZhlKUMb2+IndF3+VzGX7vZLdk6XiQuXlWlKaqcsy7VB4ivDU2iNiMSlZSmgIS4chyzlyQLBmYl6DwoF7TWknMBUuElOYDM5CgXdgDStaRY7NmJVMAbLRL5wSw0L6hVeHyMU4PkVhcfPygOCynyl2IVUFncuxOnjDpOLzBKSVOmmZVWqxDi5bxp0h4UFS1LCysh+8zbqWKsqCAGIcl9bnx7DhRASJaVmrqKSUqLu2Wln14DnAknHY1slyksjMMobwUXGZmJ4sHZujvEqQsrWU/iTo2oDElgKAHlm8oq1SkMrOAEEH4A6jkrVNWoGDUvD04xISFAkGYAiSnKVZUUUuZXi7B6+UJx7QMsJqnTVRSTmFaguCSXLsDQBmZmsIQoShwynNQCWZwFWADBgKH1rA8Rihh5iUlKiG31GyQRQNUkMHc/SHHaLryoyEEFiKEtV8rPlNGy/l6xnUiRxWtKgcr3tVkJUblIoKPybQQicW6ar0AUzsp6sG/EwI6kQP8AicpIUApCzoSba7poxHL5QqkJLJCUndd2NCUmyVN+bg4AHjVPsYbBTAFFJYsWBSCT8VHGWhp8NTEz+O7wMlLKFS+leT8QP2ikyrK0oSEiX8SlEFRYIKnRUAVSRfUdIsVYYhJZbs4IYJ0qA1bCwFo0jaVotXWh6FByp+igRlHSn3iXNnkhzl87eMQZMpjlyv8A0gc31I3mOoqXrpDETMjO4bdtQvX0FfHgYcZ/IX8iiWS+UKc/O/GHYTBqWCXY8MzEMSKlmsOcKJBC2Hl6h2NHESZUxYASgANp68L+OsaRUDSMUxJWDKR/MSFauBRnav3gqlAswy+o5XgU/EkvmCQTrUH5w7BrqCajp9iD84pfRpVDpa3GVxxvAlJrWJCykAkF/Q+XCOUxoXjTHQ7BhQESJc0QLuxV2HB/vAxKrUNx4eYh0FlgluUdEMe6x0FMLM2tA7zKwbImmlSXpETAHNlCqgsSDWrzK11jo6MZcMxZWYqYTKTU3Wb65QPlFjMSP4S1wH8Ul/kPIQsdFLhB0RsMHnTianuZhc1rSvWt+cTAHTLBq6kPz3EX43PnHR0S+iSZikgfwyB8C82dP4VfzvxCx8YPNkpSFhKQAxoABZNLcGDdI6OjDy8Izlwir2QgHEpBAIyOzasa9YcvdxOICaDuEUFB+HQdT5mOjo1hyv4/4HZncQo5xylS25fy0xttnSEjD41YSkKYjMAHYMRW9I6Oi5cARdqzCmSFJJCgUAKBYgdySwIqz1hNgLKhh8xJzVU5fMRnYl7tHR0Yf4MceBZ+6FlO6cgqKH4CbjnXrB1IAXLAAA/iRT/43+dY6Oiuil+omLnKOPRLKiUFRJQScpLAOU2NIN2mWU4tSEkhPdyxlBYNwYUjo6Ml+v8Afkgp8TLDgMGIU4ah+CLELPcSy5c5XPHeF/OOjoroRYYC6hoyi3MLpBpqQUZiN4Gh1FOMdHRmylwCxKd1X9qv/wCkxXTg0oEUczHbX4Y6OjWPH+gLPAhyh9Vl+ddfP1iy2b8Es673plbyjo6EuUNckNAdAJu5+RhGbMRd46OjfxfsbrgdIv5xLavvhHR0dHRXYyeIB+A9R/8AaOjob4EJHR0dEFH/2Q=="/>
          <p:cNvSpPr>
            <a:spLocks noChangeAspect="1" noChangeArrowheads="1"/>
          </p:cNvSpPr>
          <p:nvPr/>
        </p:nvSpPr>
        <p:spPr bwMode="auto">
          <a:xfrm>
            <a:off x="374650" y="152400"/>
            <a:ext cx="304800" cy="304800"/>
          </a:xfrm>
          <a:prstGeom prst="rect">
            <a:avLst/>
          </a:prstGeom>
          <a:noFill/>
          <a:ln w="9525">
            <a:noFill/>
            <a:miter lim="800000"/>
            <a:headEnd/>
            <a:tailEnd/>
          </a:ln>
        </p:spPr>
        <p:txBody>
          <a:bodyPr/>
          <a:lstStyle/>
          <a:p>
            <a:endParaRPr lang="th-TH" altLang="th-TH"/>
          </a:p>
        </p:txBody>
      </p:sp>
      <p:pic>
        <p:nvPicPr>
          <p:cNvPr id="9275" name="Picture 67" descr="http://ricewisdom.org/images/rice-wisdom-022-growing.jpg">
            <a:hlinkClick r:id="rId8"/>
          </p:cNvPr>
          <p:cNvPicPr>
            <a:picLocks noChangeAspect="1" noChangeArrowheads="1"/>
          </p:cNvPicPr>
          <p:nvPr/>
        </p:nvPicPr>
        <p:blipFill>
          <a:blip r:embed="rId9"/>
          <a:srcRect/>
          <a:stretch>
            <a:fillRect/>
          </a:stretch>
        </p:blipFill>
        <p:spPr bwMode="auto">
          <a:xfrm>
            <a:off x="5367338" y="5392738"/>
            <a:ext cx="1649412" cy="1177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19"/>
          <p:cNvSpPr txBox="1">
            <a:spLocks noChangeArrowheads="1"/>
          </p:cNvSpPr>
          <p:nvPr/>
        </p:nvSpPr>
        <p:spPr bwMode="auto">
          <a:xfrm>
            <a:off x="0" y="447675"/>
            <a:ext cx="8243888" cy="461963"/>
          </a:xfrm>
          <a:prstGeom prst="rect">
            <a:avLst/>
          </a:prstGeom>
          <a:solidFill>
            <a:srgbClr val="006600"/>
          </a:solidFill>
          <a:ln w="9525">
            <a:noFill/>
            <a:miter lim="800000"/>
            <a:headEnd/>
            <a:tailEnd/>
          </a:ln>
        </p:spPr>
        <p:txBody>
          <a:bodyPr>
            <a:spAutoFit/>
          </a:bodyPr>
          <a:lstStyle/>
          <a:p>
            <a:pPr>
              <a:spcBef>
                <a:spcPct val="50000"/>
              </a:spcBef>
            </a:pPr>
            <a:r>
              <a:rPr lang="en-US" altLang="th-TH" sz="2400" b="1">
                <a:solidFill>
                  <a:schemeClr val="bg1"/>
                </a:solidFill>
                <a:latin typeface="Tahoma" pitchFamily="34" charset="0"/>
                <a:sym typeface="Wingdings" pitchFamily="2" charset="2"/>
              </a:rPr>
              <a:t>2.2</a:t>
            </a:r>
            <a:r>
              <a:rPr lang="th-TH" altLang="th-TH" sz="2400" b="1">
                <a:solidFill>
                  <a:schemeClr val="bg1"/>
                </a:solidFill>
                <a:latin typeface="Tahoma" pitchFamily="34" charset="0"/>
              </a:rPr>
              <a:t> </a:t>
            </a:r>
            <a:r>
              <a:rPr lang="en-US" altLang="th-TH" sz="2400" b="1">
                <a:solidFill>
                  <a:schemeClr val="bg1"/>
                </a:solidFill>
                <a:latin typeface="Tahoma" pitchFamily="34" charset="0"/>
              </a:rPr>
              <a:t>Share</a:t>
            </a:r>
            <a:r>
              <a:rPr lang="th-TH" altLang="th-TH" sz="2400" b="1">
                <a:solidFill>
                  <a:schemeClr val="bg1"/>
                </a:solidFill>
                <a:latin typeface="Tahoma" pitchFamily="34" charset="0"/>
              </a:rPr>
              <a:t> </a:t>
            </a:r>
            <a:r>
              <a:rPr lang="en-US" altLang="th-TH" sz="2400" b="1">
                <a:solidFill>
                  <a:schemeClr val="bg1"/>
                </a:solidFill>
                <a:latin typeface="Tahoma" pitchFamily="34" charset="0"/>
              </a:rPr>
              <a:t>of some major export countries</a:t>
            </a:r>
            <a:r>
              <a:rPr lang="th-TH" altLang="th-TH" sz="2400" b="1">
                <a:solidFill>
                  <a:schemeClr val="bg1"/>
                </a:solidFill>
                <a:latin typeface="Tahoma" pitchFamily="34" charset="0"/>
              </a:rPr>
              <a:t> </a:t>
            </a:r>
          </a:p>
        </p:txBody>
      </p:sp>
      <p:sp>
        <p:nvSpPr>
          <p:cNvPr id="10243" name="Text Box 24"/>
          <p:cNvSpPr txBox="1">
            <a:spLocks noChangeArrowheads="1"/>
          </p:cNvSpPr>
          <p:nvPr/>
        </p:nvSpPr>
        <p:spPr bwMode="auto">
          <a:xfrm>
            <a:off x="71438" y="992188"/>
            <a:ext cx="8786812" cy="708025"/>
          </a:xfrm>
          <a:prstGeom prst="rect">
            <a:avLst/>
          </a:prstGeom>
          <a:solidFill>
            <a:srgbClr val="7030A0"/>
          </a:solidFill>
          <a:ln w="9525">
            <a:noFill/>
            <a:miter lim="800000"/>
            <a:headEnd/>
            <a:tailEnd/>
          </a:ln>
        </p:spPr>
        <p:txBody>
          <a:bodyPr>
            <a:spAutoFit/>
          </a:bodyPr>
          <a:lstStyle/>
          <a:p>
            <a:pPr>
              <a:spcBef>
                <a:spcPct val="50000"/>
              </a:spcBef>
            </a:pPr>
            <a:r>
              <a:rPr lang="en-US" altLang="th-TH" b="1">
                <a:solidFill>
                  <a:schemeClr val="bg1"/>
                </a:solidFill>
                <a:latin typeface="Tahoma" pitchFamily="34" charset="0"/>
                <a:sym typeface="Wingdings" pitchFamily="2" charset="2"/>
              </a:rPr>
              <a:t></a:t>
            </a:r>
            <a:r>
              <a:rPr lang="en-US" altLang="th-TH" b="1">
                <a:solidFill>
                  <a:schemeClr val="bg1"/>
                </a:solidFill>
                <a:latin typeface="Tahoma" pitchFamily="34" charset="0"/>
              </a:rPr>
              <a:t> Total rice trade in the world market rice was 39 million ton in 2012 . The top three exporters are India, Vietnam and Thailand</a:t>
            </a:r>
            <a:endParaRPr lang="th-TH" altLang="th-TH">
              <a:solidFill>
                <a:schemeClr val="bg1"/>
              </a:solidFill>
              <a:latin typeface="Tahoma" pitchFamily="34" charset="0"/>
            </a:endParaRPr>
          </a:p>
        </p:txBody>
      </p:sp>
      <p:sp>
        <p:nvSpPr>
          <p:cNvPr id="10244" name="Text Box 25"/>
          <p:cNvSpPr txBox="1">
            <a:spLocks noChangeArrowheads="1"/>
          </p:cNvSpPr>
          <p:nvPr/>
        </p:nvSpPr>
        <p:spPr bwMode="auto">
          <a:xfrm>
            <a:off x="3643313" y="6357938"/>
            <a:ext cx="4464050" cy="307975"/>
          </a:xfrm>
          <a:prstGeom prst="rect">
            <a:avLst/>
          </a:prstGeom>
          <a:noFill/>
          <a:ln w="9525">
            <a:solidFill>
              <a:schemeClr val="tx1"/>
            </a:solidFill>
            <a:miter lim="800000"/>
            <a:headEnd/>
            <a:tailEnd/>
          </a:ln>
        </p:spPr>
        <p:txBody>
          <a:bodyPr>
            <a:spAutoFit/>
          </a:bodyPr>
          <a:lstStyle/>
          <a:p>
            <a:pPr>
              <a:spcBef>
                <a:spcPct val="50000"/>
              </a:spcBef>
            </a:pPr>
            <a:r>
              <a:rPr lang="en-US" altLang="th-TH" sz="1400" b="1">
                <a:latin typeface="Cordia New" pitchFamily="34" charset="-34"/>
                <a:cs typeface="Cordia New" pitchFamily="34" charset="-34"/>
              </a:rPr>
              <a:t>Source</a:t>
            </a:r>
            <a:r>
              <a:rPr lang="th-TH" altLang="th-TH" sz="1400" b="1">
                <a:latin typeface="Cordia New" pitchFamily="34" charset="-34"/>
                <a:cs typeface="Cordia New" pitchFamily="34" charset="-34"/>
              </a:rPr>
              <a:t> </a:t>
            </a:r>
            <a:r>
              <a:rPr lang="en-US" altLang="th-TH" sz="1400" b="1">
                <a:latin typeface="Cordia New" pitchFamily="34" charset="-34"/>
                <a:cs typeface="Cordia New" pitchFamily="34" charset="-34"/>
              </a:rPr>
              <a:t>: World Grain Situation and Outlook, USDA August 2013</a:t>
            </a:r>
            <a:endParaRPr lang="th-TH" altLang="th-TH" sz="1400" b="1">
              <a:latin typeface="Cordia New" pitchFamily="34" charset="-34"/>
              <a:cs typeface="Cordia New" pitchFamily="34" charset="-34"/>
            </a:endParaRPr>
          </a:p>
        </p:txBody>
      </p:sp>
      <p:graphicFrame>
        <p:nvGraphicFramePr>
          <p:cNvPr id="9" name="Table 12"/>
          <p:cNvGraphicFramePr>
            <a:graphicFrameLocks noGrp="1"/>
          </p:cNvGraphicFramePr>
          <p:nvPr/>
        </p:nvGraphicFramePr>
        <p:xfrm>
          <a:off x="0" y="2640013"/>
          <a:ext cx="3429000" cy="3578221"/>
        </p:xfrm>
        <a:graphic>
          <a:graphicData uri="http://schemas.openxmlformats.org/drawingml/2006/table">
            <a:tbl>
              <a:tblPr firstRow="1" bandRow="1">
                <a:tableStyleId>{93296810-A885-4BE3-A3E7-6D5BEEA58F35}</a:tableStyleId>
              </a:tblPr>
              <a:tblGrid>
                <a:gridCol w="1071538"/>
                <a:gridCol w="1728861"/>
                <a:gridCol w="628601"/>
              </a:tblGrid>
              <a:tr h="28604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solidFill>
                            <a:schemeClr val="tx1"/>
                          </a:solidFill>
                          <a:latin typeface="Tahoma" pitchFamily="34" charset="0"/>
                          <a:cs typeface="Tahoma" pitchFamily="34" charset="0"/>
                        </a:rPr>
                        <a:t>Country</a:t>
                      </a:r>
                      <a:endParaRPr lang="th-TH" sz="1200" b="1" dirty="0">
                        <a:solidFill>
                          <a:schemeClr val="tx1"/>
                        </a:solidFill>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Amount (mil. ton)</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en-US" sz="1200" b="1" dirty="0" smtClean="0">
                          <a:solidFill>
                            <a:schemeClr val="tx1"/>
                          </a:solidFill>
                          <a:latin typeface="Tahoma" pitchFamily="34" charset="0"/>
                          <a:cs typeface="Tahoma" pitchFamily="34" charset="0"/>
                        </a:rPr>
                        <a:t>India</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10.25</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26.19</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en-US" sz="1200" b="1" dirty="0" smtClean="0">
                          <a:solidFill>
                            <a:schemeClr val="tx1"/>
                          </a:solidFill>
                          <a:latin typeface="Tahoma" pitchFamily="34" charset="0"/>
                          <a:cs typeface="Tahoma" pitchFamily="34" charset="0"/>
                        </a:rPr>
                        <a:t>Vietnam</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7.72</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19.73</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en-US" sz="1200" b="1" dirty="0" smtClean="0">
                          <a:solidFill>
                            <a:schemeClr val="tx1"/>
                          </a:solidFill>
                          <a:latin typeface="Tahoma" pitchFamily="34" charset="0"/>
                          <a:cs typeface="Tahoma" pitchFamily="34" charset="0"/>
                        </a:rPr>
                        <a:t>Thailand</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6.95</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17.76</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en-US" sz="1200" b="1" dirty="0" smtClean="0">
                          <a:solidFill>
                            <a:schemeClr val="tx1"/>
                          </a:solidFill>
                          <a:latin typeface="Tahoma" pitchFamily="34" charset="0"/>
                          <a:cs typeface="Tahoma" pitchFamily="34" charset="0"/>
                        </a:rPr>
                        <a:t>Pakistan</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3.40</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8.69</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en-US" sz="1200" b="1" dirty="0" smtClean="0">
                          <a:solidFill>
                            <a:schemeClr val="tx1"/>
                          </a:solidFill>
                          <a:latin typeface="Tahoma" pitchFamily="34" charset="0"/>
                          <a:cs typeface="Tahoma" pitchFamily="34" charset="0"/>
                        </a:rPr>
                        <a:t>USA</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3.31</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8.46</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en-US" sz="1200" b="1" dirty="0" smtClean="0">
                          <a:solidFill>
                            <a:schemeClr val="tx1"/>
                          </a:solidFill>
                          <a:latin typeface="Tahoma" pitchFamily="34" charset="0"/>
                          <a:cs typeface="Tahoma" pitchFamily="34" charset="0"/>
                        </a:rPr>
                        <a:t>Brazil</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1.11</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2.84</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en-US" sz="1200" b="1" dirty="0" smtClean="0">
                          <a:solidFill>
                            <a:schemeClr val="tx1"/>
                          </a:solidFill>
                          <a:latin typeface="Tahoma" pitchFamily="34" charset="0"/>
                          <a:cs typeface="Tahoma" pitchFamily="34" charset="0"/>
                        </a:rPr>
                        <a:t>Uruguay</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1.06</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2.71</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en-US" sz="1200" b="1" dirty="0" smtClean="0">
                          <a:solidFill>
                            <a:schemeClr val="tx1"/>
                          </a:solidFill>
                          <a:latin typeface="Tahoma" pitchFamily="34" charset="0"/>
                          <a:cs typeface="Tahoma" pitchFamily="34" charset="0"/>
                        </a:rPr>
                        <a:t>Cambodia</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0.80</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2.04</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en-US" sz="1200" b="1" dirty="0" smtClean="0">
                          <a:solidFill>
                            <a:schemeClr val="tx1"/>
                          </a:solidFill>
                          <a:latin typeface="Tahoma" pitchFamily="34" charset="0"/>
                          <a:cs typeface="Tahoma" pitchFamily="34" charset="0"/>
                        </a:rPr>
                        <a:t>Myanmar</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0.69</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1.76</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en-US" sz="1200" b="1" dirty="0" smtClean="0">
                          <a:solidFill>
                            <a:schemeClr val="tx1"/>
                          </a:solidFill>
                          <a:latin typeface="Tahoma" pitchFamily="34" charset="0"/>
                          <a:cs typeface="Tahoma" pitchFamily="34" charset="0"/>
                        </a:rPr>
                        <a:t>Argentina</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0.61</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1.56</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th-TH" sz="1200" b="1" dirty="0" smtClean="0">
                          <a:solidFill>
                            <a:schemeClr val="tx1"/>
                          </a:solidFill>
                          <a:latin typeface="Tahoma" pitchFamily="34" charset="0"/>
                          <a:cs typeface="Tahoma" pitchFamily="34" charset="0"/>
                        </a:rPr>
                        <a:t>อื่นๆ</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3.23</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8.26</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r h="274348">
                <a:tc>
                  <a:txBody>
                    <a:bodyPr/>
                    <a:lstStyle/>
                    <a:p>
                      <a:r>
                        <a:rPr lang="th-TH" sz="1200" b="1" dirty="0" smtClean="0">
                          <a:solidFill>
                            <a:schemeClr val="tx1"/>
                          </a:solidFill>
                          <a:latin typeface="Tahoma" pitchFamily="34" charset="0"/>
                          <a:cs typeface="Tahoma" pitchFamily="34" charset="0"/>
                        </a:rPr>
                        <a:t>รวม</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39.13</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c>
                  <a:txBody>
                    <a:bodyPr/>
                    <a:lstStyle/>
                    <a:p>
                      <a:pPr algn="ctr"/>
                      <a:r>
                        <a:rPr lang="en-US" sz="1200" b="1" dirty="0" smtClean="0">
                          <a:solidFill>
                            <a:schemeClr val="tx1"/>
                          </a:solidFill>
                          <a:latin typeface="Tahoma" pitchFamily="34" charset="0"/>
                          <a:cs typeface="Tahoma" pitchFamily="34" charset="0"/>
                        </a:rPr>
                        <a:t>100.0</a:t>
                      </a:r>
                      <a:endParaRPr lang="th-TH" sz="1200" b="1" dirty="0">
                        <a:solidFill>
                          <a:schemeClr val="tx1"/>
                        </a:solidFill>
                        <a:latin typeface="Tahoma" pitchFamily="34" charset="0"/>
                        <a:cs typeface="Tahoma" pitchFamily="34" charset="0"/>
                      </a:endParaRPr>
                    </a:p>
                  </a:txBody>
                  <a:tcPr marL="91439" marR="91439" marT="45725" marB="45725">
                    <a:solidFill>
                      <a:schemeClr val="accent5">
                        <a:lumMod val="20000"/>
                        <a:lumOff val="80000"/>
                      </a:schemeClr>
                    </a:solidFill>
                  </a:tcPr>
                </a:tc>
              </a:tr>
            </a:tbl>
          </a:graphicData>
        </a:graphic>
      </p:graphicFrame>
      <p:sp>
        <p:nvSpPr>
          <p:cNvPr id="10303" name="Text Box 4"/>
          <p:cNvSpPr txBox="1">
            <a:spLocks noChangeArrowheads="1"/>
          </p:cNvSpPr>
          <p:nvPr/>
        </p:nvSpPr>
        <p:spPr bwMode="auto">
          <a:xfrm>
            <a:off x="0" y="2000250"/>
            <a:ext cx="3429000" cy="584200"/>
          </a:xfrm>
          <a:prstGeom prst="rect">
            <a:avLst/>
          </a:prstGeom>
          <a:solidFill>
            <a:srgbClr val="0033CC"/>
          </a:solidFill>
          <a:ln w="9525">
            <a:noFill/>
            <a:miter lim="800000"/>
            <a:headEnd/>
            <a:tailEnd/>
          </a:ln>
        </p:spPr>
        <p:txBody>
          <a:bodyPr>
            <a:spAutoFit/>
          </a:bodyPr>
          <a:lstStyle/>
          <a:p>
            <a:pPr>
              <a:spcBef>
                <a:spcPct val="50000"/>
              </a:spcBef>
            </a:pPr>
            <a:r>
              <a:rPr lang="th-TH" altLang="th-TH" sz="1600" b="1">
                <a:solidFill>
                  <a:srgbClr val="FFFF00"/>
                </a:solidFill>
                <a:latin typeface="Tahoma" pitchFamily="34" charset="0"/>
                <a:sym typeface="Wingdings" pitchFamily="2" charset="2"/>
              </a:rPr>
              <a:t></a:t>
            </a:r>
            <a:r>
              <a:rPr lang="en-US" altLang="th-TH" sz="1600" b="1">
                <a:solidFill>
                  <a:srgbClr val="FFFF00"/>
                </a:solidFill>
                <a:latin typeface="Tahoma" pitchFamily="34" charset="0"/>
                <a:sym typeface="Wingdings" pitchFamily="2" charset="2"/>
              </a:rPr>
              <a:t>Major Rice export countries in 2012</a:t>
            </a:r>
            <a:endParaRPr lang="th-TH" altLang="th-TH" sz="1600" b="1">
              <a:solidFill>
                <a:srgbClr val="FFFF00"/>
              </a:solidFill>
              <a:latin typeface="Tahoma" pitchFamily="34" charset="0"/>
            </a:endParaRPr>
          </a:p>
        </p:txBody>
      </p:sp>
      <p:sp>
        <p:nvSpPr>
          <p:cNvPr id="10304" name="Rectangle 2"/>
          <p:cNvSpPr>
            <a:spLocks noChangeArrowheads="1"/>
          </p:cNvSpPr>
          <p:nvPr/>
        </p:nvSpPr>
        <p:spPr bwMode="auto">
          <a:xfrm>
            <a:off x="0" y="6429375"/>
            <a:ext cx="3429000" cy="144463"/>
          </a:xfrm>
          <a:prstGeom prst="rect">
            <a:avLst/>
          </a:prstGeom>
          <a:solidFill>
            <a:schemeClr val="bg1"/>
          </a:solidFill>
          <a:ln w="9525">
            <a:solidFill>
              <a:srgbClr val="006600"/>
            </a:solidFill>
            <a:miter lim="800000"/>
            <a:headEnd/>
            <a:tailEnd/>
          </a:ln>
        </p:spPr>
        <p:txBody>
          <a:bodyPr wrap="none" anchor="ctr"/>
          <a:lstStyle/>
          <a:p>
            <a:r>
              <a:rPr lang="en-US" altLang="th-TH" sz="1000">
                <a:latin typeface="Tahoma" pitchFamily="34" charset="0"/>
              </a:rPr>
              <a:t>Source: Grain: World Market and Trade, USDA,  August 2013</a:t>
            </a:r>
            <a:endParaRPr lang="th-TH" altLang="th-TH" sz="1000">
              <a:latin typeface="Tahoma" pitchFamily="34" charset="0"/>
            </a:endParaRPr>
          </a:p>
        </p:txBody>
      </p:sp>
      <p:graphicFrame>
        <p:nvGraphicFramePr>
          <p:cNvPr id="10" name="Chart 9"/>
          <p:cNvGraphicFramePr/>
          <p:nvPr/>
        </p:nvGraphicFramePr>
        <p:xfrm>
          <a:off x="3500430" y="1785926"/>
          <a:ext cx="5429288" cy="4572033"/>
        </p:xfrm>
        <a:graphic>
          <a:graphicData uri="http://schemas.openxmlformats.org/drawingml/2006/chart">
            <c:chart xmlns:c="http://schemas.openxmlformats.org/drawingml/2006/chart" xmlns:r="http://schemas.openxmlformats.org/officeDocument/2006/relationships" r:id="rId2"/>
          </a:graphicData>
        </a:graphic>
      </p:graphicFrame>
      <p:sp>
        <p:nvSpPr>
          <p:cNvPr id="10306" name="Rectangle 21"/>
          <p:cNvSpPr>
            <a:spLocks noChangeArrowheads="1"/>
          </p:cNvSpPr>
          <p:nvPr/>
        </p:nvSpPr>
        <p:spPr bwMode="auto">
          <a:xfrm>
            <a:off x="5143500" y="44450"/>
            <a:ext cx="3922713" cy="307975"/>
          </a:xfrm>
          <a:prstGeom prst="rect">
            <a:avLst/>
          </a:prstGeom>
          <a:solidFill>
            <a:srgbClr val="0000CC"/>
          </a:solidFill>
          <a:ln w="9525">
            <a:noFill/>
            <a:miter lim="800000"/>
            <a:headEnd/>
            <a:tailEnd/>
          </a:ln>
        </p:spPr>
        <p:txBody>
          <a:bodyPr>
            <a:spAutoFit/>
          </a:bodyPr>
          <a:lstStyle/>
          <a:p>
            <a:pPr algn="ctr">
              <a:spcBef>
                <a:spcPct val="75000"/>
              </a:spcBef>
              <a:tabLst>
                <a:tab pos="444500" algn="l"/>
              </a:tabLst>
            </a:pPr>
            <a:r>
              <a:rPr lang="en-US" altLang="th-TH" sz="1400" b="1">
                <a:solidFill>
                  <a:schemeClr val="bg1"/>
                </a:solidFill>
                <a:latin typeface="Tahoma" pitchFamily="34" charset="0"/>
              </a:rPr>
              <a:t>2</a:t>
            </a:r>
            <a:r>
              <a:rPr lang="en-US" altLang="th-TH" sz="1200" b="1">
                <a:solidFill>
                  <a:schemeClr val="bg1"/>
                </a:solidFill>
                <a:latin typeface="Tahoma" pitchFamily="34" charset="0"/>
              </a:rPr>
              <a:t>.</a:t>
            </a:r>
            <a:r>
              <a:rPr lang="th-TH" altLang="th-TH" sz="1200" b="1">
                <a:solidFill>
                  <a:schemeClr val="bg1"/>
                </a:solidFill>
                <a:latin typeface="Tahoma" pitchFamily="34" charset="0"/>
              </a:rPr>
              <a:t> </a:t>
            </a:r>
            <a:r>
              <a:rPr lang="en-US" altLang="th-TH" sz="1200" b="1">
                <a:solidFill>
                  <a:schemeClr val="bg1"/>
                </a:solidFill>
                <a:latin typeface="Tahoma" pitchFamily="34" charset="0"/>
              </a:rPr>
              <a:t>Understanding the World Rice Market</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Text Box 17"/>
          <p:cNvSpPr txBox="1">
            <a:spLocks noChangeArrowheads="1"/>
          </p:cNvSpPr>
          <p:nvPr/>
        </p:nvSpPr>
        <p:spPr bwMode="auto">
          <a:xfrm>
            <a:off x="-15875" y="476250"/>
            <a:ext cx="2381250" cy="144463"/>
          </a:xfrm>
          <a:prstGeom prst="rect">
            <a:avLst/>
          </a:prstGeom>
          <a:noFill/>
          <a:ln w="9525" algn="in">
            <a:noFill/>
            <a:miter lim="800000"/>
            <a:headEnd/>
            <a:tailEnd/>
          </a:ln>
        </p:spPr>
        <p:txBody>
          <a:bodyPr lIns="36576" tIns="36576" rIns="36576" bIns="36576"/>
          <a:lstStyle/>
          <a:p>
            <a:r>
              <a:rPr lang="th-TH" altLang="th-TH" sz="1000" b="1">
                <a:solidFill>
                  <a:srgbClr val="FFFFFF"/>
                </a:solidFill>
                <a:latin typeface="Rockwell" pitchFamily="18" charset="0"/>
              </a:rPr>
              <a:t>สำนักงานคณะกรรมการกำกับการซื้อขายสินค้าเกษตรล่วงหน้า</a:t>
            </a:r>
            <a:endParaRPr lang="th-TH" altLang="th-TH" sz="1000" b="1"/>
          </a:p>
        </p:txBody>
      </p:sp>
      <p:sp>
        <p:nvSpPr>
          <p:cNvPr id="11267" name="Text Box 19"/>
          <p:cNvSpPr txBox="1">
            <a:spLocks noChangeArrowheads="1"/>
          </p:cNvSpPr>
          <p:nvPr/>
        </p:nvSpPr>
        <p:spPr bwMode="auto">
          <a:xfrm>
            <a:off x="34925" y="447675"/>
            <a:ext cx="6394450" cy="461963"/>
          </a:xfrm>
          <a:prstGeom prst="rect">
            <a:avLst/>
          </a:prstGeom>
          <a:solidFill>
            <a:srgbClr val="007600"/>
          </a:solidFill>
          <a:ln w="9525" algn="ctr">
            <a:noFill/>
            <a:miter lim="800000"/>
            <a:headEnd/>
            <a:tailEnd/>
          </a:ln>
        </p:spPr>
        <p:txBody>
          <a:bodyPr>
            <a:spAutoFit/>
          </a:bodyPr>
          <a:lstStyle/>
          <a:p>
            <a:pPr>
              <a:spcBef>
                <a:spcPct val="75000"/>
              </a:spcBef>
              <a:tabLst>
                <a:tab pos="444500" algn="l"/>
              </a:tabLst>
            </a:pPr>
            <a:r>
              <a:rPr lang="th-TH" altLang="th-TH" sz="2400">
                <a:solidFill>
                  <a:srgbClr val="FFFF00"/>
                </a:solidFill>
                <a:latin typeface="Tahoma" pitchFamily="34" charset="0"/>
              </a:rPr>
              <a:t>  </a:t>
            </a:r>
            <a:r>
              <a:rPr lang="en-US" altLang="th-TH" sz="2400" b="1">
                <a:solidFill>
                  <a:schemeClr val="bg1"/>
                </a:solidFill>
                <a:latin typeface="Tahoma" pitchFamily="34" charset="0"/>
              </a:rPr>
              <a:t>2</a:t>
            </a:r>
            <a:r>
              <a:rPr lang="th-TH" altLang="th-TH" sz="2400" b="1">
                <a:solidFill>
                  <a:schemeClr val="bg1"/>
                </a:solidFill>
                <a:latin typeface="Tahoma" pitchFamily="34" charset="0"/>
              </a:rPr>
              <a:t>.</a:t>
            </a:r>
            <a:r>
              <a:rPr lang="en-US" altLang="th-TH" sz="2400" b="1">
                <a:solidFill>
                  <a:schemeClr val="bg1"/>
                </a:solidFill>
                <a:latin typeface="Tahoma" pitchFamily="34" charset="0"/>
              </a:rPr>
              <a:t>3</a:t>
            </a:r>
            <a:r>
              <a:rPr lang="th-TH" altLang="th-TH" sz="2400" b="1">
                <a:solidFill>
                  <a:schemeClr val="bg1"/>
                </a:solidFill>
                <a:latin typeface="Tahoma" pitchFamily="34" charset="0"/>
              </a:rPr>
              <a:t> </a:t>
            </a:r>
            <a:r>
              <a:rPr lang="en-US" altLang="th-TH" sz="2400" b="1">
                <a:solidFill>
                  <a:schemeClr val="bg1"/>
                </a:solidFill>
                <a:latin typeface="Tahoma" pitchFamily="34" charset="0"/>
              </a:rPr>
              <a:t>Global Rice Consumption</a:t>
            </a:r>
            <a:endParaRPr lang="th-TH" altLang="th-TH" sz="2400" b="1">
              <a:solidFill>
                <a:schemeClr val="bg1"/>
              </a:solidFill>
              <a:latin typeface="Tahoma" pitchFamily="34" charset="0"/>
            </a:endParaRPr>
          </a:p>
        </p:txBody>
      </p:sp>
      <p:sp>
        <p:nvSpPr>
          <p:cNvPr id="11268" name="Text Box 22"/>
          <p:cNvSpPr txBox="1">
            <a:spLocks noChangeArrowheads="1"/>
          </p:cNvSpPr>
          <p:nvPr/>
        </p:nvSpPr>
        <p:spPr bwMode="auto">
          <a:xfrm>
            <a:off x="222250" y="6550025"/>
            <a:ext cx="3575050" cy="400050"/>
          </a:xfrm>
          <a:prstGeom prst="rect">
            <a:avLst/>
          </a:prstGeom>
          <a:noFill/>
          <a:ln w="9525">
            <a:solidFill>
              <a:schemeClr val="tx1"/>
            </a:solidFill>
            <a:miter lim="800000"/>
            <a:headEnd/>
            <a:tailEnd/>
          </a:ln>
        </p:spPr>
        <p:txBody>
          <a:bodyPr>
            <a:spAutoFit/>
          </a:bodyPr>
          <a:lstStyle/>
          <a:p>
            <a:pPr>
              <a:spcBef>
                <a:spcPct val="50000"/>
              </a:spcBef>
            </a:pPr>
            <a:r>
              <a:rPr lang="en-US" altLang="th-TH" sz="1000" b="1">
                <a:latin typeface="Tahoma" pitchFamily="34" charset="0"/>
              </a:rPr>
              <a:t>Source</a:t>
            </a:r>
            <a:r>
              <a:rPr lang="th-TH" altLang="th-TH" sz="1000" b="1">
                <a:latin typeface="Tahoma" pitchFamily="34" charset="0"/>
              </a:rPr>
              <a:t> </a:t>
            </a:r>
            <a:r>
              <a:rPr lang="en-US" altLang="th-TH" sz="1000" b="1">
                <a:latin typeface="Tahoma" pitchFamily="34" charset="0"/>
              </a:rPr>
              <a:t>: World Grain Situation and Outlook, USDA August 2013</a:t>
            </a:r>
            <a:endParaRPr lang="th-TH" altLang="th-TH" sz="1000" b="1">
              <a:latin typeface="Tahoma" pitchFamily="34" charset="0"/>
            </a:endParaRPr>
          </a:p>
        </p:txBody>
      </p:sp>
      <p:sp>
        <p:nvSpPr>
          <p:cNvPr id="11269" name="Text Box 18"/>
          <p:cNvSpPr txBox="1">
            <a:spLocks noChangeArrowheads="1"/>
          </p:cNvSpPr>
          <p:nvPr/>
        </p:nvSpPr>
        <p:spPr bwMode="auto">
          <a:xfrm>
            <a:off x="4049713" y="1457325"/>
            <a:ext cx="4645025" cy="400050"/>
          </a:xfrm>
          <a:prstGeom prst="rect">
            <a:avLst/>
          </a:prstGeom>
          <a:solidFill>
            <a:srgbClr val="007600"/>
          </a:solidFill>
          <a:ln w="9525">
            <a:noFill/>
            <a:miter lim="800000"/>
            <a:headEnd/>
            <a:tailEnd/>
          </a:ln>
        </p:spPr>
        <p:txBody>
          <a:bodyPr>
            <a:spAutoFit/>
          </a:bodyPr>
          <a:lstStyle/>
          <a:p>
            <a:pPr>
              <a:spcBef>
                <a:spcPct val="50000"/>
              </a:spcBef>
            </a:pPr>
            <a:r>
              <a:rPr lang="th-TH" altLang="th-TH">
                <a:solidFill>
                  <a:schemeClr val="bg1"/>
                </a:solidFill>
              </a:rPr>
              <a:t>●</a:t>
            </a:r>
            <a:r>
              <a:rPr lang="en-US" altLang="th-TH">
                <a:solidFill>
                  <a:schemeClr val="bg1"/>
                </a:solidFill>
              </a:rPr>
              <a:t>90 % of rice is consumed  in Asia.</a:t>
            </a:r>
            <a:endParaRPr lang="th-TH" altLang="th-TH" sz="1800">
              <a:solidFill>
                <a:schemeClr val="bg1"/>
              </a:solidFill>
              <a:latin typeface="Tahoma" pitchFamily="34" charset="0"/>
            </a:endParaRPr>
          </a:p>
        </p:txBody>
      </p:sp>
      <p:graphicFrame>
        <p:nvGraphicFramePr>
          <p:cNvPr id="10" name="Group 12"/>
          <p:cNvGraphicFramePr>
            <a:graphicFrameLocks/>
          </p:cNvGraphicFramePr>
          <p:nvPr/>
        </p:nvGraphicFramePr>
        <p:xfrm>
          <a:off x="285750" y="1377950"/>
          <a:ext cx="3500438" cy="5181600"/>
        </p:xfrm>
        <a:graphic>
          <a:graphicData uri="http://schemas.openxmlformats.org/drawingml/2006/table">
            <a:tbl>
              <a:tblPr/>
              <a:tblGrid>
                <a:gridCol w="1428732"/>
                <a:gridCol w="2071706"/>
              </a:tblGrid>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Country</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2013 (mil.ton)</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China</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144</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India</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95</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Indonesia</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40</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Bangladesh</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34.5</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Vietnam</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20.1</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Philippines</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13</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Thailand</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10.6</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err="1" smtClean="0">
                          <a:ln>
                            <a:noFill/>
                          </a:ln>
                          <a:solidFill>
                            <a:schemeClr val="tx1"/>
                          </a:solidFill>
                          <a:effectLst/>
                          <a:latin typeface="Tahoma" pitchFamily="34" charset="0"/>
                          <a:cs typeface="Tahoma" pitchFamily="34" charset="0"/>
                        </a:rPr>
                        <a:t>Mynmar</a:t>
                      </a:r>
                      <a:endParaRPr kumimoji="0" lang="en-US" sz="1400" b="1" i="0" u="none" strike="noStrike" cap="none" normalizeH="0" baseline="0" dirty="0" smtClean="0">
                        <a:ln>
                          <a:noFill/>
                        </a:ln>
                        <a:solidFill>
                          <a:schemeClr val="tx1"/>
                        </a:solidFill>
                        <a:effectLst/>
                        <a:latin typeface="Tahoma" pitchFamily="34" charset="0"/>
                        <a:cs typeface="Tahoma" pitchFamily="34" charset="0"/>
                      </a:endParaRP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10.4</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Japan</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8.3</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Brazil</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8</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Nigeria</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6</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Korea</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4.8</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USA</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4.0</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err="1" smtClean="0">
                          <a:ln>
                            <a:noFill/>
                          </a:ln>
                          <a:solidFill>
                            <a:schemeClr val="tx1"/>
                          </a:solidFill>
                          <a:effectLst/>
                          <a:latin typeface="Tahoma" pitchFamily="34" charset="0"/>
                          <a:cs typeface="Tahoma" pitchFamily="34" charset="0"/>
                        </a:rPr>
                        <a:t>Egype</a:t>
                      </a:r>
                      <a:endParaRPr kumimoji="0" lang="en-US" sz="1400" b="1" i="0" u="none" strike="noStrike" cap="none" normalizeH="0" baseline="0" dirty="0" smtClean="0">
                        <a:ln>
                          <a:noFill/>
                        </a:ln>
                        <a:solidFill>
                          <a:schemeClr val="tx1"/>
                        </a:solidFill>
                        <a:effectLst/>
                        <a:latin typeface="Tahoma" pitchFamily="34" charset="0"/>
                        <a:cs typeface="Tahoma" pitchFamily="34" charset="0"/>
                      </a:endParaRP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3.9</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Others</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itchFamily="34" charset="0"/>
                          <a:cs typeface="Tahoma" pitchFamily="34" charset="0"/>
                        </a:rPr>
                        <a:t>67.7</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chemeClr val="bg1"/>
                    </a:solidFill>
                  </a:tcPr>
                </a:tc>
              </a:tr>
              <a:tr h="297144">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h-TH" sz="1400" b="1" i="0" u="none" strike="noStrike" cap="none" normalizeH="0" baseline="0" dirty="0" smtClean="0">
                          <a:ln>
                            <a:noFill/>
                          </a:ln>
                          <a:solidFill>
                            <a:srgbClr val="FFFF00"/>
                          </a:solidFill>
                          <a:effectLst/>
                          <a:latin typeface="Tahoma" pitchFamily="34" charset="0"/>
                          <a:cs typeface="Tahoma" pitchFamily="34" charset="0"/>
                        </a:rPr>
                        <a:t>รวม</a:t>
                      </a:r>
                      <a:endParaRPr kumimoji="0" lang="en-US" sz="1400" b="1" i="0" u="none" strike="noStrike" cap="none" normalizeH="0" baseline="0" dirty="0" smtClean="0">
                        <a:ln>
                          <a:noFill/>
                        </a:ln>
                        <a:solidFill>
                          <a:srgbClr val="FFFF00"/>
                        </a:solidFill>
                        <a:effectLst/>
                        <a:latin typeface="Tahoma" pitchFamily="34" charset="0"/>
                        <a:cs typeface="Tahoma" pitchFamily="34" charset="0"/>
                      </a:endParaRP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rgbClr val="0000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FF00"/>
                          </a:solidFill>
                          <a:effectLst/>
                          <a:latin typeface="Tahoma" pitchFamily="34" charset="0"/>
                          <a:cs typeface="Tahoma" pitchFamily="34" charset="0"/>
                        </a:rPr>
                        <a:t>470.3</a:t>
                      </a:r>
                    </a:p>
                  </a:txBody>
                  <a:tcPr marL="91441" marR="91441" anchor="b" horzOverflow="overflow">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a:noFill/>
                    </a:lnTlToBr>
                    <a:lnBlToTr>
                      <a:noFill/>
                    </a:lnBlToTr>
                    <a:solidFill>
                      <a:srgbClr val="000099"/>
                    </a:solidFill>
                  </a:tcPr>
                </a:tc>
              </a:tr>
            </a:tbl>
          </a:graphicData>
        </a:graphic>
      </p:graphicFrame>
      <p:sp>
        <p:nvSpPr>
          <p:cNvPr id="11326" name="Text Box 11"/>
          <p:cNvSpPr txBox="1">
            <a:spLocks noChangeArrowheads="1"/>
          </p:cNvSpPr>
          <p:nvPr/>
        </p:nvSpPr>
        <p:spPr bwMode="auto">
          <a:xfrm>
            <a:off x="103188" y="928688"/>
            <a:ext cx="5260975" cy="400050"/>
          </a:xfrm>
          <a:prstGeom prst="rect">
            <a:avLst/>
          </a:prstGeom>
          <a:solidFill>
            <a:srgbClr val="0000CC"/>
          </a:solidFill>
          <a:ln w="9525">
            <a:noFill/>
            <a:miter lim="800000"/>
            <a:headEnd/>
            <a:tailEnd/>
          </a:ln>
        </p:spPr>
        <p:txBody>
          <a:bodyPr>
            <a:spAutoFit/>
          </a:bodyPr>
          <a:lstStyle/>
          <a:p>
            <a:pPr>
              <a:spcBef>
                <a:spcPct val="50000"/>
              </a:spcBef>
            </a:pPr>
            <a:r>
              <a:rPr lang="th-TH" altLang="th-TH" b="1">
                <a:solidFill>
                  <a:srgbClr val="FFFF00"/>
                </a:solidFill>
                <a:latin typeface="Tahoma" pitchFamily="34" charset="0"/>
                <a:sym typeface="Wingdings" pitchFamily="2" charset="2"/>
              </a:rPr>
              <a:t></a:t>
            </a:r>
            <a:r>
              <a:rPr lang="en-US" altLang="th-TH" b="1">
                <a:solidFill>
                  <a:srgbClr val="FFFF00"/>
                </a:solidFill>
                <a:latin typeface="Tahoma" pitchFamily="34" charset="0"/>
                <a:sym typeface="Wingdings" pitchFamily="2" charset="2"/>
              </a:rPr>
              <a:t>Major rice consumption countries</a:t>
            </a:r>
            <a:endParaRPr lang="th-TH" altLang="th-TH" b="1">
              <a:solidFill>
                <a:srgbClr val="FFFF00"/>
              </a:solidFill>
              <a:latin typeface="Tahoma" pitchFamily="34" charset="0"/>
            </a:endParaRPr>
          </a:p>
        </p:txBody>
      </p:sp>
      <p:sp>
        <p:nvSpPr>
          <p:cNvPr id="11327" name="Text Box 18"/>
          <p:cNvSpPr txBox="1">
            <a:spLocks noChangeArrowheads="1"/>
          </p:cNvSpPr>
          <p:nvPr/>
        </p:nvSpPr>
        <p:spPr bwMode="auto">
          <a:xfrm>
            <a:off x="4048125" y="1989138"/>
            <a:ext cx="4953000" cy="1016000"/>
          </a:xfrm>
          <a:prstGeom prst="rect">
            <a:avLst/>
          </a:prstGeom>
          <a:solidFill>
            <a:srgbClr val="007600"/>
          </a:solidFill>
          <a:ln w="9525">
            <a:noFill/>
            <a:miter lim="800000"/>
            <a:headEnd/>
            <a:tailEnd/>
          </a:ln>
        </p:spPr>
        <p:txBody>
          <a:bodyPr>
            <a:spAutoFit/>
          </a:bodyPr>
          <a:lstStyle/>
          <a:p>
            <a:pPr>
              <a:spcBef>
                <a:spcPct val="50000"/>
              </a:spcBef>
            </a:pPr>
            <a:r>
              <a:rPr lang="th-TH" altLang="th-TH">
                <a:solidFill>
                  <a:schemeClr val="bg1"/>
                </a:solidFill>
              </a:rPr>
              <a:t>● </a:t>
            </a:r>
            <a:r>
              <a:rPr lang="en-US" altLang="th-TH">
                <a:solidFill>
                  <a:schemeClr val="bg1"/>
                </a:solidFill>
              </a:rPr>
              <a:t>Top- three rice consumption countries are China, India, Indonesia which shares about  60% of global rice consumption.</a:t>
            </a:r>
            <a:endParaRPr lang="th-TH" altLang="th-TH" sz="1800">
              <a:solidFill>
                <a:schemeClr val="bg1"/>
              </a:solidFill>
              <a:latin typeface="Tahoma" pitchFamily="34" charset="0"/>
            </a:endParaRPr>
          </a:p>
        </p:txBody>
      </p:sp>
      <p:graphicFrame>
        <p:nvGraphicFramePr>
          <p:cNvPr id="11" name="Chart 10"/>
          <p:cNvGraphicFramePr/>
          <p:nvPr/>
        </p:nvGraphicFramePr>
        <p:xfrm>
          <a:off x="3929058" y="3929041"/>
          <a:ext cx="4929222" cy="2928959"/>
        </p:xfrm>
        <a:graphic>
          <a:graphicData uri="http://schemas.openxmlformats.org/drawingml/2006/chart">
            <c:chart xmlns:c="http://schemas.openxmlformats.org/drawingml/2006/chart" xmlns:r="http://schemas.openxmlformats.org/officeDocument/2006/relationships" r:id="rId2"/>
          </a:graphicData>
        </a:graphic>
      </p:graphicFrame>
      <p:sp>
        <p:nvSpPr>
          <p:cNvPr id="11329" name="TextBox 11"/>
          <p:cNvSpPr txBox="1">
            <a:spLocks noChangeArrowheads="1"/>
          </p:cNvSpPr>
          <p:nvPr/>
        </p:nvSpPr>
        <p:spPr bwMode="auto">
          <a:xfrm>
            <a:off x="4357688" y="3429000"/>
            <a:ext cx="4286250" cy="400050"/>
          </a:xfrm>
          <a:prstGeom prst="rect">
            <a:avLst/>
          </a:prstGeom>
          <a:noFill/>
          <a:ln w="9525">
            <a:noFill/>
            <a:miter lim="800000"/>
            <a:headEnd/>
            <a:tailEnd/>
          </a:ln>
        </p:spPr>
        <p:txBody>
          <a:bodyPr>
            <a:spAutoFit/>
          </a:bodyPr>
          <a:lstStyle/>
          <a:p>
            <a:r>
              <a:rPr lang="en-US" altLang="th-TH"/>
              <a:t>World Rice Consumption  2013</a:t>
            </a:r>
            <a:endParaRPr lang="th-TH" altLang="th-TH"/>
          </a:p>
        </p:txBody>
      </p:sp>
      <p:sp>
        <p:nvSpPr>
          <p:cNvPr id="11330" name="Rectangle 21"/>
          <p:cNvSpPr>
            <a:spLocks noChangeArrowheads="1"/>
          </p:cNvSpPr>
          <p:nvPr/>
        </p:nvSpPr>
        <p:spPr bwMode="auto">
          <a:xfrm>
            <a:off x="5143500" y="44450"/>
            <a:ext cx="3922713" cy="307975"/>
          </a:xfrm>
          <a:prstGeom prst="rect">
            <a:avLst/>
          </a:prstGeom>
          <a:solidFill>
            <a:srgbClr val="0000CC"/>
          </a:solidFill>
          <a:ln w="9525">
            <a:noFill/>
            <a:miter lim="800000"/>
            <a:headEnd/>
            <a:tailEnd/>
          </a:ln>
        </p:spPr>
        <p:txBody>
          <a:bodyPr>
            <a:spAutoFit/>
          </a:bodyPr>
          <a:lstStyle/>
          <a:p>
            <a:pPr algn="ctr">
              <a:spcBef>
                <a:spcPct val="75000"/>
              </a:spcBef>
              <a:tabLst>
                <a:tab pos="444500" algn="l"/>
              </a:tabLst>
            </a:pPr>
            <a:r>
              <a:rPr lang="en-US" altLang="th-TH" sz="1400" b="1">
                <a:solidFill>
                  <a:schemeClr val="bg1"/>
                </a:solidFill>
                <a:latin typeface="Tahoma" pitchFamily="34" charset="0"/>
              </a:rPr>
              <a:t>2</a:t>
            </a:r>
            <a:r>
              <a:rPr lang="en-US" altLang="th-TH" sz="1200" b="1">
                <a:solidFill>
                  <a:schemeClr val="bg1"/>
                </a:solidFill>
                <a:latin typeface="Tahoma" pitchFamily="34" charset="0"/>
              </a:rPr>
              <a:t>.</a:t>
            </a:r>
            <a:r>
              <a:rPr lang="th-TH" altLang="th-TH" sz="1200" b="1">
                <a:solidFill>
                  <a:schemeClr val="bg1"/>
                </a:solidFill>
                <a:latin typeface="Tahoma" pitchFamily="34" charset="0"/>
              </a:rPr>
              <a:t> </a:t>
            </a:r>
            <a:r>
              <a:rPr lang="en-US" altLang="th-TH" sz="1200" b="1">
                <a:solidFill>
                  <a:schemeClr val="bg1"/>
                </a:solidFill>
                <a:latin typeface="Tahoma" pitchFamily="34" charset="0"/>
              </a:rPr>
              <a:t>Understanding the World Rice Market</a:t>
            </a:r>
            <a:endParaRPr lang="th-TH" altLang="th-TH" sz="1200" b="1">
              <a:solidFill>
                <a:schemeClr val="bg1"/>
              </a:solidFill>
              <a:latin typeface="Tahoma" pitchFamily="34" charset="0"/>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2"/>
          <p:cNvGraphicFramePr>
            <a:graphicFrameLocks noChangeAspect="1"/>
          </p:cNvGraphicFramePr>
          <p:nvPr/>
        </p:nvGraphicFramePr>
        <p:xfrm>
          <a:off x="331788" y="1566863"/>
          <a:ext cx="8836025" cy="3752850"/>
        </p:xfrm>
        <a:graphic>
          <a:graphicData uri="http://schemas.openxmlformats.org/presentationml/2006/ole">
            <p:oleObj spid="_x0000_s12290" name="Chart" r:id="rId4" imgW="6219808" imgH="2638357" progId="Excel.Chart.8">
              <p:embed/>
            </p:oleObj>
          </a:graphicData>
        </a:graphic>
      </p:graphicFrame>
      <p:sp>
        <p:nvSpPr>
          <p:cNvPr id="12291" name="TextBox 2"/>
          <p:cNvSpPr txBox="1">
            <a:spLocks noChangeArrowheads="1"/>
          </p:cNvSpPr>
          <p:nvPr/>
        </p:nvSpPr>
        <p:spPr bwMode="auto">
          <a:xfrm>
            <a:off x="428625" y="1071563"/>
            <a:ext cx="7742238" cy="400050"/>
          </a:xfrm>
          <a:prstGeom prst="rect">
            <a:avLst/>
          </a:prstGeom>
          <a:solidFill>
            <a:schemeClr val="bg1"/>
          </a:solidFill>
          <a:ln w="9525">
            <a:noFill/>
            <a:miter lim="800000"/>
            <a:headEnd/>
            <a:tailEnd/>
          </a:ln>
        </p:spPr>
        <p:txBody>
          <a:bodyPr>
            <a:spAutoFit/>
          </a:bodyPr>
          <a:lstStyle/>
          <a:p>
            <a:r>
              <a:rPr lang="en-US" altLang="th-TH" b="1">
                <a:latin typeface="Tahoma" pitchFamily="34" charset="0"/>
                <a:sym typeface="Wingdings" pitchFamily="2" charset="2"/>
              </a:rPr>
              <a:t>Per Capita Rice Consumption in Selected Countries</a:t>
            </a:r>
            <a:endParaRPr lang="th-TH" altLang="th-TH" b="1">
              <a:latin typeface="Tahoma" pitchFamily="34" charset="0"/>
            </a:endParaRPr>
          </a:p>
        </p:txBody>
      </p:sp>
      <p:sp>
        <p:nvSpPr>
          <p:cNvPr id="12292" name="Text Box 19"/>
          <p:cNvSpPr txBox="1">
            <a:spLocks noChangeArrowheads="1"/>
          </p:cNvSpPr>
          <p:nvPr/>
        </p:nvSpPr>
        <p:spPr bwMode="auto">
          <a:xfrm>
            <a:off x="34925" y="447675"/>
            <a:ext cx="6394450" cy="461963"/>
          </a:xfrm>
          <a:prstGeom prst="rect">
            <a:avLst/>
          </a:prstGeom>
          <a:solidFill>
            <a:srgbClr val="007600"/>
          </a:solidFill>
          <a:ln w="9525" algn="ctr">
            <a:noFill/>
            <a:miter lim="800000"/>
            <a:headEnd/>
            <a:tailEnd/>
          </a:ln>
        </p:spPr>
        <p:txBody>
          <a:bodyPr>
            <a:spAutoFit/>
          </a:bodyPr>
          <a:lstStyle/>
          <a:p>
            <a:pPr>
              <a:spcBef>
                <a:spcPct val="75000"/>
              </a:spcBef>
              <a:tabLst>
                <a:tab pos="444500" algn="l"/>
              </a:tabLst>
            </a:pPr>
            <a:r>
              <a:rPr lang="th-TH" altLang="th-TH" sz="2400">
                <a:solidFill>
                  <a:srgbClr val="FFFF00"/>
                </a:solidFill>
                <a:latin typeface="Tahoma" pitchFamily="34" charset="0"/>
              </a:rPr>
              <a:t>  </a:t>
            </a:r>
            <a:r>
              <a:rPr lang="en-US" altLang="th-TH" sz="2400" b="1">
                <a:solidFill>
                  <a:schemeClr val="bg1"/>
                </a:solidFill>
                <a:latin typeface="Tahoma" pitchFamily="34" charset="0"/>
              </a:rPr>
              <a:t>2</a:t>
            </a:r>
            <a:r>
              <a:rPr lang="th-TH" altLang="th-TH" sz="2400" b="1">
                <a:solidFill>
                  <a:schemeClr val="bg1"/>
                </a:solidFill>
                <a:latin typeface="Tahoma" pitchFamily="34" charset="0"/>
              </a:rPr>
              <a:t>.</a:t>
            </a:r>
            <a:r>
              <a:rPr lang="en-US" altLang="th-TH" sz="2400" b="1">
                <a:solidFill>
                  <a:schemeClr val="bg1"/>
                </a:solidFill>
                <a:latin typeface="Tahoma" pitchFamily="34" charset="0"/>
              </a:rPr>
              <a:t>3</a:t>
            </a:r>
            <a:r>
              <a:rPr lang="th-TH" altLang="th-TH" sz="2400" b="1">
                <a:solidFill>
                  <a:schemeClr val="bg1"/>
                </a:solidFill>
                <a:latin typeface="Tahoma" pitchFamily="34" charset="0"/>
              </a:rPr>
              <a:t> </a:t>
            </a:r>
            <a:r>
              <a:rPr lang="en-US" altLang="th-TH" sz="2400" b="1">
                <a:solidFill>
                  <a:schemeClr val="bg1"/>
                </a:solidFill>
                <a:latin typeface="Tahoma" pitchFamily="34" charset="0"/>
              </a:rPr>
              <a:t>(continued)</a:t>
            </a:r>
            <a:endParaRPr lang="th-TH" altLang="th-TH" sz="2400" b="1">
              <a:solidFill>
                <a:schemeClr val="bg1"/>
              </a:solidFill>
              <a:latin typeface="Tahoma" pitchFamily="34" charset="0"/>
            </a:endParaRPr>
          </a:p>
        </p:txBody>
      </p:sp>
      <p:sp>
        <p:nvSpPr>
          <p:cNvPr id="12293" name="Rectangle 21"/>
          <p:cNvSpPr>
            <a:spLocks noChangeArrowheads="1"/>
          </p:cNvSpPr>
          <p:nvPr/>
        </p:nvSpPr>
        <p:spPr bwMode="auto">
          <a:xfrm>
            <a:off x="5143500" y="44450"/>
            <a:ext cx="3922713" cy="307975"/>
          </a:xfrm>
          <a:prstGeom prst="rect">
            <a:avLst/>
          </a:prstGeom>
          <a:solidFill>
            <a:srgbClr val="0000CC"/>
          </a:solidFill>
          <a:ln w="9525">
            <a:noFill/>
            <a:miter lim="800000"/>
            <a:headEnd/>
            <a:tailEnd/>
          </a:ln>
        </p:spPr>
        <p:txBody>
          <a:bodyPr>
            <a:spAutoFit/>
          </a:bodyPr>
          <a:lstStyle/>
          <a:p>
            <a:pPr algn="ctr">
              <a:spcBef>
                <a:spcPct val="75000"/>
              </a:spcBef>
              <a:tabLst>
                <a:tab pos="444500" algn="l"/>
              </a:tabLst>
            </a:pPr>
            <a:r>
              <a:rPr lang="en-US" altLang="th-TH" sz="1400" b="1">
                <a:solidFill>
                  <a:schemeClr val="bg1"/>
                </a:solidFill>
                <a:latin typeface="Tahoma" pitchFamily="34" charset="0"/>
              </a:rPr>
              <a:t>2</a:t>
            </a:r>
            <a:r>
              <a:rPr lang="en-US" altLang="th-TH" sz="1200" b="1">
                <a:solidFill>
                  <a:schemeClr val="bg1"/>
                </a:solidFill>
                <a:latin typeface="Tahoma" pitchFamily="34" charset="0"/>
              </a:rPr>
              <a:t>.</a:t>
            </a:r>
            <a:r>
              <a:rPr lang="th-TH" altLang="th-TH" sz="1200" b="1">
                <a:solidFill>
                  <a:schemeClr val="bg1"/>
                </a:solidFill>
                <a:latin typeface="Tahoma" pitchFamily="34" charset="0"/>
              </a:rPr>
              <a:t> </a:t>
            </a:r>
            <a:r>
              <a:rPr lang="en-US" altLang="th-TH" sz="1200" b="1">
                <a:solidFill>
                  <a:schemeClr val="bg1"/>
                </a:solidFill>
                <a:latin typeface="Tahoma" pitchFamily="34" charset="0"/>
              </a:rPr>
              <a:t>Understanding the World Rice Market</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E20851B4-BBE1-41CE-A487-42E01705FFCB}" type="slidenum">
              <a:rPr lang="en-US" altLang="th-TH" sz="1400" smtClean="0">
                <a:solidFill>
                  <a:schemeClr val="tx1"/>
                </a:solidFill>
                <a:cs typeface="Angsana New" pitchFamily="18" charset="-34"/>
              </a:rPr>
              <a:pPr/>
              <a:t>12</a:t>
            </a:fld>
            <a:endParaRPr lang="th-TH" altLang="th-TH" sz="1400" smtClean="0">
              <a:solidFill>
                <a:schemeClr val="tx1"/>
              </a:solidFill>
              <a:cs typeface="Angsana New" pitchFamily="18" charset="-34"/>
            </a:endParaRPr>
          </a:p>
        </p:txBody>
      </p:sp>
      <p:sp>
        <p:nvSpPr>
          <p:cNvPr id="13315" name="Freeform 2"/>
          <p:cNvSpPr>
            <a:spLocks/>
          </p:cNvSpPr>
          <p:nvPr/>
        </p:nvSpPr>
        <p:spPr bwMode="auto">
          <a:xfrm>
            <a:off x="2730500" y="4229100"/>
            <a:ext cx="6130925" cy="2057400"/>
          </a:xfrm>
          <a:custGeom>
            <a:avLst/>
            <a:gdLst>
              <a:gd name="T0" fmla="*/ 2147483647 w 3862"/>
              <a:gd name="T1" fmla="*/ 2147483647 h 1296"/>
              <a:gd name="T2" fmla="*/ 2147483647 w 3862"/>
              <a:gd name="T3" fmla="*/ 2147483647 h 1296"/>
              <a:gd name="T4" fmla="*/ 2147483647 w 3862"/>
              <a:gd name="T5" fmla="*/ 2147483647 h 1296"/>
              <a:gd name="T6" fmla="*/ 2147483647 w 3862"/>
              <a:gd name="T7" fmla="*/ 2147483647 h 1296"/>
              <a:gd name="T8" fmla="*/ 2147483647 w 3862"/>
              <a:gd name="T9" fmla="*/ 2147483647 h 1296"/>
              <a:gd name="T10" fmla="*/ 2147483647 w 3862"/>
              <a:gd name="T11" fmla="*/ 0 h 1296"/>
              <a:gd name="T12" fmla="*/ 2147483647 w 3862"/>
              <a:gd name="T13" fmla="*/ 2147483647 h 1296"/>
              <a:gd name="T14" fmla="*/ 2147483647 w 3862"/>
              <a:gd name="T15" fmla="*/ 2147483647 h 1296"/>
              <a:gd name="T16" fmla="*/ 2147483647 w 3862"/>
              <a:gd name="T17" fmla="*/ 2147483647 h 1296"/>
              <a:gd name="T18" fmla="*/ 2147483647 w 3862"/>
              <a:gd name="T19" fmla="*/ 2147483647 h 1296"/>
              <a:gd name="T20" fmla="*/ 2147483647 w 3862"/>
              <a:gd name="T21" fmla="*/ 2147483647 h 1296"/>
              <a:gd name="T22" fmla="*/ 2147483647 w 3862"/>
              <a:gd name="T23" fmla="*/ 2147483647 h 1296"/>
              <a:gd name="T24" fmla="*/ 2147483647 w 3862"/>
              <a:gd name="T25" fmla="*/ 2147483647 h 1296"/>
              <a:gd name="T26" fmla="*/ 2147483647 w 3862"/>
              <a:gd name="T27" fmla="*/ 2147483647 h 1296"/>
              <a:gd name="T28" fmla="*/ 2147483647 w 3862"/>
              <a:gd name="T29" fmla="*/ 2147483647 h 1296"/>
              <a:gd name="T30" fmla="*/ 2147483647 w 3862"/>
              <a:gd name="T31" fmla="*/ 2147483647 h 1296"/>
              <a:gd name="T32" fmla="*/ 2147483647 w 3862"/>
              <a:gd name="T33" fmla="*/ 2147483647 h 1296"/>
              <a:gd name="T34" fmla="*/ 2147483647 w 3862"/>
              <a:gd name="T35" fmla="*/ 2147483647 h 1296"/>
              <a:gd name="T36" fmla="*/ 2147483647 w 3862"/>
              <a:gd name="T37" fmla="*/ 2147483647 h 1296"/>
              <a:gd name="T38" fmla="*/ 2147483647 w 3862"/>
              <a:gd name="T39" fmla="*/ 2147483647 h 1296"/>
              <a:gd name="T40" fmla="*/ 2147483647 w 3862"/>
              <a:gd name="T41" fmla="*/ 2147483647 h 1296"/>
              <a:gd name="T42" fmla="*/ 2147483647 w 3862"/>
              <a:gd name="T43" fmla="*/ 2147483647 h 1296"/>
              <a:gd name="T44" fmla="*/ 2147483647 w 3862"/>
              <a:gd name="T45" fmla="*/ 2147483647 h 1296"/>
              <a:gd name="T46" fmla="*/ 2147483647 w 3862"/>
              <a:gd name="T47" fmla="*/ 2147483647 h 1296"/>
              <a:gd name="T48" fmla="*/ 2147483647 w 3862"/>
              <a:gd name="T49" fmla="*/ 2147483647 h 1296"/>
              <a:gd name="T50" fmla="*/ 2147483647 w 3862"/>
              <a:gd name="T51" fmla="*/ 2147483647 h 1296"/>
              <a:gd name="T52" fmla="*/ 2147483647 w 3862"/>
              <a:gd name="T53" fmla="*/ 2147483647 h 1296"/>
              <a:gd name="T54" fmla="*/ 2147483647 w 3862"/>
              <a:gd name="T55" fmla="*/ 2147483647 h 1296"/>
              <a:gd name="T56" fmla="*/ 2147483647 w 3862"/>
              <a:gd name="T57" fmla="*/ 2147483647 h 1296"/>
              <a:gd name="T58" fmla="*/ 2147483647 w 3862"/>
              <a:gd name="T59" fmla="*/ 2147483647 h 1296"/>
              <a:gd name="T60" fmla="*/ 2147483647 w 3862"/>
              <a:gd name="T61" fmla="*/ 2147483647 h 1296"/>
              <a:gd name="T62" fmla="*/ 2147483647 w 3862"/>
              <a:gd name="T63" fmla="*/ 2147483647 h 1296"/>
              <a:gd name="T64" fmla="*/ 2147483647 w 3862"/>
              <a:gd name="T65" fmla="*/ 2147483647 h 1296"/>
              <a:gd name="T66" fmla="*/ 2147483647 w 3862"/>
              <a:gd name="T67" fmla="*/ 2147483647 h 1296"/>
              <a:gd name="T68" fmla="*/ 2147483647 w 3862"/>
              <a:gd name="T69" fmla="*/ 2147483647 h 12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862"/>
              <a:gd name="T106" fmla="*/ 0 h 1296"/>
              <a:gd name="T107" fmla="*/ 3862 w 3862"/>
              <a:gd name="T108" fmla="*/ 1296 h 129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862" h="1296">
                <a:moveTo>
                  <a:pt x="192" y="264"/>
                </a:moveTo>
                <a:cubicBezTo>
                  <a:pt x="201" y="236"/>
                  <a:pt x="204" y="208"/>
                  <a:pt x="224" y="184"/>
                </a:cubicBezTo>
                <a:cubicBezTo>
                  <a:pt x="247" y="157"/>
                  <a:pt x="267" y="151"/>
                  <a:pt x="296" y="136"/>
                </a:cubicBezTo>
                <a:cubicBezTo>
                  <a:pt x="439" y="64"/>
                  <a:pt x="492" y="86"/>
                  <a:pt x="688" y="80"/>
                </a:cubicBezTo>
                <a:cubicBezTo>
                  <a:pt x="721" y="58"/>
                  <a:pt x="752" y="45"/>
                  <a:pt x="784" y="24"/>
                </a:cubicBezTo>
                <a:cubicBezTo>
                  <a:pt x="880" y="27"/>
                  <a:pt x="976" y="25"/>
                  <a:pt x="1072" y="32"/>
                </a:cubicBezTo>
                <a:cubicBezTo>
                  <a:pt x="1109" y="35"/>
                  <a:pt x="1141" y="62"/>
                  <a:pt x="1176" y="72"/>
                </a:cubicBezTo>
                <a:cubicBezTo>
                  <a:pt x="1224" y="86"/>
                  <a:pt x="1266" y="110"/>
                  <a:pt x="1312" y="128"/>
                </a:cubicBezTo>
                <a:cubicBezTo>
                  <a:pt x="1328" y="134"/>
                  <a:pt x="1360" y="144"/>
                  <a:pt x="1360" y="144"/>
                </a:cubicBezTo>
                <a:cubicBezTo>
                  <a:pt x="1519" y="91"/>
                  <a:pt x="1701" y="109"/>
                  <a:pt x="1864" y="104"/>
                </a:cubicBezTo>
                <a:cubicBezTo>
                  <a:pt x="2002" y="12"/>
                  <a:pt x="2321" y="43"/>
                  <a:pt x="2432" y="40"/>
                </a:cubicBezTo>
                <a:cubicBezTo>
                  <a:pt x="2508" y="15"/>
                  <a:pt x="2584" y="7"/>
                  <a:pt x="2664" y="0"/>
                </a:cubicBezTo>
                <a:cubicBezTo>
                  <a:pt x="2725" y="3"/>
                  <a:pt x="2787" y="1"/>
                  <a:pt x="2848" y="8"/>
                </a:cubicBezTo>
                <a:cubicBezTo>
                  <a:pt x="2966" y="22"/>
                  <a:pt x="2786" y="27"/>
                  <a:pt x="2896" y="32"/>
                </a:cubicBezTo>
                <a:cubicBezTo>
                  <a:pt x="3008" y="37"/>
                  <a:pt x="3120" y="37"/>
                  <a:pt x="3232" y="40"/>
                </a:cubicBezTo>
                <a:cubicBezTo>
                  <a:pt x="3239" y="41"/>
                  <a:pt x="3294" y="52"/>
                  <a:pt x="3304" y="56"/>
                </a:cubicBezTo>
                <a:cubicBezTo>
                  <a:pt x="3330" y="67"/>
                  <a:pt x="3354" y="84"/>
                  <a:pt x="3384" y="88"/>
                </a:cubicBezTo>
                <a:cubicBezTo>
                  <a:pt x="3421" y="92"/>
                  <a:pt x="3459" y="93"/>
                  <a:pt x="3496" y="96"/>
                </a:cubicBezTo>
                <a:cubicBezTo>
                  <a:pt x="3560" y="112"/>
                  <a:pt x="3617" y="144"/>
                  <a:pt x="3680" y="160"/>
                </a:cubicBezTo>
                <a:cubicBezTo>
                  <a:pt x="3704" y="176"/>
                  <a:pt x="3728" y="192"/>
                  <a:pt x="3752" y="208"/>
                </a:cubicBezTo>
                <a:cubicBezTo>
                  <a:pt x="3760" y="213"/>
                  <a:pt x="3776" y="224"/>
                  <a:pt x="3776" y="224"/>
                </a:cubicBezTo>
                <a:cubicBezTo>
                  <a:pt x="3824" y="296"/>
                  <a:pt x="3752" y="181"/>
                  <a:pt x="3800" y="296"/>
                </a:cubicBezTo>
                <a:cubicBezTo>
                  <a:pt x="3807" y="314"/>
                  <a:pt x="3832" y="344"/>
                  <a:pt x="3832" y="344"/>
                </a:cubicBezTo>
                <a:cubicBezTo>
                  <a:pt x="3835" y="355"/>
                  <a:pt x="3837" y="365"/>
                  <a:pt x="3840" y="376"/>
                </a:cubicBezTo>
                <a:cubicBezTo>
                  <a:pt x="3845" y="392"/>
                  <a:pt x="3856" y="424"/>
                  <a:pt x="3856" y="424"/>
                </a:cubicBezTo>
                <a:cubicBezTo>
                  <a:pt x="3853" y="480"/>
                  <a:pt x="3828" y="575"/>
                  <a:pt x="3856" y="632"/>
                </a:cubicBezTo>
                <a:cubicBezTo>
                  <a:pt x="3853" y="677"/>
                  <a:pt x="3862" y="725"/>
                  <a:pt x="3848" y="768"/>
                </a:cubicBezTo>
                <a:cubicBezTo>
                  <a:pt x="3842" y="786"/>
                  <a:pt x="3778" y="809"/>
                  <a:pt x="3760" y="816"/>
                </a:cubicBezTo>
                <a:cubicBezTo>
                  <a:pt x="3754" y="923"/>
                  <a:pt x="3751" y="972"/>
                  <a:pt x="3720" y="1064"/>
                </a:cubicBezTo>
                <a:cubicBezTo>
                  <a:pt x="3715" y="1080"/>
                  <a:pt x="3686" y="1109"/>
                  <a:pt x="3672" y="1112"/>
                </a:cubicBezTo>
                <a:cubicBezTo>
                  <a:pt x="3611" y="1123"/>
                  <a:pt x="3549" y="1123"/>
                  <a:pt x="3488" y="1128"/>
                </a:cubicBezTo>
                <a:cubicBezTo>
                  <a:pt x="3421" y="1173"/>
                  <a:pt x="3342" y="1197"/>
                  <a:pt x="3264" y="1216"/>
                </a:cubicBezTo>
                <a:cubicBezTo>
                  <a:pt x="3045" y="1190"/>
                  <a:pt x="3204" y="1214"/>
                  <a:pt x="3056" y="1184"/>
                </a:cubicBezTo>
                <a:cubicBezTo>
                  <a:pt x="3042" y="1181"/>
                  <a:pt x="3002" y="1178"/>
                  <a:pt x="2984" y="1168"/>
                </a:cubicBezTo>
                <a:cubicBezTo>
                  <a:pt x="2967" y="1159"/>
                  <a:pt x="2936" y="1136"/>
                  <a:pt x="2936" y="1136"/>
                </a:cubicBezTo>
                <a:cubicBezTo>
                  <a:pt x="2915" y="1144"/>
                  <a:pt x="2890" y="1146"/>
                  <a:pt x="2872" y="1160"/>
                </a:cubicBezTo>
                <a:cubicBezTo>
                  <a:pt x="2864" y="1166"/>
                  <a:pt x="2863" y="1178"/>
                  <a:pt x="2856" y="1184"/>
                </a:cubicBezTo>
                <a:cubicBezTo>
                  <a:pt x="2847" y="1192"/>
                  <a:pt x="2835" y="1195"/>
                  <a:pt x="2824" y="1200"/>
                </a:cubicBezTo>
                <a:cubicBezTo>
                  <a:pt x="2731" y="1197"/>
                  <a:pt x="2637" y="1202"/>
                  <a:pt x="2544" y="1192"/>
                </a:cubicBezTo>
                <a:cubicBezTo>
                  <a:pt x="2464" y="1183"/>
                  <a:pt x="2613" y="1142"/>
                  <a:pt x="2512" y="1176"/>
                </a:cubicBezTo>
                <a:cubicBezTo>
                  <a:pt x="2462" y="1242"/>
                  <a:pt x="2412" y="1269"/>
                  <a:pt x="2336" y="1288"/>
                </a:cubicBezTo>
                <a:cubicBezTo>
                  <a:pt x="2200" y="1285"/>
                  <a:pt x="2064" y="1288"/>
                  <a:pt x="1928" y="1280"/>
                </a:cubicBezTo>
                <a:cubicBezTo>
                  <a:pt x="1918" y="1279"/>
                  <a:pt x="1913" y="1268"/>
                  <a:pt x="1904" y="1264"/>
                </a:cubicBezTo>
                <a:cubicBezTo>
                  <a:pt x="1896" y="1260"/>
                  <a:pt x="1888" y="1259"/>
                  <a:pt x="1880" y="1256"/>
                </a:cubicBezTo>
                <a:cubicBezTo>
                  <a:pt x="1843" y="1274"/>
                  <a:pt x="1807" y="1283"/>
                  <a:pt x="1768" y="1296"/>
                </a:cubicBezTo>
                <a:cubicBezTo>
                  <a:pt x="1723" y="1293"/>
                  <a:pt x="1677" y="1294"/>
                  <a:pt x="1632" y="1288"/>
                </a:cubicBezTo>
                <a:cubicBezTo>
                  <a:pt x="1571" y="1280"/>
                  <a:pt x="1494" y="1240"/>
                  <a:pt x="1432" y="1224"/>
                </a:cubicBezTo>
                <a:cubicBezTo>
                  <a:pt x="1411" y="1211"/>
                  <a:pt x="1382" y="1205"/>
                  <a:pt x="1368" y="1184"/>
                </a:cubicBezTo>
                <a:cubicBezTo>
                  <a:pt x="1363" y="1176"/>
                  <a:pt x="1360" y="1166"/>
                  <a:pt x="1352" y="1160"/>
                </a:cubicBezTo>
                <a:cubicBezTo>
                  <a:pt x="1345" y="1155"/>
                  <a:pt x="1336" y="1155"/>
                  <a:pt x="1328" y="1152"/>
                </a:cubicBezTo>
                <a:cubicBezTo>
                  <a:pt x="1286" y="1180"/>
                  <a:pt x="1239" y="1189"/>
                  <a:pt x="1192" y="1208"/>
                </a:cubicBezTo>
                <a:cubicBezTo>
                  <a:pt x="1115" y="1205"/>
                  <a:pt x="1037" y="1205"/>
                  <a:pt x="960" y="1200"/>
                </a:cubicBezTo>
                <a:cubicBezTo>
                  <a:pt x="884" y="1195"/>
                  <a:pt x="762" y="1132"/>
                  <a:pt x="696" y="1088"/>
                </a:cubicBezTo>
                <a:cubicBezTo>
                  <a:pt x="668" y="1116"/>
                  <a:pt x="647" y="1126"/>
                  <a:pt x="608" y="1136"/>
                </a:cubicBezTo>
                <a:cubicBezTo>
                  <a:pt x="533" y="1133"/>
                  <a:pt x="459" y="1133"/>
                  <a:pt x="384" y="1128"/>
                </a:cubicBezTo>
                <a:cubicBezTo>
                  <a:pt x="335" y="1125"/>
                  <a:pt x="278" y="1087"/>
                  <a:pt x="232" y="1072"/>
                </a:cubicBezTo>
                <a:cubicBezTo>
                  <a:pt x="214" y="1054"/>
                  <a:pt x="203" y="1046"/>
                  <a:pt x="192" y="1024"/>
                </a:cubicBezTo>
                <a:cubicBezTo>
                  <a:pt x="186" y="1011"/>
                  <a:pt x="185" y="995"/>
                  <a:pt x="176" y="984"/>
                </a:cubicBezTo>
                <a:cubicBezTo>
                  <a:pt x="160" y="963"/>
                  <a:pt x="139" y="947"/>
                  <a:pt x="120" y="928"/>
                </a:cubicBezTo>
                <a:cubicBezTo>
                  <a:pt x="112" y="920"/>
                  <a:pt x="96" y="904"/>
                  <a:pt x="96" y="904"/>
                </a:cubicBezTo>
                <a:cubicBezTo>
                  <a:pt x="106" y="790"/>
                  <a:pt x="110" y="791"/>
                  <a:pt x="168" y="704"/>
                </a:cubicBezTo>
                <a:cubicBezTo>
                  <a:pt x="147" y="640"/>
                  <a:pt x="179" y="715"/>
                  <a:pt x="136" y="672"/>
                </a:cubicBezTo>
                <a:cubicBezTo>
                  <a:pt x="122" y="658"/>
                  <a:pt x="115" y="640"/>
                  <a:pt x="104" y="624"/>
                </a:cubicBezTo>
                <a:cubicBezTo>
                  <a:pt x="99" y="616"/>
                  <a:pt x="93" y="608"/>
                  <a:pt x="88" y="600"/>
                </a:cubicBezTo>
                <a:cubicBezTo>
                  <a:pt x="83" y="592"/>
                  <a:pt x="72" y="576"/>
                  <a:pt x="72" y="576"/>
                </a:cubicBezTo>
                <a:cubicBezTo>
                  <a:pt x="62" y="536"/>
                  <a:pt x="42" y="504"/>
                  <a:pt x="32" y="464"/>
                </a:cubicBezTo>
                <a:cubicBezTo>
                  <a:pt x="35" y="429"/>
                  <a:pt x="32" y="394"/>
                  <a:pt x="40" y="360"/>
                </a:cubicBezTo>
                <a:cubicBezTo>
                  <a:pt x="43" y="349"/>
                  <a:pt x="55" y="343"/>
                  <a:pt x="64" y="336"/>
                </a:cubicBezTo>
                <a:cubicBezTo>
                  <a:pt x="206" y="225"/>
                  <a:pt x="0" y="388"/>
                  <a:pt x="184" y="296"/>
                </a:cubicBezTo>
                <a:cubicBezTo>
                  <a:pt x="194" y="291"/>
                  <a:pt x="189" y="275"/>
                  <a:pt x="192" y="264"/>
                </a:cubicBezTo>
                <a:close/>
              </a:path>
            </a:pathLst>
          </a:custGeom>
          <a:solidFill>
            <a:srgbClr val="CCCCFF"/>
          </a:solidFill>
          <a:ln w="31750">
            <a:solidFill>
              <a:srgbClr val="808080"/>
            </a:solidFill>
            <a:prstDash val="sysDot"/>
            <a:round/>
            <a:headEnd/>
            <a:tailEnd/>
          </a:ln>
        </p:spPr>
        <p:txBody>
          <a:bodyPr anchor="ctr">
            <a:spAutoFit/>
          </a:bodyPr>
          <a:lstStyle/>
          <a:p>
            <a:endParaRPr lang="th-TH"/>
          </a:p>
        </p:txBody>
      </p:sp>
      <p:sp>
        <p:nvSpPr>
          <p:cNvPr id="13316" name="Text Box 3"/>
          <p:cNvSpPr txBox="1">
            <a:spLocks noChangeArrowheads="1"/>
          </p:cNvSpPr>
          <p:nvPr/>
        </p:nvSpPr>
        <p:spPr bwMode="auto">
          <a:xfrm>
            <a:off x="3132138" y="4365625"/>
            <a:ext cx="5832475" cy="1016000"/>
          </a:xfrm>
          <a:prstGeom prst="rect">
            <a:avLst/>
          </a:prstGeom>
          <a:noFill/>
          <a:ln w="9525" algn="ctr">
            <a:noFill/>
            <a:miter lim="800000"/>
            <a:headEnd/>
            <a:tailEnd/>
          </a:ln>
        </p:spPr>
        <p:txBody>
          <a:bodyPr>
            <a:spAutoFit/>
          </a:bodyPr>
          <a:lstStyle/>
          <a:p>
            <a:pPr>
              <a:spcBef>
                <a:spcPct val="50000"/>
              </a:spcBef>
              <a:buFont typeface="Wingdings 3" pitchFamily="18" charset="2"/>
              <a:buNone/>
              <a:tabLst>
                <a:tab pos="266700" algn="l"/>
              </a:tabLst>
            </a:pPr>
            <a:r>
              <a:rPr lang="en-US" altLang="th-TH" b="1">
                <a:solidFill>
                  <a:srgbClr val="0000FF"/>
                </a:solidFill>
                <a:latin typeface="Tahoma" pitchFamily="34" charset="0"/>
                <a:sym typeface="Wingdings" pitchFamily="2" charset="2"/>
              </a:rPr>
              <a:t></a:t>
            </a:r>
            <a:r>
              <a:rPr lang="en-US" altLang="th-TH" b="1">
                <a:solidFill>
                  <a:srgbClr val="0000FF"/>
                </a:solidFill>
                <a:latin typeface="Tahoma" pitchFamily="34" charset="0"/>
              </a:rPr>
              <a:t>Changes in Supply and demand components would induce a change in international rice price.</a:t>
            </a:r>
            <a:endParaRPr lang="th-TH" altLang="th-TH" b="1">
              <a:solidFill>
                <a:srgbClr val="0000FF"/>
              </a:solidFill>
              <a:latin typeface="Tahoma" pitchFamily="34" charset="0"/>
            </a:endParaRPr>
          </a:p>
        </p:txBody>
      </p:sp>
      <p:sp>
        <p:nvSpPr>
          <p:cNvPr id="13317" name="Text Box 4"/>
          <p:cNvSpPr txBox="1">
            <a:spLocks noChangeArrowheads="1"/>
          </p:cNvSpPr>
          <p:nvPr/>
        </p:nvSpPr>
        <p:spPr bwMode="auto">
          <a:xfrm>
            <a:off x="790575" y="3548063"/>
            <a:ext cx="5832475" cy="366712"/>
          </a:xfrm>
          <a:prstGeom prst="rect">
            <a:avLst/>
          </a:prstGeom>
          <a:noFill/>
          <a:ln w="9525" algn="ctr">
            <a:noFill/>
            <a:miter lim="800000"/>
            <a:headEnd/>
            <a:tailEnd/>
          </a:ln>
        </p:spPr>
        <p:txBody>
          <a:bodyPr>
            <a:spAutoFit/>
          </a:bodyPr>
          <a:lstStyle/>
          <a:p>
            <a:pPr algn="ctr">
              <a:spcBef>
                <a:spcPct val="50000"/>
              </a:spcBef>
            </a:pPr>
            <a:endParaRPr lang="en-US" altLang="th-TH" sz="1800">
              <a:cs typeface="Angsana New" pitchFamily="18" charset="-34"/>
            </a:endParaRPr>
          </a:p>
        </p:txBody>
      </p:sp>
      <p:sp>
        <p:nvSpPr>
          <p:cNvPr id="13318" name="Text Box 5"/>
          <p:cNvSpPr txBox="1">
            <a:spLocks noChangeArrowheads="1"/>
          </p:cNvSpPr>
          <p:nvPr/>
        </p:nvSpPr>
        <p:spPr bwMode="auto">
          <a:xfrm>
            <a:off x="5535613" y="1700213"/>
            <a:ext cx="3251200" cy="400050"/>
          </a:xfrm>
          <a:prstGeom prst="rect">
            <a:avLst/>
          </a:prstGeom>
          <a:solidFill>
            <a:srgbClr val="99CCFF"/>
          </a:solidFill>
          <a:ln w="9525" algn="ctr">
            <a:solidFill>
              <a:srgbClr val="808080"/>
            </a:solidFill>
            <a:miter lim="800000"/>
            <a:headEnd/>
            <a:tailEnd/>
          </a:ln>
        </p:spPr>
        <p:txBody>
          <a:bodyPr>
            <a:spAutoFit/>
          </a:bodyPr>
          <a:lstStyle/>
          <a:p>
            <a:pPr>
              <a:spcBef>
                <a:spcPct val="50000"/>
              </a:spcBef>
            </a:pPr>
            <a:r>
              <a:rPr lang="en-US" altLang="th-TH" b="1">
                <a:solidFill>
                  <a:srgbClr val="000066"/>
                </a:solidFill>
                <a:latin typeface="Tahoma" pitchFamily="34" charset="0"/>
                <a:sym typeface="Wingdings" pitchFamily="2" charset="2"/>
              </a:rPr>
              <a:t></a:t>
            </a:r>
            <a:r>
              <a:rPr lang="th-TH" altLang="th-TH" b="1">
                <a:solidFill>
                  <a:srgbClr val="000066"/>
                </a:solidFill>
                <a:latin typeface="Tahoma" pitchFamily="34" charset="0"/>
              </a:rPr>
              <a:t> </a:t>
            </a:r>
            <a:r>
              <a:rPr lang="en-US" altLang="th-TH" b="1">
                <a:solidFill>
                  <a:srgbClr val="000066"/>
                </a:solidFill>
                <a:latin typeface="Tahoma" pitchFamily="34" charset="0"/>
              </a:rPr>
              <a:t>Demand component</a:t>
            </a:r>
            <a:endParaRPr lang="th-TH" altLang="th-TH" b="1" i="1">
              <a:solidFill>
                <a:srgbClr val="000066"/>
              </a:solidFill>
              <a:latin typeface="Tahoma" pitchFamily="34" charset="0"/>
            </a:endParaRPr>
          </a:p>
        </p:txBody>
      </p:sp>
      <p:sp>
        <p:nvSpPr>
          <p:cNvPr id="13319" name="Text Box 6"/>
          <p:cNvSpPr txBox="1">
            <a:spLocks noChangeArrowheads="1"/>
          </p:cNvSpPr>
          <p:nvPr/>
        </p:nvSpPr>
        <p:spPr bwMode="auto">
          <a:xfrm>
            <a:off x="985838" y="1736725"/>
            <a:ext cx="3033712" cy="369888"/>
          </a:xfrm>
          <a:prstGeom prst="rect">
            <a:avLst/>
          </a:prstGeom>
          <a:solidFill>
            <a:srgbClr val="FFFF99"/>
          </a:solidFill>
          <a:ln w="9525" algn="ctr">
            <a:solidFill>
              <a:srgbClr val="808080"/>
            </a:solidFill>
            <a:miter lim="800000"/>
            <a:headEnd/>
            <a:tailEnd/>
          </a:ln>
        </p:spPr>
        <p:txBody>
          <a:bodyPr>
            <a:spAutoFit/>
          </a:bodyPr>
          <a:lstStyle/>
          <a:p>
            <a:pPr>
              <a:spcBef>
                <a:spcPct val="50000"/>
              </a:spcBef>
            </a:pPr>
            <a:r>
              <a:rPr lang="en-US" altLang="th-TH" sz="1800" b="1">
                <a:solidFill>
                  <a:srgbClr val="000066"/>
                </a:solidFill>
                <a:latin typeface="Tahoma" pitchFamily="34" charset="0"/>
                <a:sym typeface="Wingdings" pitchFamily="2" charset="2"/>
              </a:rPr>
              <a:t></a:t>
            </a:r>
            <a:r>
              <a:rPr lang="en-US" altLang="th-TH" sz="1800">
                <a:latin typeface="Tahoma" pitchFamily="34" charset="0"/>
                <a:sym typeface="Wingdings" pitchFamily="2" charset="2"/>
              </a:rPr>
              <a:t> </a:t>
            </a:r>
            <a:r>
              <a:rPr lang="en-US" altLang="th-TH" sz="1800" b="1">
                <a:latin typeface="Tahoma" pitchFamily="34" charset="0"/>
                <a:sym typeface="Wingdings" pitchFamily="2" charset="2"/>
              </a:rPr>
              <a:t>Supply component</a:t>
            </a:r>
            <a:endParaRPr lang="th-TH" altLang="th-TH" sz="1800" b="1" i="1">
              <a:solidFill>
                <a:srgbClr val="000066"/>
              </a:solidFill>
              <a:latin typeface="Tahoma" pitchFamily="34" charset="0"/>
            </a:endParaRPr>
          </a:p>
        </p:txBody>
      </p:sp>
      <p:sp>
        <p:nvSpPr>
          <p:cNvPr id="13320" name="Text Box 7"/>
          <p:cNvSpPr txBox="1">
            <a:spLocks noChangeArrowheads="1"/>
          </p:cNvSpPr>
          <p:nvPr/>
        </p:nvSpPr>
        <p:spPr bwMode="auto">
          <a:xfrm>
            <a:off x="5327650" y="2565400"/>
            <a:ext cx="3430588" cy="646113"/>
          </a:xfrm>
          <a:prstGeom prst="rect">
            <a:avLst/>
          </a:prstGeom>
          <a:solidFill>
            <a:srgbClr val="99CCFF"/>
          </a:solidFill>
          <a:ln w="9525" algn="ctr">
            <a:solidFill>
              <a:srgbClr val="808080"/>
            </a:solidFill>
            <a:miter lim="800000"/>
            <a:headEnd/>
            <a:tailEnd/>
          </a:ln>
        </p:spPr>
        <p:txBody>
          <a:bodyPr>
            <a:spAutoFit/>
          </a:bodyPr>
          <a:lstStyle/>
          <a:p>
            <a:pPr>
              <a:spcBef>
                <a:spcPct val="50000"/>
              </a:spcBef>
            </a:pPr>
            <a:r>
              <a:rPr lang="th-TH" altLang="th-TH" sz="1800" b="1">
                <a:solidFill>
                  <a:srgbClr val="A50021"/>
                </a:solidFill>
                <a:latin typeface="Tahoma" pitchFamily="34" charset="0"/>
              </a:rPr>
              <a:t>1. </a:t>
            </a:r>
            <a:r>
              <a:rPr lang="en-US" altLang="th-TH" sz="1800" b="1">
                <a:solidFill>
                  <a:srgbClr val="A50021"/>
                </a:solidFill>
                <a:latin typeface="Tahoma" pitchFamily="34" charset="0"/>
              </a:rPr>
              <a:t>World rice consumption and industrial use</a:t>
            </a:r>
            <a:endParaRPr lang="th-TH" altLang="th-TH" sz="1800" b="1">
              <a:solidFill>
                <a:srgbClr val="A50021"/>
              </a:solidFill>
              <a:latin typeface="Tahoma" pitchFamily="34" charset="0"/>
            </a:endParaRPr>
          </a:p>
        </p:txBody>
      </p:sp>
      <p:sp>
        <p:nvSpPr>
          <p:cNvPr id="13321" name="Text Box 8"/>
          <p:cNvSpPr txBox="1">
            <a:spLocks noChangeArrowheads="1"/>
          </p:cNvSpPr>
          <p:nvPr/>
        </p:nvSpPr>
        <p:spPr bwMode="auto">
          <a:xfrm>
            <a:off x="5327650" y="3317875"/>
            <a:ext cx="3430588" cy="646113"/>
          </a:xfrm>
          <a:prstGeom prst="rect">
            <a:avLst/>
          </a:prstGeom>
          <a:solidFill>
            <a:srgbClr val="99CCFF"/>
          </a:solidFill>
          <a:ln w="9525" algn="ctr">
            <a:solidFill>
              <a:srgbClr val="808080"/>
            </a:solidFill>
            <a:miter lim="800000"/>
            <a:headEnd/>
            <a:tailEnd/>
          </a:ln>
        </p:spPr>
        <p:txBody>
          <a:bodyPr>
            <a:spAutoFit/>
          </a:bodyPr>
          <a:lstStyle/>
          <a:p>
            <a:pPr>
              <a:spcBef>
                <a:spcPct val="50000"/>
              </a:spcBef>
              <a:tabLst>
                <a:tab pos="266700" algn="l"/>
              </a:tabLst>
            </a:pPr>
            <a:r>
              <a:rPr lang="th-TH" altLang="th-TH" sz="1800" b="1">
                <a:solidFill>
                  <a:srgbClr val="A50021"/>
                </a:solidFill>
                <a:latin typeface="Tahoma" pitchFamily="34" charset="0"/>
              </a:rPr>
              <a:t>2. </a:t>
            </a:r>
            <a:r>
              <a:rPr lang="en-US" altLang="th-TH" sz="1800" b="1">
                <a:solidFill>
                  <a:srgbClr val="A50021"/>
                </a:solidFill>
                <a:latin typeface="Tahoma" pitchFamily="34" charset="0"/>
              </a:rPr>
              <a:t>World rice stock at current year</a:t>
            </a:r>
            <a:endParaRPr lang="th-TH" altLang="th-TH" sz="1800" b="1">
              <a:solidFill>
                <a:srgbClr val="A50021"/>
              </a:solidFill>
              <a:latin typeface="Tahoma" pitchFamily="34" charset="0"/>
            </a:endParaRPr>
          </a:p>
        </p:txBody>
      </p:sp>
      <p:sp>
        <p:nvSpPr>
          <p:cNvPr id="13322" name="Text Box 9"/>
          <p:cNvSpPr txBox="1">
            <a:spLocks noChangeArrowheads="1"/>
          </p:cNvSpPr>
          <p:nvPr/>
        </p:nvSpPr>
        <p:spPr bwMode="auto">
          <a:xfrm>
            <a:off x="790575" y="2657475"/>
            <a:ext cx="3430588" cy="369888"/>
          </a:xfrm>
          <a:prstGeom prst="rect">
            <a:avLst/>
          </a:prstGeom>
          <a:solidFill>
            <a:srgbClr val="FFFF99"/>
          </a:solidFill>
          <a:ln w="9525" algn="ctr">
            <a:solidFill>
              <a:srgbClr val="808080"/>
            </a:solidFill>
            <a:miter lim="800000"/>
            <a:headEnd/>
            <a:tailEnd/>
          </a:ln>
        </p:spPr>
        <p:txBody>
          <a:bodyPr>
            <a:spAutoFit/>
          </a:bodyPr>
          <a:lstStyle/>
          <a:p>
            <a:pPr>
              <a:spcBef>
                <a:spcPct val="50000"/>
              </a:spcBef>
            </a:pPr>
            <a:r>
              <a:rPr lang="th-TH" altLang="th-TH" sz="1800" b="1">
                <a:solidFill>
                  <a:srgbClr val="A50021"/>
                </a:solidFill>
                <a:latin typeface="Tahoma" pitchFamily="34" charset="0"/>
              </a:rPr>
              <a:t>1. </a:t>
            </a:r>
            <a:r>
              <a:rPr lang="en-US" altLang="th-TH" sz="1800" b="1">
                <a:solidFill>
                  <a:srgbClr val="A50021"/>
                </a:solidFill>
                <a:latin typeface="Tahoma" pitchFamily="34" charset="0"/>
              </a:rPr>
              <a:t>World rice production</a:t>
            </a:r>
            <a:endParaRPr lang="th-TH" altLang="th-TH" sz="1800" b="1">
              <a:solidFill>
                <a:srgbClr val="A50021"/>
              </a:solidFill>
              <a:latin typeface="Tahoma" pitchFamily="34" charset="0"/>
            </a:endParaRPr>
          </a:p>
        </p:txBody>
      </p:sp>
      <p:sp>
        <p:nvSpPr>
          <p:cNvPr id="13323" name="Text Box 10"/>
          <p:cNvSpPr txBox="1">
            <a:spLocks noChangeArrowheads="1"/>
          </p:cNvSpPr>
          <p:nvPr/>
        </p:nvSpPr>
        <p:spPr bwMode="auto">
          <a:xfrm>
            <a:off x="790575" y="3190875"/>
            <a:ext cx="3444875" cy="646113"/>
          </a:xfrm>
          <a:prstGeom prst="rect">
            <a:avLst/>
          </a:prstGeom>
          <a:solidFill>
            <a:srgbClr val="FFFF99"/>
          </a:solidFill>
          <a:ln w="9525" algn="ctr">
            <a:solidFill>
              <a:srgbClr val="808080"/>
            </a:solidFill>
            <a:miter lim="800000"/>
            <a:headEnd/>
            <a:tailEnd/>
          </a:ln>
        </p:spPr>
        <p:txBody>
          <a:bodyPr>
            <a:spAutoFit/>
          </a:bodyPr>
          <a:lstStyle/>
          <a:p>
            <a:pPr>
              <a:spcBef>
                <a:spcPct val="50000"/>
              </a:spcBef>
            </a:pPr>
            <a:r>
              <a:rPr lang="th-TH" altLang="th-TH" sz="1800" b="1">
                <a:solidFill>
                  <a:srgbClr val="A50021"/>
                </a:solidFill>
                <a:latin typeface="Tahoma" pitchFamily="34" charset="0"/>
              </a:rPr>
              <a:t>2. </a:t>
            </a:r>
            <a:r>
              <a:rPr lang="en-US" altLang="th-TH" sz="1800" b="1">
                <a:solidFill>
                  <a:srgbClr val="A50021"/>
                </a:solidFill>
                <a:latin typeface="Tahoma" pitchFamily="34" charset="0"/>
              </a:rPr>
              <a:t>World rice stock at the end of last year</a:t>
            </a:r>
            <a:endParaRPr lang="th-TH" altLang="th-TH" sz="1800" b="1">
              <a:solidFill>
                <a:srgbClr val="A50021"/>
              </a:solidFill>
              <a:latin typeface="Tahoma" pitchFamily="34" charset="0"/>
            </a:endParaRPr>
          </a:p>
        </p:txBody>
      </p:sp>
      <p:sp>
        <p:nvSpPr>
          <p:cNvPr id="13324" name="Line 11"/>
          <p:cNvSpPr>
            <a:spLocks noChangeShapeType="1"/>
          </p:cNvSpPr>
          <p:nvPr/>
        </p:nvSpPr>
        <p:spPr bwMode="auto">
          <a:xfrm>
            <a:off x="420688" y="2116138"/>
            <a:ext cx="565150" cy="0"/>
          </a:xfrm>
          <a:prstGeom prst="line">
            <a:avLst/>
          </a:prstGeom>
          <a:noFill/>
          <a:ln w="38100">
            <a:solidFill>
              <a:srgbClr val="660033"/>
            </a:solidFill>
            <a:round/>
            <a:headEnd/>
            <a:tailEnd/>
          </a:ln>
        </p:spPr>
        <p:txBody>
          <a:bodyPr/>
          <a:lstStyle/>
          <a:p>
            <a:endParaRPr lang="th-TH"/>
          </a:p>
        </p:txBody>
      </p:sp>
      <p:sp>
        <p:nvSpPr>
          <p:cNvPr id="13325" name="Line 12"/>
          <p:cNvSpPr>
            <a:spLocks noChangeShapeType="1"/>
          </p:cNvSpPr>
          <p:nvPr/>
        </p:nvSpPr>
        <p:spPr bwMode="auto">
          <a:xfrm>
            <a:off x="439738" y="2106613"/>
            <a:ext cx="0" cy="1441450"/>
          </a:xfrm>
          <a:prstGeom prst="line">
            <a:avLst/>
          </a:prstGeom>
          <a:noFill/>
          <a:ln w="38100">
            <a:solidFill>
              <a:srgbClr val="660033"/>
            </a:solidFill>
            <a:round/>
            <a:headEnd/>
            <a:tailEnd/>
          </a:ln>
        </p:spPr>
        <p:txBody>
          <a:bodyPr/>
          <a:lstStyle/>
          <a:p>
            <a:endParaRPr lang="th-TH"/>
          </a:p>
        </p:txBody>
      </p:sp>
      <p:sp>
        <p:nvSpPr>
          <p:cNvPr id="13326" name="Line 13"/>
          <p:cNvSpPr>
            <a:spLocks noChangeShapeType="1"/>
          </p:cNvSpPr>
          <p:nvPr/>
        </p:nvSpPr>
        <p:spPr bwMode="auto">
          <a:xfrm>
            <a:off x="449263" y="2827338"/>
            <a:ext cx="360362" cy="0"/>
          </a:xfrm>
          <a:prstGeom prst="line">
            <a:avLst/>
          </a:prstGeom>
          <a:noFill/>
          <a:ln w="25400">
            <a:solidFill>
              <a:srgbClr val="660033"/>
            </a:solidFill>
            <a:round/>
            <a:headEnd/>
            <a:tailEnd type="arrow" w="med" len="med"/>
          </a:ln>
        </p:spPr>
        <p:txBody>
          <a:bodyPr/>
          <a:lstStyle/>
          <a:p>
            <a:endParaRPr lang="th-TH"/>
          </a:p>
        </p:txBody>
      </p:sp>
      <p:sp>
        <p:nvSpPr>
          <p:cNvPr id="13327" name="Line 14"/>
          <p:cNvSpPr>
            <a:spLocks noChangeShapeType="1"/>
          </p:cNvSpPr>
          <p:nvPr/>
        </p:nvSpPr>
        <p:spPr bwMode="auto">
          <a:xfrm>
            <a:off x="430213" y="3551238"/>
            <a:ext cx="360362" cy="0"/>
          </a:xfrm>
          <a:prstGeom prst="line">
            <a:avLst/>
          </a:prstGeom>
          <a:noFill/>
          <a:ln w="25400">
            <a:solidFill>
              <a:srgbClr val="660033"/>
            </a:solidFill>
            <a:round/>
            <a:headEnd/>
            <a:tailEnd type="arrow" w="med" len="med"/>
          </a:ln>
        </p:spPr>
        <p:txBody>
          <a:bodyPr/>
          <a:lstStyle/>
          <a:p>
            <a:endParaRPr lang="th-TH"/>
          </a:p>
        </p:txBody>
      </p:sp>
      <p:sp>
        <p:nvSpPr>
          <p:cNvPr id="13328" name="Line 15"/>
          <p:cNvSpPr>
            <a:spLocks noChangeShapeType="1"/>
          </p:cNvSpPr>
          <p:nvPr/>
        </p:nvSpPr>
        <p:spPr bwMode="auto">
          <a:xfrm>
            <a:off x="4970463" y="2093913"/>
            <a:ext cx="565150" cy="0"/>
          </a:xfrm>
          <a:prstGeom prst="line">
            <a:avLst/>
          </a:prstGeom>
          <a:noFill/>
          <a:ln w="38100">
            <a:solidFill>
              <a:srgbClr val="660033"/>
            </a:solidFill>
            <a:round/>
            <a:headEnd/>
            <a:tailEnd/>
          </a:ln>
        </p:spPr>
        <p:txBody>
          <a:bodyPr/>
          <a:lstStyle/>
          <a:p>
            <a:endParaRPr lang="th-TH"/>
          </a:p>
        </p:txBody>
      </p:sp>
      <p:sp>
        <p:nvSpPr>
          <p:cNvPr id="13329" name="Line 16"/>
          <p:cNvSpPr>
            <a:spLocks noChangeShapeType="1"/>
          </p:cNvSpPr>
          <p:nvPr/>
        </p:nvSpPr>
        <p:spPr bwMode="auto">
          <a:xfrm>
            <a:off x="4970463" y="2082800"/>
            <a:ext cx="0" cy="1338263"/>
          </a:xfrm>
          <a:prstGeom prst="line">
            <a:avLst/>
          </a:prstGeom>
          <a:noFill/>
          <a:ln w="38100">
            <a:solidFill>
              <a:srgbClr val="660033"/>
            </a:solidFill>
            <a:round/>
            <a:headEnd/>
            <a:tailEnd/>
          </a:ln>
        </p:spPr>
        <p:txBody>
          <a:bodyPr/>
          <a:lstStyle/>
          <a:p>
            <a:endParaRPr lang="th-TH"/>
          </a:p>
        </p:txBody>
      </p:sp>
      <p:sp>
        <p:nvSpPr>
          <p:cNvPr id="13330" name="Line 17"/>
          <p:cNvSpPr>
            <a:spLocks noChangeShapeType="1"/>
          </p:cNvSpPr>
          <p:nvPr/>
        </p:nvSpPr>
        <p:spPr bwMode="auto">
          <a:xfrm>
            <a:off x="4970463" y="2900363"/>
            <a:ext cx="360362" cy="0"/>
          </a:xfrm>
          <a:prstGeom prst="line">
            <a:avLst/>
          </a:prstGeom>
          <a:noFill/>
          <a:ln w="25400">
            <a:solidFill>
              <a:srgbClr val="660033"/>
            </a:solidFill>
            <a:round/>
            <a:headEnd/>
            <a:tailEnd type="arrow" w="med" len="med"/>
          </a:ln>
        </p:spPr>
        <p:txBody>
          <a:bodyPr/>
          <a:lstStyle/>
          <a:p>
            <a:endParaRPr lang="th-TH"/>
          </a:p>
        </p:txBody>
      </p:sp>
      <p:sp>
        <p:nvSpPr>
          <p:cNvPr id="13331" name="Line 18"/>
          <p:cNvSpPr>
            <a:spLocks noChangeShapeType="1"/>
          </p:cNvSpPr>
          <p:nvPr/>
        </p:nvSpPr>
        <p:spPr bwMode="auto">
          <a:xfrm>
            <a:off x="4967288" y="3421063"/>
            <a:ext cx="360362" cy="0"/>
          </a:xfrm>
          <a:prstGeom prst="line">
            <a:avLst/>
          </a:prstGeom>
          <a:noFill/>
          <a:ln w="25400">
            <a:solidFill>
              <a:srgbClr val="660033"/>
            </a:solidFill>
            <a:round/>
            <a:headEnd/>
            <a:tailEnd type="arrow" w="med" len="med"/>
          </a:ln>
        </p:spPr>
        <p:txBody>
          <a:bodyPr/>
          <a:lstStyle/>
          <a:p>
            <a:endParaRPr lang="th-TH"/>
          </a:p>
        </p:txBody>
      </p:sp>
      <p:sp>
        <p:nvSpPr>
          <p:cNvPr id="13332" name="Rectangle 19"/>
          <p:cNvSpPr>
            <a:spLocks noChangeArrowheads="1"/>
          </p:cNvSpPr>
          <p:nvPr/>
        </p:nvSpPr>
        <p:spPr bwMode="auto">
          <a:xfrm>
            <a:off x="0" y="476250"/>
            <a:ext cx="8715375" cy="830263"/>
          </a:xfrm>
          <a:prstGeom prst="rect">
            <a:avLst/>
          </a:prstGeom>
          <a:solidFill>
            <a:srgbClr val="008000"/>
          </a:solidFill>
          <a:ln w="9525">
            <a:noFill/>
            <a:miter lim="800000"/>
            <a:headEnd/>
            <a:tailEnd/>
          </a:ln>
        </p:spPr>
        <p:txBody>
          <a:bodyPr>
            <a:spAutoFit/>
          </a:bodyPr>
          <a:lstStyle/>
          <a:p>
            <a:r>
              <a:rPr lang="en-US" altLang="th-TH" sz="2400" b="1">
                <a:solidFill>
                  <a:schemeClr val="bg1"/>
                </a:solidFill>
                <a:latin typeface="Tahoma" pitchFamily="34" charset="0"/>
                <a:sym typeface="Wingdings" pitchFamily="2" charset="2"/>
              </a:rPr>
              <a:t>2.4 Component of Demand and Supply in the International Market and Rice Price</a:t>
            </a:r>
            <a:r>
              <a:rPr lang="th-TH" altLang="th-TH" sz="2400" b="1">
                <a:solidFill>
                  <a:schemeClr val="bg1"/>
                </a:solidFill>
                <a:latin typeface="Tahoma" pitchFamily="34" charset="0"/>
                <a:sym typeface="Wingdings" pitchFamily="2" charset="2"/>
              </a:rPr>
              <a:t> </a:t>
            </a:r>
            <a:r>
              <a:rPr lang="en-US" altLang="th-TH" sz="2400" b="1">
                <a:solidFill>
                  <a:schemeClr val="bg1"/>
                </a:solidFill>
                <a:latin typeface="Tahoma" pitchFamily="34" charset="0"/>
                <a:sym typeface="Wingdings" pitchFamily="2" charset="2"/>
              </a:rPr>
              <a:t>Movement</a:t>
            </a:r>
            <a:endParaRPr lang="th-TH" altLang="th-TH" sz="2400" b="1">
              <a:solidFill>
                <a:schemeClr val="bg1"/>
              </a:solidFill>
              <a:latin typeface="Tahoma" pitchFamily="34" charset="0"/>
            </a:endParaRPr>
          </a:p>
        </p:txBody>
      </p:sp>
      <p:pic>
        <p:nvPicPr>
          <p:cNvPr id="13333" name="Picture 20" descr="MCj02451570000[1]"/>
          <p:cNvPicPr>
            <a:picLocks noChangeAspect="1" noChangeArrowheads="1"/>
          </p:cNvPicPr>
          <p:nvPr/>
        </p:nvPicPr>
        <p:blipFill>
          <a:blip r:embed="rId2"/>
          <a:srcRect/>
          <a:stretch>
            <a:fillRect/>
          </a:stretch>
        </p:blipFill>
        <p:spPr bwMode="auto">
          <a:xfrm>
            <a:off x="900113" y="4724400"/>
            <a:ext cx="2089150" cy="1952625"/>
          </a:xfrm>
          <a:prstGeom prst="rect">
            <a:avLst/>
          </a:prstGeom>
          <a:noFill/>
          <a:ln w="9525">
            <a:noFill/>
            <a:miter lim="800000"/>
            <a:headEnd/>
            <a:tailEnd/>
          </a:ln>
        </p:spPr>
      </p:pic>
      <p:pic>
        <p:nvPicPr>
          <p:cNvPr id="13334" name="Picture 20" descr="MCj02451570000[1]"/>
          <p:cNvPicPr>
            <a:picLocks noChangeAspect="1" noChangeArrowheads="1"/>
          </p:cNvPicPr>
          <p:nvPr/>
        </p:nvPicPr>
        <p:blipFill>
          <a:blip r:embed="rId2"/>
          <a:srcRect/>
          <a:stretch>
            <a:fillRect/>
          </a:stretch>
        </p:blipFill>
        <p:spPr bwMode="auto">
          <a:xfrm>
            <a:off x="857250" y="4714875"/>
            <a:ext cx="2089150" cy="1952625"/>
          </a:xfrm>
          <a:prstGeom prst="rect">
            <a:avLst/>
          </a:prstGeom>
          <a:noFill/>
          <a:ln w="9525">
            <a:noFill/>
            <a:miter lim="800000"/>
            <a:headEnd/>
            <a:tailEnd/>
          </a:ln>
        </p:spPr>
      </p:pic>
      <p:sp>
        <p:nvSpPr>
          <p:cNvPr id="13335" name="Rectangle 21"/>
          <p:cNvSpPr>
            <a:spLocks noChangeArrowheads="1"/>
          </p:cNvSpPr>
          <p:nvPr/>
        </p:nvSpPr>
        <p:spPr bwMode="auto">
          <a:xfrm>
            <a:off x="5143500" y="44450"/>
            <a:ext cx="3922713" cy="307975"/>
          </a:xfrm>
          <a:prstGeom prst="rect">
            <a:avLst/>
          </a:prstGeom>
          <a:solidFill>
            <a:srgbClr val="0000CC"/>
          </a:solidFill>
          <a:ln w="9525">
            <a:noFill/>
            <a:miter lim="800000"/>
            <a:headEnd/>
            <a:tailEnd/>
          </a:ln>
        </p:spPr>
        <p:txBody>
          <a:bodyPr>
            <a:spAutoFit/>
          </a:bodyPr>
          <a:lstStyle/>
          <a:p>
            <a:pPr algn="ctr">
              <a:spcBef>
                <a:spcPct val="75000"/>
              </a:spcBef>
              <a:tabLst>
                <a:tab pos="444500" algn="l"/>
              </a:tabLst>
            </a:pPr>
            <a:r>
              <a:rPr lang="en-US" altLang="th-TH" sz="1400" b="1">
                <a:solidFill>
                  <a:schemeClr val="bg1"/>
                </a:solidFill>
                <a:latin typeface="Tahoma" pitchFamily="34" charset="0"/>
              </a:rPr>
              <a:t>2</a:t>
            </a:r>
            <a:r>
              <a:rPr lang="en-US" altLang="th-TH" sz="1200" b="1">
                <a:solidFill>
                  <a:schemeClr val="bg1"/>
                </a:solidFill>
                <a:latin typeface="Tahoma" pitchFamily="34" charset="0"/>
              </a:rPr>
              <a:t>.</a:t>
            </a:r>
            <a:r>
              <a:rPr lang="th-TH" altLang="th-TH" sz="1200" b="1">
                <a:solidFill>
                  <a:schemeClr val="bg1"/>
                </a:solidFill>
                <a:latin typeface="Tahoma" pitchFamily="34" charset="0"/>
              </a:rPr>
              <a:t> </a:t>
            </a:r>
            <a:r>
              <a:rPr lang="en-US" altLang="th-TH" sz="1200" b="1">
                <a:solidFill>
                  <a:schemeClr val="bg1"/>
                </a:solidFill>
                <a:latin typeface="Tahoma" pitchFamily="34" charset="0"/>
              </a:rPr>
              <a:t>Understanding the World Rice Market</a:t>
            </a:r>
            <a:endParaRPr lang="th-TH" altLang="th-TH" sz="1200" b="1">
              <a:solidFill>
                <a:schemeClr val="bg1"/>
              </a:solidFill>
              <a:latin typeface="Tahoma" pitchFamily="34" charset="0"/>
            </a:endParaRP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8" name="Object 2"/>
          <p:cNvGraphicFramePr>
            <a:graphicFrameLocks noChangeAspect="1"/>
          </p:cNvGraphicFramePr>
          <p:nvPr/>
        </p:nvGraphicFramePr>
        <p:xfrm>
          <a:off x="482600" y="2092325"/>
          <a:ext cx="8712200" cy="4959350"/>
        </p:xfrm>
        <a:graphic>
          <a:graphicData uri="http://schemas.openxmlformats.org/presentationml/2006/ole">
            <p:oleObj spid="_x0000_s14338" r:id="rId4" imgW="8711939" imgH="4962574" progId="Excel.Chart.8">
              <p:embed/>
            </p:oleObj>
          </a:graphicData>
        </a:graphic>
      </p:graphicFrame>
      <p:sp>
        <p:nvSpPr>
          <p:cNvPr id="14339" name="TextBox 4"/>
          <p:cNvSpPr txBox="1">
            <a:spLocks noChangeArrowheads="1"/>
          </p:cNvSpPr>
          <p:nvPr/>
        </p:nvSpPr>
        <p:spPr bwMode="auto">
          <a:xfrm>
            <a:off x="1692275" y="2071688"/>
            <a:ext cx="6297613" cy="338137"/>
          </a:xfrm>
          <a:prstGeom prst="rect">
            <a:avLst/>
          </a:prstGeom>
          <a:solidFill>
            <a:schemeClr val="bg1"/>
          </a:solidFill>
          <a:ln w="9525">
            <a:noFill/>
            <a:miter lim="800000"/>
            <a:headEnd/>
            <a:tailEnd/>
          </a:ln>
        </p:spPr>
        <p:txBody>
          <a:bodyPr>
            <a:spAutoFit/>
          </a:bodyPr>
          <a:lstStyle/>
          <a:p>
            <a:r>
              <a:rPr lang="en-US" altLang="th-TH" sz="1600">
                <a:sym typeface="Wingdings" pitchFamily="2" charset="2"/>
              </a:rPr>
              <a:t>Production, Consumption, Stock and Prices in 2005/06-2012/13</a:t>
            </a:r>
            <a:endParaRPr lang="th-TH" altLang="th-TH" sz="1600"/>
          </a:p>
        </p:txBody>
      </p:sp>
      <p:sp>
        <p:nvSpPr>
          <p:cNvPr id="14340" name="TextBox 5"/>
          <p:cNvSpPr txBox="1">
            <a:spLocks noChangeArrowheads="1"/>
          </p:cNvSpPr>
          <p:nvPr/>
        </p:nvSpPr>
        <p:spPr bwMode="auto">
          <a:xfrm>
            <a:off x="428625" y="6500813"/>
            <a:ext cx="7561263" cy="246062"/>
          </a:xfrm>
          <a:prstGeom prst="rect">
            <a:avLst/>
          </a:prstGeom>
          <a:noFill/>
          <a:ln w="9525">
            <a:noFill/>
            <a:miter lim="800000"/>
            <a:headEnd/>
            <a:tailEnd/>
          </a:ln>
        </p:spPr>
        <p:txBody>
          <a:bodyPr>
            <a:spAutoFit/>
          </a:bodyPr>
          <a:lstStyle/>
          <a:p>
            <a:r>
              <a:rPr lang="th-TH" altLang="th-TH" sz="1000">
                <a:latin typeface="Tahoma" pitchFamily="34" charset="0"/>
              </a:rPr>
              <a:t>ที่มา </a:t>
            </a:r>
            <a:r>
              <a:rPr lang="en-US" altLang="th-TH" sz="1000">
                <a:latin typeface="Tahoma" pitchFamily="34" charset="0"/>
              </a:rPr>
              <a:t>: Grain :</a:t>
            </a:r>
            <a:r>
              <a:rPr lang="th-TH" altLang="th-TH" sz="1000">
                <a:latin typeface="Tahoma" pitchFamily="34" charset="0"/>
              </a:rPr>
              <a:t> </a:t>
            </a:r>
            <a:r>
              <a:rPr lang="en-US" altLang="th-TH" sz="1000">
                <a:latin typeface="Tahoma" pitchFamily="34" charset="0"/>
              </a:rPr>
              <a:t>World Markets and Trade, USDA Feb. 2013 </a:t>
            </a:r>
            <a:r>
              <a:rPr lang="th-TH" altLang="th-TH" sz="1000">
                <a:latin typeface="Tahoma" pitchFamily="34" charset="0"/>
              </a:rPr>
              <a:t>และ </a:t>
            </a:r>
            <a:r>
              <a:rPr lang="en-US" altLang="th-TH" sz="1000">
                <a:latin typeface="Tahoma" pitchFamily="34" charset="0"/>
              </a:rPr>
              <a:t>Rice Outlook, USDA Dec. 2012 </a:t>
            </a:r>
            <a:endParaRPr lang="th-TH" altLang="th-TH" sz="1000">
              <a:latin typeface="Tahoma" pitchFamily="34" charset="0"/>
            </a:endParaRPr>
          </a:p>
        </p:txBody>
      </p:sp>
      <p:sp>
        <p:nvSpPr>
          <p:cNvPr id="14341" name="TextBox 4"/>
          <p:cNvSpPr txBox="1">
            <a:spLocks noChangeArrowheads="1"/>
          </p:cNvSpPr>
          <p:nvPr/>
        </p:nvSpPr>
        <p:spPr bwMode="auto">
          <a:xfrm>
            <a:off x="179388" y="374650"/>
            <a:ext cx="8750300" cy="461963"/>
          </a:xfrm>
          <a:prstGeom prst="rect">
            <a:avLst/>
          </a:prstGeom>
          <a:solidFill>
            <a:srgbClr val="006600"/>
          </a:solidFill>
          <a:ln w="9525">
            <a:solidFill>
              <a:schemeClr val="tx1"/>
            </a:solidFill>
            <a:miter lim="800000"/>
            <a:headEnd/>
            <a:tailEnd/>
          </a:ln>
        </p:spPr>
        <p:txBody>
          <a:bodyPr>
            <a:spAutoFit/>
          </a:bodyPr>
          <a:lstStyle/>
          <a:p>
            <a:r>
              <a:rPr lang="en-US" altLang="th-TH" sz="2400" b="1">
                <a:solidFill>
                  <a:schemeClr val="bg1"/>
                </a:solidFill>
                <a:sym typeface="Wingdings" pitchFamily="2" charset="2"/>
              </a:rPr>
              <a:t>2.5 </a:t>
            </a:r>
            <a:r>
              <a:rPr lang="th-TH" altLang="th-TH" sz="2400" b="1">
                <a:solidFill>
                  <a:schemeClr val="bg1"/>
                </a:solidFill>
                <a:sym typeface="Wingdings" pitchFamily="2" charset="2"/>
              </a:rPr>
              <a:t> </a:t>
            </a:r>
            <a:r>
              <a:rPr lang="en-US" altLang="th-TH" sz="2400" b="1">
                <a:solidFill>
                  <a:schemeClr val="bg1"/>
                </a:solidFill>
                <a:sym typeface="Wingdings" pitchFamily="2" charset="2"/>
              </a:rPr>
              <a:t>Price Determination in World Rice Marekt is Complex </a:t>
            </a:r>
            <a:endParaRPr lang="th-TH" altLang="th-TH" sz="2400" b="1">
              <a:solidFill>
                <a:schemeClr val="bg1"/>
              </a:solidFill>
            </a:endParaRPr>
          </a:p>
        </p:txBody>
      </p:sp>
      <p:sp>
        <p:nvSpPr>
          <p:cNvPr id="14342" name="TextBox 8"/>
          <p:cNvSpPr txBox="1">
            <a:spLocks noChangeArrowheads="1"/>
          </p:cNvSpPr>
          <p:nvPr/>
        </p:nvSpPr>
        <p:spPr bwMode="auto">
          <a:xfrm>
            <a:off x="231775" y="928688"/>
            <a:ext cx="8697913" cy="1016000"/>
          </a:xfrm>
          <a:prstGeom prst="rect">
            <a:avLst/>
          </a:prstGeom>
          <a:noFill/>
          <a:ln w="9525">
            <a:noFill/>
            <a:miter lim="800000"/>
            <a:headEnd/>
            <a:tailEnd/>
          </a:ln>
        </p:spPr>
        <p:txBody>
          <a:bodyPr>
            <a:spAutoFit/>
          </a:bodyPr>
          <a:lstStyle/>
          <a:p>
            <a:r>
              <a:rPr lang="en-US" altLang="th-TH">
                <a:latin typeface="Tahoma" pitchFamily="34" charset="0"/>
                <a:sym typeface="Wingdings" pitchFamily="2" charset="2"/>
              </a:rPr>
              <a:t></a:t>
            </a:r>
            <a:r>
              <a:rPr lang="en-US" altLang="th-TH">
                <a:latin typeface="Tahoma" pitchFamily="34" charset="0"/>
                <a:sym typeface="Wingdings 2" pitchFamily="18" charset="2"/>
              </a:rPr>
              <a:t> World rice trade is very thin. The amount of rice trade in the world market is around 39 million ton or about 8-9% of global rice production and consumption. High world rice stock is also depressed world rice price.</a:t>
            </a:r>
            <a:endParaRPr lang="th-TH" altLang="th-TH">
              <a:latin typeface="Tahoma" pitchFamily="34" charset="0"/>
            </a:endParaRPr>
          </a:p>
        </p:txBody>
      </p:sp>
      <p:sp>
        <p:nvSpPr>
          <p:cNvPr id="14343" name="Rectangle 21"/>
          <p:cNvSpPr>
            <a:spLocks noChangeArrowheads="1"/>
          </p:cNvSpPr>
          <p:nvPr/>
        </p:nvSpPr>
        <p:spPr bwMode="auto">
          <a:xfrm>
            <a:off x="5143500" y="44450"/>
            <a:ext cx="3922713" cy="307975"/>
          </a:xfrm>
          <a:prstGeom prst="rect">
            <a:avLst/>
          </a:prstGeom>
          <a:solidFill>
            <a:srgbClr val="0000CC"/>
          </a:solidFill>
          <a:ln w="9525">
            <a:noFill/>
            <a:miter lim="800000"/>
            <a:headEnd/>
            <a:tailEnd/>
          </a:ln>
        </p:spPr>
        <p:txBody>
          <a:bodyPr>
            <a:spAutoFit/>
          </a:bodyPr>
          <a:lstStyle/>
          <a:p>
            <a:pPr algn="ctr">
              <a:spcBef>
                <a:spcPct val="75000"/>
              </a:spcBef>
              <a:tabLst>
                <a:tab pos="444500" algn="l"/>
              </a:tabLst>
            </a:pPr>
            <a:r>
              <a:rPr lang="en-US" altLang="th-TH" sz="1400" b="1">
                <a:solidFill>
                  <a:schemeClr val="bg1"/>
                </a:solidFill>
                <a:latin typeface="Tahoma" pitchFamily="34" charset="0"/>
              </a:rPr>
              <a:t>2</a:t>
            </a:r>
            <a:r>
              <a:rPr lang="en-US" altLang="th-TH" sz="1200" b="1">
                <a:solidFill>
                  <a:schemeClr val="bg1"/>
                </a:solidFill>
                <a:latin typeface="Tahoma" pitchFamily="34" charset="0"/>
              </a:rPr>
              <a:t>.</a:t>
            </a:r>
            <a:r>
              <a:rPr lang="th-TH" altLang="th-TH" sz="1200" b="1">
                <a:solidFill>
                  <a:schemeClr val="bg1"/>
                </a:solidFill>
                <a:latin typeface="Tahoma" pitchFamily="34" charset="0"/>
              </a:rPr>
              <a:t> </a:t>
            </a:r>
            <a:r>
              <a:rPr lang="en-US" altLang="th-TH" sz="1200" b="1">
                <a:solidFill>
                  <a:schemeClr val="bg1"/>
                </a:solidFill>
                <a:latin typeface="Tahoma" pitchFamily="34" charset="0"/>
              </a:rPr>
              <a:t>Understanding the World Rice Market</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214313" y="357188"/>
            <a:ext cx="8858250" cy="785812"/>
          </a:xfrm>
          <a:prstGeom prst="rect">
            <a:avLst/>
          </a:prstGeom>
          <a:solidFill>
            <a:srgbClr val="006600"/>
          </a:solidFill>
          <a:ln w="9525">
            <a:noFill/>
            <a:miter lim="800000"/>
            <a:headEnd/>
            <a:tailEnd/>
          </a:ln>
        </p:spPr>
        <p:txBody>
          <a:bodyPr anchor="ctr"/>
          <a:lstStyle/>
          <a:p>
            <a:pPr eaLnBrk="0" hangingPunct="0">
              <a:defRPr/>
            </a:pPr>
            <a:r>
              <a:rPr lang="en-US" sz="2400" b="1" dirty="0">
                <a:solidFill>
                  <a:schemeClr val="bg1"/>
                </a:solidFill>
                <a:latin typeface="Tahoma" pitchFamily="34" charset="0"/>
                <a:ea typeface="+mj-ea"/>
                <a:sym typeface="Wingdings"/>
              </a:rPr>
              <a:t>2.6 Population, Consumption and Production by Global Regions in 2010</a:t>
            </a:r>
            <a:endParaRPr lang="th-TH" sz="2400" b="1" dirty="0">
              <a:solidFill>
                <a:schemeClr val="bg1"/>
              </a:solidFill>
              <a:latin typeface="Tahoma" pitchFamily="34" charset="0"/>
              <a:ea typeface="+mj-ea"/>
            </a:endParaRPr>
          </a:p>
        </p:txBody>
      </p:sp>
      <p:sp>
        <p:nvSpPr>
          <p:cNvPr id="15363" name="TextBox 8"/>
          <p:cNvSpPr txBox="1">
            <a:spLocks noChangeArrowheads="1"/>
          </p:cNvSpPr>
          <p:nvPr/>
        </p:nvSpPr>
        <p:spPr bwMode="auto">
          <a:xfrm>
            <a:off x="258763" y="6500813"/>
            <a:ext cx="7697787" cy="400050"/>
          </a:xfrm>
          <a:prstGeom prst="rect">
            <a:avLst/>
          </a:prstGeom>
          <a:solidFill>
            <a:schemeClr val="bg1"/>
          </a:solidFill>
          <a:ln w="9525">
            <a:noFill/>
            <a:miter lim="800000"/>
            <a:headEnd/>
            <a:tailEnd/>
          </a:ln>
        </p:spPr>
        <p:txBody>
          <a:bodyPr>
            <a:spAutoFit/>
          </a:bodyPr>
          <a:lstStyle/>
          <a:p>
            <a:r>
              <a:rPr lang="th-TH" altLang="th-TH" sz="1000">
                <a:latin typeface="Tahoma" pitchFamily="34" charset="0"/>
              </a:rPr>
              <a:t>ที่มา </a:t>
            </a:r>
            <a:r>
              <a:rPr lang="en-US" altLang="th-TH" sz="1000">
                <a:latin typeface="Tahoma" pitchFamily="34" charset="0"/>
              </a:rPr>
              <a:t>: 1/ World Food Statistic and Graphic,Kyushu University, Faculty of Agriculture </a:t>
            </a:r>
          </a:p>
          <a:p>
            <a:r>
              <a:rPr lang="en-US" altLang="th-TH" sz="1000">
                <a:latin typeface="Tahoma" pitchFamily="34" charset="0"/>
              </a:rPr>
              <a:t>         2/  Grain</a:t>
            </a:r>
            <a:r>
              <a:rPr lang="th-TH" altLang="th-TH" sz="1000">
                <a:latin typeface="Tahoma" pitchFamily="34" charset="0"/>
              </a:rPr>
              <a:t> </a:t>
            </a:r>
            <a:r>
              <a:rPr lang="en-US" altLang="th-TH" sz="1000">
                <a:latin typeface="Tahoma" pitchFamily="34" charset="0"/>
              </a:rPr>
              <a:t>: World Markets and Trade , May 2011 USDA</a:t>
            </a:r>
            <a:endParaRPr lang="th-TH" altLang="th-TH" sz="1000"/>
          </a:p>
        </p:txBody>
      </p:sp>
      <p:graphicFrame>
        <p:nvGraphicFramePr>
          <p:cNvPr id="9" name="Table 8"/>
          <p:cNvGraphicFramePr>
            <a:graphicFrameLocks noGrp="1"/>
          </p:cNvGraphicFramePr>
          <p:nvPr/>
        </p:nvGraphicFramePr>
        <p:xfrm>
          <a:off x="403225" y="1143000"/>
          <a:ext cx="8740775" cy="5423245"/>
        </p:xfrm>
        <a:graphic>
          <a:graphicData uri="http://schemas.openxmlformats.org/drawingml/2006/table">
            <a:tbl>
              <a:tblPr/>
              <a:tblGrid>
                <a:gridCol w="2357403"/>
                <a:gridCol w="1226729"/>
                <a:gridCol w="1310531"/>
                <a:gridCol w="1362165"/>
                <a:gridCol w="1201910"/>
                <a:gridCol w="1282037"/>
              </a:tblGrid>
              <a:tr h="433557">
                <a:tc rowSpan="2">
                  <a:txBody>
                    <a:bodyPr/>
                    <a:lstStyle/>
                    <a:p>
                      <a:pPr algn="ctr" fontAlgn="ctr"/>
                      <a:r>
                        <a:rPr lang="en-US" sz="1400" b="1" i="0" u="none" strike="noStrike" dirty="0" smtClean="0">
                          <a:solidFill>
                            <a:schemeClr val="tx1"/>
                          </a:solidFill>
                          <a:latin typeface="Tahoma" pitchFamily="34" charset="0"/>
                          <a:cs typeface="Tahoma" pitchFamily="34" charset="0"/>
                        </a:rPr>
                        <a:t>Global regions</a:t>
                      </a:r>
                      <a:endParaRPr lang="th-TH" sz="1400" b="1" i="0" u="none" strike="noStrike" dirty="0">
                        <a:solidFill>
                          <a:schemeClr val="tx1"/>
                        </a:solidFill>
                        <a:latin typeface="Tahoma" pitchFamily="34" charset="0"/>
                        <a:cs typeface="Tahoma" pitchFamily="34" charset="0"/>
                      </a:endParaRPr>
                    </a:p>
                  </a:txBody>
                  <a:tcPr marL="6865" marR="6865" marT="68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rowSpan="2">
                  <a:txBody>
                    <a:bodyPr/>
                    <a:lstStyle/>
                    <a:p>
                      <a:pPr algn="ctr" fontAlgn="ctr"/>
                      <a:r>
                        <a:rPr lang="en-US" sz="1400" b="1" i="0" u="none" strike="noStrike" dirty="0" smtClean="0">
                          <a:solidFill>
                            <a:schemeClr val="tx1"/>
                          </a:solidFill>
                          <a:latin typeface="Tahoma" pitchFamily="34" charset="0"/>
                          <a:cs typeface="Tahoma" pitchFamily="34" charset="0"/>
                        </a:rPr>
                        <a:t>Population</a:t>
                      </a:r>
                      <a:r>
                        <a:rPr lang="th-TH" sz="1400" b="1" i="0" u="none" strike="noStrike" dirty="0" smtClean="0">
                          <a:solidFill>
                            <a:schemeClr val="tx1"/>
                          </a:solidFill>
                          <a:latin typeface="Tahoma" pitchFamily="34" charset="0"/>
                          <a:cs typeface="Tahoma" pitchFamily="34" charset="0"/>
                        </a:rPr>
                        <a:t> </a:t>
                      </a:r>
                      <a:r>
                        <a:rPr lang="th-TH" sz="1400" b="1" i="0" u="none" strike="noStrike" dirty="0">
                          <a:solidFill>
                            <a:schemeClr val="tx1"/>
                          </a:solidFill>
                          <a:latin typeface="Tahoma" pitchFamily="34" charset="0"/>
                          <a:cs typeface="Tahoma" pitchFamily="34" charset="0"/>
                        </a:rPr>
                        <a:t/>
                      </a:r>
                      <a:br>
                        <a:rPr lang="th-TH" sz="1400" b="1" i="0" u="none" strike="noStrike" dirty="0">
                          <a:solidFill>
                            <a:schemeClr val="tx1"/>
                          </a:solidFill>
                          <a:latin typeface="Tahoma" pitchFamily="34" charset="0"/>
                          <a:cs typeface="Tahoma" pitchFamily="34" charset="0"/>
                        </a:rPr>
                      </a:br>
                      <a:r>
                        <a:rPr lang="th-TH" sz="1400" b="1" i="0" u="none" strike="noStrike" dirty="0" smtClean="0">
                          <a:solidFill>
                            <a:schemeClr val="tx1"/>
                          </a:solidFill>
                          <a:latin typeface="Tahoma" pitchFamily="34" charset="0"/>
                          <a:cs typeface="Tahoma" pitchFamily="34" charset="0"/>
                        </a:rPr>
                        <a:t>(</a:t>
                      </a:r>
                      <a:r>
                        <a:rPr lang="en-US" sz="1400" b="1" i="0" u="none" strike="noStrike" dirty="0" err="1" smtClean="0">
                          <a:solidFill>
                            <a:schemeClr val="tx1"/>
                          </a:solidFill>
                          <a:latin typeface="Tahoma" pitchFamily="34" charset="0"/>
                          <a:cs typeface="Tahoma" pitchFamily="34" charset="0"/>
                        </a:rPr>
                        <a:t>mil.head</a:t>
                      </a:r>
                      <a:r>
                        <a:rPr lang="th-TH" sz="1400" b="1" i="0" u="none" strike="noStrike" dirty="0" smtClean="0">
                          <a:solidFill>
                            <a:schemeClr val="tx1"/>
                          </a:solidFill>
                          <a:latin typeface="Tahoma" pitchFamily="34" charset="0"/>
                          <a:cs typeface="Tahoma" pitchFamily="34" charset="0"/>
                        </a:rPr>
                        <a:t>) </a:t>
                      </a:r>
                      <a:r>
                        <a:rPr lang="th-TH" sz="1400" b="1" i="0" u="none" strike="noStrike" dirty="0">
                          <a:solidFill>
                            <a:schemeClr val="tx1"/>
                          </a:solidFill>
                          <a:latin typeface="Tahoma" pitchFamily="34" charset="0"/>
                          <a:cs typeface="Tahoma" pitchFamily="34" charset="0"/>
                        </a:rPr>
                        <a:t>1/</a:t>
                      </a:r>
                    </a:p>
                  </a:txBody>
                  <a:tcPr marL="6865" marR="6865" marT="68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gridSpan="2">
                  <a:txBody>
                    <a:bodyPr/>
                    <a:lstStyle/>
                    <a:p>
                      <a:pPr algn="ctr" fontAlgn="ctr"/>
                      <a:r>
                        <a:rPr lang="en-US" sz="1400" b="1" i="0" u="none" strike="noStrike" dirty="0" smtClean="0">
                          <a:solidFill>
                            <a:schemeClr val="tx1"/>
                          </a:solidFill>
                          <a:latin typeface="Tahoma" pitchFamily="34" charset="0"/>
                          <a:cs typeface="Tahoma" pitchFamily="34" charset="0"/>
                        </a:rPr>
                        <a:t>Rice Consumption</a:t>
                      </a:r>
                      <a:r>
                        <a:rPr lang="th-TH" sz="1400" b="1" i="0" u="none" strike="noStrike" dirty="0">
                          <a:solidFill>
                            <a:schemeClr val="tx1"/>
                          </a:solidFill>
                          <a:latin typeface="Tahoma" pitchFamily="34" charset="0"/>
                          <a:cs typeface="Tahoma" pitchFamily="34" charset="0"/>
                        </a:rPr>
                        <a:t/>
                      </a:r>
                      <a:br>
                        <a:rPr lang="th-TH" sz="1400" b="1" i="0" u="none" strike="noStrike" dirty="0">
                          <a:solidFill>
                            <a:schemeClr val="tx1"/>
                          </a:solidFill>
                          <a:latin typeface="Tahoma" pitchFamily="34" charset="0"/>
                          <a:cs typeface="Tahoma" pitchFamily="34" charset="0"/>
                        </a:rPr>
                      </a:br>
                      <a:r>
                        <a:rPr lang="th-TH" sz="1400" b="1" i="0" u="none" strike="noStrike" dirty="0" smtClean="0">
                          <a:solidFill>
                            <a:schemeClr val="tx1"/>
                          </a:solidFill>
                          <a:latin typeface="Tahoma" pitchFamily="34" charset="0"/>
                          <a:cs typeface="Tahoma" pitchFamily="34" charset="0"/>
                        </a:rPr>
                        <a:t>(</a:t>
                      </a:r>
                      <a:r>
                        <a:rPr lang="en-US" sz="1400" b="1" i="0" u="none" strike="noStrike" dirty="0" smtClean="0">
                          <a:solidFill>
                            <a:schemeClr val="tx1"/>
                          </a:solidFill>
                          <a:latin typeface="Tahoma" pitchFamily="34" charset="0"/>
                          <a:cs typeface="Tahoma" pitchFamily="34" charset="0"/>
                        </a:rPr>
                        <a:t>1,000 ton</a:t>
                      </a:r>
                      <a:r>
                        <a:rPr lang="th-TH" sz="1400" b="1" i="0" u="none" strike="noStrike" dirty="0" smtClean="0">
                          <a:solidFill>
                            <a:schemeClr val="tx1"/>
                          </a:solidFill>
                          <a:latin typeface="Tahoma" pitchFamily="34" charset="0"/>
                          <a:cs typeface="Tahoma" pitchFamily="34" charset="0"/>
                        </a:rPr>
                        <a:t>) </a:t>
                      </a:r>
                      <a:r>
                        <a:rPr lang="th-TH" sz="1400" b="1" i="0" u="none" strike="noStrike" dirty="0">
                          <a:solidFill>
                            <a:schemeClr val="tx1"/>
                          </a:solidFill>
                          <a:latin typeface="Tahoma" pitchFamily="34" charset="0"/>
                          <a:cs typeface="Tahoma" pitchFamily="34" charset="0"/>
                        </a:rPr>
                        <a:t>2/</a:t>
                      </a:r>
                    </a:p>
                  </a:txBody>
                  <a:tcPr marL="6865" marR="6865" marT="68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hMerge="1">
                  <a:txBody>
                    <a:bodyPr/>
                    <a:lstStyle/>
                    <a:p>
                      <a:endParaRPr lang="th-TH"/>
                    </a:p>
                  </a:txBody>
                  <a:tcPr/>
                </a:tc>
                <a:tc gridSpan="2">
                  <a:txBody>
                    <a:bodyPr/>
                    <a:lstStyle/>
                    <a:p>
                      <a:pPr algn="ctr" fontAlgn="b"/>
                      <a:r>
                        <a:rPr lang="en-US" sz="1400" b="1" i="0" u="none" strike="noStrike" dirty="0" smtClean="0">
                          <a:solidFill>
                            <a:schemeClr val="tx1"/>
                          </a:solidFill>
                          <a:latin typeface="Tahoma" pitchFamily="34" charset="0"/>
                          <a:cs typeface="Tahoma" pitchFamily="34" charset="0"/>
                        </a:rPr>
                        <a:t>Rice production</a:t>
                      </a:r>
                      <a:r>
                        <a:rPr lang="th-TH" sz="1400" b="1" i="0" u="none" strike="noStrike" dirty="0" smtClean="0">
                          <a:solidFill>
                            <a:schemeClr val="tx1"/>
                          </a:solidFill>
                          <a:latin typeface="Tahoma" pitchFamily="34" charset="0"/>
                          <a:cs typeface="Tahoma" pitchFamily="34" charset="0"/>
                        </a:rPr>
                        <a:t> </a:t>
                      </a:r>
                      <a:r>
                        <a:rPr lang="th-TH" sz="1400" b="1" i="0" u="none" strike="noStrike" dirty="0">
                          <a:solidFill>
                            <a:schemeClr val="tx1"/>
                          </a:solidFill>
                          <a:latin typeface="Tahoma" pitchFamily="34" charset="0"/>
                          <a:cs typeface="Tahoma" pitchFamily="34" charset="0"/>
                        </a:rPr>
                        <a:t/>
                      </a:r>
                      <a:br>
                        <a:rPr lang="th-TH" sz="1400" b="1" i="0" u="none" strike="noStrike" dirty="0">
                          <a:solidFill>
                            <a:schemeClr val="tx1"/>
                          </a:solidFill>
                          <a:latin typeface="Tahoma" pitchFamily="34" charset="0"/>
                          <a:cs typeface="Tahoma" pitchFamily="34" charset="0"/>
                        </a:rPr>
                      </a:br>
                      <a:r>
                        <a:rPr lang="th-TH" sz="1400" b="1" i="0" u="none" strike="noStrike" dirty="0" smtClean="0">
                          <a:solidFill>
                            <a:schemeClr val="tx1"/>
                          </a:solidFill>
                          <a:latin typeface="Tahoma" pitchFamily="34" charset="0"/>
                          <a:cs typeface="Tahoma" pitchFamily="34" charset="0"/>
                        </a:rPr>
                        <a:t>(</a:t>
                      </a:r>
                      <a:r>
                        <a:rPr lang="en-US" sz="1400" b="1" i="0" u="none" strike="noStrike" dirty="0" smtClean="0">
                          <a:solidFill>
                            <a:schemeClr val="tx1"/>
                          </a:solidFill>
                          <a:latin typeface="Tahoma" pitchFamily="34" charset="0"/>
                          <a:cs typeface="Tahoma" pitchFamily="34" charset="0"/>
                        </a:rPr>
                        <a:t>1,000 ton</a:t>
                      </a:r>
                      <a:r>
                        <a:rPr lang="th-TH" sz="1400" b="1" i="0" u="none" strike="noStrike" dirty="0" smtClean="0">
                          <a:solidFill>
                            <a:schemeClr val="tx1"/>
                          </a:solidFill>
                          <a:latin typeface="Tahoma" pitchFamily="34" charset="0"/>
                          <a:cs typeface="Tahoma" pitchFamily="34" charset="0"/>
                        </a:rPr>
                        <a:t>) </a:t>
                      </a:r>
                      <a:r>
                        <a:rPr lang="th-TH" sz="1400" b="1" i="0" u="none" strike="noStrike" dirty="0">
                          <a:solidFill>
                            <a:schemeClr val="tx1"/>
                          </a:solidFill>
                          <a:latin typeface="Tahoma" pitchFamily="34" charset="0"/>
                          <a:cs typeface="Tahoma" pitchFamily="34" charset="0"/>
                        </a:rPr>
                        <a:t>2/</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hMerge="1">
                  <a:txBody>
                    <a:bodyPr/>
                    <a:lstStyle/>
                    <a:p>
                      <a:endParaRPr lang="th-TH"/>
                    </a:p>
                  </a:txBody>
                  <a:tcPr/>
                </a:tc>
              </a:tr>
              <a:tr h="220211">
                <a:tc vMerge="1">
                  <a:txBody>
                    <a:bodyPr/>
                    <a:lstStyle/>
                    <a:p>
                      <a:endParaRPr lang="th-TH"/>
                    </a:p>
                  </a:txBody>
                  <a:tcPr/>
                </a:tc>
                <a:tc vMerge="1">
                  <a:txBody>
                    <a:bodyPr/>
                    <a:lstStyle/>
                    <a:p>
                      <a:endParaRPr lang="th-TH"/>
                    </a:p>
                  </a:txBody>
                  <a:tcPr/>
                </a:tc>
                <a:tc>
                  <a:txBody>
                    <a:bodyPr/>
                    <a:lstStyle/>
                    <a:p>
                      <a:pPr algn="ctr" fontAlgn="ctr"/>
                      <a:r>
                        <a:rPr lang="en-US" sz="1400" b="1" i="0" u="none" strike="noStrike" dirty="0" smtClean="0">
                          <a:solidFill>
                            <a:schemeClr val="tx1"/>
                          </a:solidFill>
                          <a:latin typeface="Tahoma" pitchFamily="34" charset="0"/>
                          <a:cs typeface="Tahoma" pitchFamily="34" charset="0"/>
                        </a:rPr>
                        <a:t>quantity</a:t>
                      </a:r>
                      <a:endParaRPr lang="th-TH" sz="1400" b="1" i="0" u="none" strike="noStrike" dirty="0">
                        <a:solidFill>
                          <a:schemeClr val="tx1"/>
                        </a:solidFill>
                        <a:latin typeface="Tahoma" pitchFamily="34" charset="0"/>
                        <a:cs typeface="Tahoma" pitchFamily="34" charset="0"/>
                      </a:endParaRPr>
                    </a:p>
                  </a:txBody>
                  <a:tcPr marL="6865" marR="6865" marT="68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fontAlgn="ctr"/>
                      <a:r>
                        <a:rPr lang="en-US" sz="1400" b="1" i="0" u="none" strike="noStrike" dirty="0" smtClean="0">
                          <a:solidFill>
                            <a:schemeClr val="tx1"/>
                          </a:solidFill>
                          <a:latin typeface="Tahoma" pitchFamily="34" charset="0"/>
                          <a:cs typeface="Tahoma" pitchFamily="34" charset="0"/>
                        </a:rPr>
                        <a:t>%</a:t>
                      </a:r>
                      <a:endParaRPr lang="th-TH" sz="1400" b="1" i="0" u="none" strike="noStrike" dirty="0">
                        <a:solidFill>
                          <a:schemeClr val="tx1"/>
                        </a:solidFill>
                        <a:latin typeface="Tahoma" pitchFamily="34" charset="0"/>
                        <a:cs typeface="Tahoma" pitchFamily="34" charset="0"/>
                      </a:endParaRPr>
                    </a:p>
                  </a:txBody>
                  <a:tcPr marL="6865" marR="6865" marT="68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fontAlgn="ctr"/>
                      <a:r>
                        <a:rPr lang="en-US" sz="1400" b="1" i="0" u="none" strike="noStrike" dirty="0" smtClean="0">
                          <a:solidFill>
                            <a:schemeClr val="tx1"/>
                          </a:solidFill>
                          <a:latin typeface="Tahoma" pitchFamily="34" charset="0"/>
                          <a:cs typeface="Tahoma" pitchFamily="34" charset="0"/>
                        </a:rPr>
                        <a:t>quantity</a:t>
                      </a:r>
                      <a:endParaRPr lang="th-TH" sz="1400" b="1" i="0" u="none" strike="noStrike" dirty="0">
                        <a:solidFill>
                          <a:schemeClr val="tx1"/>
                        </a:solidFill>
                        <a:latin typeface="Tahoma" pitchFamily="34" charset="0"/>
                        <a:cs typeface="Tahoma" pitchFamily="34" charset="0"/>
                      </a:endParaRPr>
                    </a:p>
                  </a:txBody>
                  <a:tcPr marL="6865" marR="6865" marT="68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fontAlgn="ctr"/>
                      <a:r>
                        <a:rPr lang="en-US" sz="1400" b="1" i="0" u="none" strike="noStrike" dirty="0" smtClean="0">
                          <a:solidFill>
                            <a:schemeClr val="tx1"/>
                          </a:solidFill>
                          <a:latin typeface="Tahoma" pitchFamily="34" charset="0"/>
                          <a:cs typeface="Tahoma" pitchFamily="34" charset="0"/>
                        </a:rPr>
                        <a:t>%</a:t>
                      </a:r>
                      <a:endParaRPr lang="th-TH" sz="1400" b="1" i="0" u="none" strike="noStrike" dirty="0">
                        <a:solidFill>
                          <a:schemeClr val="tx1"/>
                        </a:solidFill>
                        <a:latin typeface="Tahoma" pitchFamily="34" charset="0"/>
                        <a:cs typeface="Tahoma" pitchFamily="34" charset="0"/>
                      </a:endParaRPr>
                    </a:p>
                  </a:txBody>
                  <a:tcPr marL="6865" marR="6865" marT="68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r>
              <a:tr h="433557">
                <a:tc>
                  <a:txBody>
                    <a:bodyPr/>
                    <a:lstStyle/>
                    <a:p>
                      <a:pPr algn="l" fontAlgn="b"/>
                      <a:r>
                        <a:rPr lang="en-US" sz="1400" b="1" i="0" u="none" strike="noStrike" dirty="0" smtClean="0">
                          <a:solidFill>
                            <a:schemeClr val="bg1"/>
                          </a:solidFill>
                          <a:latin typeface="Tahoma" pitchFamily="34" charset="0"/>
                          <a:cs typeface="Tahoma" pitchFamily="34" charset="0"/>
                        </a:rPr>
                        <a:t>Asia</a:t>
                      </a:r>
                      <a:endParaRPr lang="th-TH" sz="1400" b="1" i="0" u="none" strike="noStrike" dirty="0">
                        <a:solidFill>
                          <a:schemeClr val="bg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th-TH" sz="1400" b="1" i="0" u="none" strike="noStrike" dirty="0">
                          <a:solidFill>
                            <a:schemeClr val="bg1"/>
                          </a:solidFill>
                          <a:latin typeface="Tahoma" pitchFamily="34" charset="0"/>
                          <a:cs typeface="Tahoma" pitchFamily="34" charset="0"/>
                        </a:rPr>
                        <a:t>3791.10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th-TH" sz="1400" b="1" i="0" u="none" strike="noStrike" dirty="0">
                          <a:solidFill>
                            <a:schemeClr val="bg1"/>
                          </a:solidFill>
                          <a:latin typeface="Tahoma" pitchFamily="34" charset="0"/>
                          <a:cs typeface="Tahoma" pitchFamily="34" charset="0"/>
                        </a:rPr>
                        <a:t>             386,472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th-TH" sz="1400" b="1" i="0" u="none" strike="noStrike" dirty="0">
                          <a:solidFill>
                            <a:schemeClr val="bg1"/>
                          </a:solidFill>
                          <a:latin typeface="Tahoma" pitchFamily="34" charset="0"/>
                          <a:cs typeface="Tahoma" pitchFamily="34" charset="0"/>
                        </a:rPr>
                        <a:t>86.58</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th-TH" sz="1400" b="1" i="0" u="none" strike="noStrike" dirty="0">
                          <a:solidFill>
                            <a:schemeClr val="bg1"/>
                          </a:solidFill>
                          <a:latin typeface="Tahoma" pitchFamily="34" charset="0"/>
                          <a:cs typeface="Tahoma" pitchFamily="34" charset="0"/>
                        </a:rPr>
                        <a:t>        403,550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th-TH" sz="1400" b="1" i="0" u="none" strike="noStrike" dirty="0">
                          <a:solidFill>
                            <a:schemeClr val="bg1"/>
                          </a:solidFill>
                          <a:latin typeface="Tahoma" pitchFamily="34" charset="0"/>
                          <a:cs typeface="Tahoma" pitchFamily="34" charset="0"/>
                        </a:rPr>
                        <a:t>89.36</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0000"/>
                    </a:solidFill>
                  </a:tcPr>
                </a:tc>
              </a:tr>
              <a:tr h="433557">
                <a:tc>
                  <a:txBody>
                    <a:bodyPr/>
                    <a:lstStyle/>
                    <a:p>
                      <a:pPr algn="thaiDist" fontAlgn="b"/>
                      <a:r>
                        <a:rPr lang="th-TH" sz="1400" b="1" i="0" u="none" strike="noStrike" dirty="0">
                          <a:solidFill>
                            <a:schemeClr val="tx1"/>
                          </a:solidFill>
                          <a:latin typeface="Tahoma" pitchFamily="34" charset="0"/>
                          <a:cs typeface="Tahoma" pitchFamily="34" charset="0"/>
                        </a:rPr>
                        <a:t>  </a:t>
                      </a:r>
                      <a:r>
                        <a:rPr lang="th-TH" sz="1400" b="1" i="0" u="none" strike="noStrike" dirty="0" smtClean="0">
                          <a:solidFill>
                            <a:schemeClr val="tx1"/>
                          </a:solidFill>
                          <a:latin typeface="Tahoma" pitchFamily="34" charset="0"/>
                          <a:cs typeface="Tahoma" pitchFamily="34" charset="0"/>
                        </a:rPr>
                        <a:t>-</a:t>
                      </a:r>
                      <a:r>
                        <a:rPr lang="en-US" sz="1400" b="1" i="0" u="none" strike="noStrike" dirty="0" smtClean="0">
                          <a:solidFill>
                            <a:schemeClr val="tx1"/>
                          </a:solidFill>
                          <a:latin typeface="Tahoma" pitchFamily="34" charset="0"/>
                          <a:cs typeface="Tahoma" pitchFamily="34" charset="0"/>
                        </a:rPr>
                        <a:t>East Asia</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1550.67</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             152,143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34.08</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        153,931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34.09</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r>
              <a:tr h="433557">
                <a:tc>
                  <a:txBody>
                    <a:bodyPr/>
                    <a:lstStyle/>
                    <a:p>
                      <a:pPr algn="thaiDist" fontAlgn="b"/>
                      <a:r>
                        <a:rPr lang="th-TH" sz="1400" b="1" i="0" u="none" strike="noStrike" dirty="0">
                          <a:solidFill>
                            <a:schemeClr val="tx1"/>
                          </a:solidFill>
                          <a:latin typeface="Tahoma" pitchFamily="34" charset="0"/>
                          <a:cs typeface="Tahoma" pitchFamily="34" charset="0"/>
                        </a:rPr>
                        <a:t>  </a:t>
                      </a:r>
                      <a:r>
                        <a:rPr lang="th-TH" sz="1400" b="1" i="0" u="none" strike="noStrike" dirty="0" smtClean="0">
                          <a:solidFill>
                            <a:schemeClr val="tx1"/>
                          </a:solidFill>
                          <a:latin typeface="Tahoma" pitchFamily="34" charset="0"/>
                          <a:cs typeface="Tahoma" pitchFamily="34" charset="0"/>
                        </a:rPr>
                        <a:t>-</a:t>
                      </a:r>
                      <a:r>
                        <a:rPr lang="en-US" sz="1400" b="1" i="0" u="none" strike="noStrike" dirty="0" smtClean="0">
                          <a:solidFill>
                            <a:schemeClr val="tx1"/>
                          </a:solidFill>
                          <a:latin typeface="Tahoma" pitchFamily="34" charset="0"/>
                          <a:cs typeface="Tahoma" pitchFamily="34" charset="0"/>
                        </a:rPr>
                        <a:t>West Asia</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1610.60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             133,520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29.91</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        137,675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30.49</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r>
              <a:tr h="433557">
                <a:tc>
                  <a:txBody>
                    <a:bodyPr/>
                    <a:lstStyle/>
                    <a:p>
                      <a:pPr algn="thaiDist" fontAlgn="b"/>
                      <a:r>
                        <a:rPr lang="th-TH" sz="1400" b="1" i="0" u="none" strike="noStrike" dirty="0">
                          <a:solidFill>
                            <a:schemeClr val="tx1"/>
                          </a:solidFill>
                          <a:latin typeface="Tahoma" pitchFamily="34" charset="0"/>
                          <a:cs typeface="Tahoma" pitchFamily="34" charset="0"/>
                        </a:rPr>
                        <a:t>  </a:t>
                      </a:r>
                      <a:r>
                        <a:rPr lang="th-TH" sz="1400" b="1" i="0" u="none" strike="noStrike" dirty="0" smtClean="0">
                          <a:solidFill>
                            <a:schemeClr val="tx1"/>
                          </a:solidFill>
                          <a:latin typeface="Tahoma" pitchFamily="34" charset="0"/>
                          <a:cs typeface="Tahoma" pitchFamily="34" charset="0"/>
                        </a:rPr>
                        <a:t>-</a:t>
                      </a:r>
                      <a:r>
                        <a:rPr lang="en-US" sz="1400" b="1" i="0" u="none" strike="noStrike" dirty="0" smtClean="0">
                          <a:solidFill>
                            <a:schemeClr val="tx1"/>
                          </a:solidFill>
                          <a:latin typeface="Tahoma" pitchFamily="34" charset="0"/>
                          <a:cs typeface="Tahoma" pitchFamily="34" charset="0"/>
                        </a:rPr>
                        <a:t>South-east Asia</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594.60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             100,809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22.59</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        111,944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24.79</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20000"/>
                        <a:lumOff val="80000"/>
                      </a:schemeClr>
                    </a:solidFill>
                  </a:tcPr>
                </a:tc>
              </a:tr>
              <a:tr h="433557">
                <a:tc>
                  <a:txBody>
                    <a:bodyPr/>
                    <a:lstStyle/>
                    <a:p>
                      <a:pPr algn="thaiDist" fontAlgn="b"/>
                      <a:r>
                        <a:rPr lang="en-US" sz="1400" b="1" i="0" u="none" strike="noStrike" dirty="0" smtClean="0">
                          <a:solidFill>
                            <a:schemeClr val="tx1"/>
                          </a:solidFill>
                          <a:latin typeface="Tahoma" pitchFamily="34" charset="0"/>
                          <a:cs typeface="Tahoma" pitchFamily="34" charset="0"/>
                        </a:rPr>
                        <a:t>Middle East</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276.90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7,643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1.71</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2,061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0.46</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433557">
                <a:tc>
                  <a:txBody>
                    <a:bodyPr/>
                    <a:lstStyle/>
                    <a:p>
                      <a:pPr algn="thaiDist" fontAlgn="b"/>
                      <a:r>
                        <a:rPr lang="en-US" sz="1400" b="1" i="0" u="none" strike="noStrike" dirty="0" smtClean="0">
                          <a:solidFill>
                            <a:schemeClr val="tx1"/>
                          </a:solidFill>
                          <a:latin typeface="Tahoma" pitchFamily="34" charset="0"/>
                          <a:cs typeface="Tahoma" pitchFamily="34" charset="0"/>
                        </a:rPr>
                        <a:t>America</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891.10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23,058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5.17</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25,947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5.75</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433557">
                <a:tc>
                  <a:txBody>
                    <a:bodyPr/>
                    <a:lstStyle/>
                    <a:p>
                      <a:pPr algn="thaiDist" fontAlgn="b"/>
                      <a:r>
                        <a:rPr lang="en-US" sz="1400" b="1" i="0" u="none" strike="noStrike" dirty="0" smtClean="0">
                          <a:solidFill>
                            <a:schemeClr val="tx1"/>
                          </a:solidFill>
                          <a:latin typeface="Tahoma" pitchFamily="34" charset="0"/>
                          <a:cs typeface="Tahoma" pitchFamily="34" charset="0"/>
                        </a:rPr>
                        <a:t>Europe</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a:solidFill>
                            <a:schemeClr val="tx1"/>
                          </a:solidFill>
                          <a:latin typeface="Tahoma" pitchFamily="34" charset="0"/>
                          <a:cs typeface="Tahoma" pitchFamily="34" charset="0"/>
                        </a:rPr>
                        <a:t>520.20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2,700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0.60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1,867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0.41</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433557">
                <a:tc>
                  <a:txBody>
                    <a:bodyPr/>
                    <a:lstStyle/>
                    <a:p>
                      <a:pPr algn="thaiDist" fontAlgn="b"/>
                      <a:r>
                        <a:rPr lang="en-US" sz="1400" b="1" i="0" u="none" strike="noStrike" dirty="0" smtClean="0">
                          <a:solidFill>
                            <a:schemeClr val="tx1"/>
                          </a:solidFill>
                          <a:latin typeface="Tahoma" pitchFamily="34" charset="0"/>
                          <a:cs typeface="Tahoma" pitchFamily="34" charset="0"/>
                        </a:rPr>
                        <a:t>Soviet</a:t>
                      </a:r>
                      <a:r>
                        <a:rPr lang="en-US" sz="1400" b="1" i="0" u="none" strike="noStrike" baseline="0" dirty="0" smtClean="0">
                          <a:solidFill>
                            <a:schemeClr val="tx1"/>
                          </a:solidFill>
                          <a:latin typeface="Tahoma" pitchFamily="34" charset="0"/>
                          <a:cs typeface="Tahoma" pitchFamily="34" charset="0"/>
                        </a:rPr>
                        <a:t> union</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a:solidFill>
                            <a:schemeClr val="tx1"/>
                          </a:solidFill>
                          <a:latin typeface="Tahoma" pitchFamily="34" charset="0"/>
                          <a:cs typeface="Tahoma" pitchFamily="34" charset="0"/>
                        </a:rPr>
                        <a:t>284.80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1,395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0.31</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1,223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smtClean="0">
                          <a:solidFill>
                            <a:schemeClr val="tx1"/>
                          </a:solidFill>
                          <a:latin typeface="Tahoma" pitchFamily="34" charset="0"/>
                          <a:cs typeface="Tahoma" pitchFamily="34" charset="0"/>
                        </a:rPr>
                        <a:t>0.27</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433557">
                <a:tc>
                  <a:txBody>
                    <a:bodyPr/>
                    <a:lstStyle/>
                    <a:p>
                      <a:pPr algn="thaiDist" fontAlgn="b"/>
                      <a:r>
                        <a:rPr lang="en-US" sz="1400" b="1" i="0" u="none" strike="noStrike" dirty="0" smtClean="0">
                          <a:solidFill>
                            <a:schemeClr val="tx1"/>
                          </a:solidFill>
                          <a:latin typeface="Tahoma" pitchFamily="34" charset="0"/>
                          <a:cs typeface="Tahoma" pitchFamily="34" charset="0"/>
                        </a:rPr>
                        <a:t>Africa</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989.50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24,454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5.48</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15,625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3.46</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433557">
                <a:tc>
                  <a:txBody>
                    <a:bodyPr/>
                    <a:lstStyle/>
                    <a:p>
                      <a:pPr algn="thaiDist" fontAlgn="b"/>
                      <a:r>
                        <a:rPr lang="en-US" sz="1400" b="1" i="0" u="none" strike="noStrike" dirty="0" smtClean="0">
                          <a:solidFill>
                            <a:schemeClr val="tx1"/>
                          </a:solidFill>
                          <a:latin typeface="Tahoma" pitchFamily="34" charset="0"/>
                          <a:cs typeface="Tahoma" pitchFamily="34" charset="0"/>
                        </a:rPr>
                        <a:t>Others</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a:solidFill>
                            <a:schemeClr val="tx1"/>
                          </a:solidFill>
                          <a:latin typeface="Tahoma" pitchFamily="34" charset="0"/>
                          <a:cs typeface="Tahoma" pitchFamily="34" charset="0"/>
                        </a:rPr>
                        <a:t>84.60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670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0.15</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            1,304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thaiDist" fontAlgn="b"/>
                      <a:r>
                        <a:rPr lang="th-TH" sz="1400" b="1" i="0" u="none" strike="noStrike" dirty="0">
                          <a:solidFill>
                            <a:schemeClr val="tx1"/>
                          </a:solidFill>
                          <a:latin typeface="Tahoma" pitchFamily="34" charset="0"/>
                          <a:cs typeface="Tahoma" pitchFamily="34" charset="0"/>
                        </a:rPr>
                        <a:t>0.29</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433557">
                <a:tc>
                  <a:txBody>
                    <a:bodyPr/>
                    <a:lstStyle/>
                    <a:p>
                      <a:pPr algn="thaiDist" fontAlgn="b"/>
                      <a:r>
                        <a:rPr lang="en-US" sz="1400" b="1" i="0" u="none" strike="noStrike" dirty="0" smtClean="0">
                          <a:solidFill>
                            <a:schemeClr val="tx1"/>
                          </a:solidFill>
                          <a:latin typeface="Tahoma" pitchFamily="34" charset="0"/>
                          <a:cs typeface="Tahoma" pitchFamily="34" charset="0"/>
                        </a:rPr>
                        <a:t>Total</a:t>
                      </a:r>
                      <a:endParaRPr lang="th-TH" sz="1400" b="1" i="0" u="none" strike="noStrike" dirty="0">
                        <a:solidFill>
                          <a:schemeClr val="tx1"/>
                        </a:solidFill>
                        <a:latin typeface="Tahoma" pitchFamily="34" charset="0"/>
                        <a:cs typeface="Tahoma" pitchFamily="34" charset="0"/>
                      </a:endParaRP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5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6838.20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5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             446,392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5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100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5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        451,577 </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5000"/>
                      </a:schemeClr>
                    </a:solidFill>
                  </a:tcPr>
                </a:tc>
                <a:tc>
                  <a:txBody>
                    <a:bodyPr/>
                    <a:lstStyle/>
                    <a:p>
                      <a:pPr algn="thaiDist" fontAlgn="b"/>
                      <a:r>
                        <a:rPr lang="th-TH" sz="1400" b="1" i="0" u="none" strike="noStrike" dirty="0">
                          <a:solidFill>
                            <a:schemeClr val="tx1"/>
                          </a:solidFill>
                          <a:latin typeface="Tahoma" pitchFamily="34" charset="0"/>
                          <a:cs typeface="Tahoma" pitchFamily="34" charset="0"/>
                        </a:rPr>
                        <a:t>100</a:t>
                      </a:r>
                    </a:p>
                  </a:txBody>
                  <a:tcPr marL="6865" marR="6865" marT="68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5000"/>
                      </a:schemeClr>
                    </a:solidFill>
                  </a:tcPr>
                </a:tc>
              </a:tr>
            </a:tbl>
          </a:graphicData>
        </a:graphic>
      </p:graphicFrame>
      <p:sp>
        <p:nvSpPr>
          <p:cNvPr id="15460" name="Rectangle 21"/>
          <p:cNvSpPr>
            <a:spLocks noChangeArrowheads="1"/>
          </p:cNvSpPr>
          <p:nvPr/>
        </p:nvSpPr>
        <p:spPr bwMode="auto">
          <a:xfrm>
            <a:off x="5143500" y="44450"/>
            <a:ext cx="3922713" cy="307975"/>
          </a:xfrm>
          <a:prstGeom prst="rect">
            <a:avLst/>
          </a:prstGeom>
          <a:solidFill>
            <a:srgbClr val="0000CC"/>
          </a:solidFill>
          <a:ln w="9525">
            <a:noFill/>
            <a:miter lim="800000"/>
            <a:headEnd/>
            <a:tailEnd/>
          </a:ln>
        </p:spPr>
        <p:txBody>
          <a:bodyPr>
            <a:spAutoFit/>
          </a:bodyPr>
          <a:lstStyle/>
          <a:p>
            <a:pPr algn="ctr">
              <a:spcBef>
                <a:spcPct val="75000"/>
              </a:spcBef>
              <a:tabLst>
                <a:tab pos="444500" algn="l"/>
              </a:tabLst>
            </a:pPr>
            <a:r>
              <a:rPr lang="en-US" altLang="th-TH" sz="1400" b="1">
                <a:solidFill>
                  <a:schemeClr val="bg1"/>
                </a:solidFill>
                <a:latin typeface="Tahoma" pitchFamily="34" charset="0"/>
              </a:rPr>
              <a:t>2</a:t>
            </a:r>
            <a:r>
              <a:rPr lang="en-US" altLang="th-TH" sz="1200" b="1">
                <a:solidFill>
                  <a:schemeClr val="bg1"/>
                </a:solidFill>
                <a:latin typeface="Tahoma" pitchFamily="34" charset="0"/>
              </a:rPr>
              <a:t>.</a:t>
            </a:r>
            <a:r>
              <a:rPr lang="th-TH" altLang="th-TH" sz="1200" b="1">
                <a:solidFill>
                  <a:schemeClr val="bg1"/>
                </a:solidFill>
                <a:latin typeface="Tahoma" pitchFamily="34" charset="0"/>
              </a:rPr>
              <a:t> </a:t>
            </a:r>
            <a:r>
              <a:rPr lang="en-US" altLang="th-TH" sz="1200" b="1">
                <a:solidFill>
                  <a:schemeClr val="bg1"/>
                </a:solidFill>
                <a:latin typeface="Tahoma" pitchFamily="34" charset="0"/>
              </a:rPr>
              <a:t>Understanding the World Rice Market</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5078413" y="-533400"/>
            <a:ext cx="8501062" cy="260350"/>
          </a:xfrm>
          <a:prstGeom prst="rect">
            <a:avLst/>
          </a:prstGeom>
          <a:solidFill>
            <a:schemeClr val="bg1"/>
          </a:solidFill>
          <a:ln w="9525">
            <a:solidFill>
              <a:schemeClr val="bg1"/>
            </a:solidFill>
            <a:miter lim="800000"/>
            <a:headEnd/>
            <a:tailEnd/>
          </a:ln>
        </p:spPr>
        <p:txBody>
          <a:bodyPr wrap="none" anchor="ctr"/>
          <a:lstStyle/>
          <a:p>
            <a:r>
              <a:rPr lang="th-TH" altLang="th-TH" sz="1600" b="1">
                <a:latin typeface="Tahoma" pitchFamily="34" charset="0"/>
              </a:rPr>
              <a:t>สถาบันคลังสมองของชาติ</a:t>
            </a:r>
          </a:p>
        </p:txBody>
      </p:sp>
      <p:sp>
        <p:nvSpPr>
          <p:cNvPr id="7" name="TextBox 6"/>
          <p:cNvSpPr txBox="1">
            <a:spLocks noChangeArrowheads="1"/>
          </p:cNvSpPr>
          <p:nvPr/>
        </p:nvSpPr>
        <p:spPr bwMode="auto">
          <a:xfrm>
            <a:off x="231775" y="928688"/>
            <a:ext cx="8912225" cy="830262"/>
          </a:xfrm>
          <a:prstGeom prst="rect">
            <a:avLst/>
          </a:prstGeom>
          <a:noFill/>
          <a:ln w="9525">
            <a:noFill/>
            <a:miter lim="800000"/>
            <a:headEnd/>
            <a:tailEnd/>
          </a:ln>
        </p:spPr>
        <p:txBody>
          <a:bodyPr>
            <a:spAutoFit/>
          </a:bodyPr>
          <a:lstStyle/>
          <a:p>
            <a:r>
              <a:rPr lang="en-US" altLang="th-TH" sz="2400">
                <a:latin typeface="Tahoma" pitchFamily="34" charset="0"/>
                <a:sym typeface="Wingdings" pitchFamily="2" charset="2"/>
              </a:rPr>
              <a:t></a:t>
            </a:r>
            <a:r>
              <a:rPr lang="en-US" altLang="th-TH" sz="2400">
                <a:latin typeface="Tahoma" pitchFamily="34" charset="0"/>
                <a:sym typeface="Wingdings 2" pitchFamily="18" charset="2"/>
              </a:rPr>
              <a:t> World population in 2012 was</a:t>
            </a:r>
            <a:r>
              <a:rPr lang="th-TH" altLang="th-TH" sz="2400">
                <a:latin typeface="Tahoma" pitchFamily="34" charset="0"/>
                <a:sym typeface="Wingdings 2" pitchFamily="18" charset="2"/>
              </a:rPr>
              <a:t> </a:t>
            </a:r>
            <a:r>
              <a:rPr lang="en-US" altLang="th-TH" sz="2400">
                <a:latin typeface="Tahoma" pitchFamily="34" charset="0"/>
                <a:sym typeface="Wingdings 2" pitchFamily="18" charset="2"/>
              </a:rPr>
              <a:t>6.8 billion. It was expected to  reach 8.9 billion in 2050 which increases around 2.1 billion</a:t>
            </a:r>
            <a:endParaRPr lang="th-TH" altLang="th-TH" sz="2400">
              <a:latin typeface="Tahoma" pitchFamily="34" charset="0"/>
            </a:endParaRPr>
          </a:p>
        </p:txBody>
      </p:sp>
      <p:sp>
        <p:nvSpPr>
          <p:cNvPr id="8" name="TextBox 7"/>
          <p:cNvSpPr txBox="1">
            <a:spLocks noChangeArrowheads="1"/>
          </p:cNvSpPr>
          <p:nvPr/>
        </p:nvSpPr>
        <p:spPr bwMode="auto">
          <a:xfrm>
            <a:off x="193675" y="1995488"/>
            <a:ext cx="8912225" cy="1200150"/>
          </a:xfrm>
          <a:prstGeom prst="rect">
            <a:avLst/>
          </a:prstGeom>
          <a:noFill/>
          <a:ln w="9525">
            <a:noFill/>
            <a:miter lim="800000"/>
            <a:headEnd/>
            <a:tailEnd/>
          </a:ln>
        </p:spPr>
        <p:txBody>
          <a:bodyPr>
            <a:spAutoFit/>
          </a:bodyPr>
          <a:lstStyle/>
          <a:p>
            <a:r>
              <a:rPr lang="en-US" altLang="th-TH" sz="2400">
                <a:latin typeface="Tahoma" pitchFamily="34" charset="0"/>
                <a:sym typeface="Wingdings" pitchFamily="2" charset="2"/>
              </a:rPr>
              <a:t></a:t>
            </a:r>
            <a:r>
              <a:rPr lang="en-US" altLang="th-TH" sz="2400">
                <a:latin typeface="Tahoma" pitchFamily="34" charset="0"/>
                <a:sym typeface="Wingdings 2" pitchFamily="18" charset="2"/>
              </a:rPr>
              <a:t> Consumption demand for rice in Asia will increase according to rise in population but at slowly pace. This is because a per capita rice consumption in most Asian countries tend to decline.</a:t>
            </a:r>
            <a:endParaRPr lang="th-TH" altLang="th-TH" sz="2400">
              <a:latin typeface="Tahoma" pitchFamily="34" charset="0"/>
            </a:endParaRPr>
          </a:p>
        </p:txBody>
      </p:sp>
      <p:sp>
        <p:nvSpPr>
          <p:cNvPr id="9" name="TextBox 8"/>
          <p:cNvSpPr txBox="1">
            <a:spLocks noChangeArrowheads="1"/>
          </p:cNvSpPr>
          <p:nvPr/>
        </p:nvSpPr>
        <p:spPr bwMode="auto">
          <a:xfrm>
            <a:off x="195263" y="3443288"/>
            <a:ext cx="8912225" cy="830262"/>
          </a:xfrm>
          <a:prstGeom prst="rect">
            <a:avLst/>
          </a:prstGeom>
          <a:noFill/>
          <a:ln w="9525">
            <a:noFill/>
            <a:miter lim="800000"/>
            <a:headEnd/>
            <a:tailEnd/>
          </a:ln>
        </p:spPr>
        <p:txBody>
          <a:bodyPr>
            <a:spAutoFit/>
          </a:bodyPr>
          <a:lstStyle/>
          <a:p>
            <a:r>
              <a:rPr lang="en-US" altLang="th-TH" sz="2400">
                <a:latin typeface="Tahoma" pitchFamily="34" charset="0"/>
                <a:sym typeface="Wingdings" pitchFamily="2" charset="2"/>
              </a:rPr>
              <a:t></a:t>
            </a:r>
            <a:r>
              <a:rPr lang="en-US" altLang="th-TH" sz="2400">
                <a:latin typeface="Tahoma" pitchFamily="34" charset="0"/>
                <a:sym typeface="Wingdings 2" pitchFamily="18" charset="2"/>
              </a:rPr>
              <a:t> In 2013 the global rice consumption be ahead of the global rice production around 2 million ton (excluding stock). </a:t>
            </a:r>
            <a:endParaRPr lang="th-TH" altLang="th-TH" sz="2400">
              <a:latin typeface="Tahoma" pitchFamily="34" charset="0"/>
            </a:endParaRPr>
          </a:p>
        </p:txBody>
      </p:sp>
      <p:sp>
        <p:nvSpPr>
          <p:cNvPr id="10" name="TextBox 9"/>
          <p:cNvSpPr txBox="1">
            <a:spLocks noChangeArrowheads="1"/>
          </p:cNvSpPr>
          <p:nvPr/>
        </p:nvSpPr>
        <p:spPr bwMode="auto">
          <a:xfrm>
            <a:off x="231775" y="4508500"/>
            <a:ext cx="8912225" cy="830263"/>
          </a:xfrm>
          <a:prstGeom prst="rect">
            <a:avLst/>
          </a:prstGeom>
          <a:noFill/>
          <a:ln w="9525">
            <a:noFill/>
            <a:miter lim="800000"/>
            <a:headEnd/>
            <a:tailEnd/>
          </a:ln>
        </p:spPr>
        <p:txBody>
          <a:bodyPr>
            <a:spAutoFit/>
          </a:bodyPr>
          <a:lstStyle/>
          <a:p>
            <a:r>
              <a:rPr lang="en-US" altLang="th-TH" sz="2400">
                <a:latin typeface="Tahoma" pitchFamily="34" charset="0"/>
                <a:sym typeface="Wingdings" pitchFamily="2" charset="2"/>
              </a:rPr>
              <a:t></a:t>
            </a:r>
            <a:r>
              <a:rPr lang="en-US" altLang="th-TH" sz="2400">
                <a:latin typeface="Tahoma" pitchFamily="34" charset="0"/>
                <a:sym typeface="Wingdings 2" pitchFamily="18" charset="2"/>
              </a:rPr>
              <a:t> Changes in world stock, including supply and demand affect</a:t>
            </a:r>
            <a:r>
              <a:rPr lang="th-TH" altLang="th-TH" sz="2400">
                <a:latin typeface="Tahoma" pitchFamily="34" charset="0"/>
                <a:sym typeface="Wingdings 2" pitchFamily="18" charset="2"/>
              </a:rPr>
              <a:t> </a:t>
            </a:r>
            <a:r>
              <a:rPr lang="en-US" altLang="th-TH" sz="2400">
                <a:latin typeface="Tahoma" pitchFamily="34" charset="0"/>
                <a:sym typeface="Wingdings 2" pitchFamily="18" charset="2"/>
              </a:rPr>
              <a:t>The world rice price.</a:t>
            </a:r>
            <a:endParaRPr lang="th-TH" altLang="th-TH" sz="2400">
              <a:latin typeface="Tahoma" pitchFamily="34" charset="0"/>
            </a:endParaRPr>
          </a:p>
        </p:txBody>
      </p:sp>
      <p:sp>
        <p:nvSpPr>
          <p:cNvPr id="16391" name="TextBox 12"/>
          <p:cNvSpPr txBox="1">
            <a:spLocks noChangeArrowheads="1"/>
          </p:cNvSpPr>
          <p:nvPr/>
        </p:nvSpPr>
        <p:spPr bwMode="auto">
          <a:xfrm>
            <a:off x="357188" y="428625"/>
            <a:ext cx="3206750" cy="461963"/>
          </a:xfrm>
          <a:prstGeom prst="rect">
            <a:avLst/>
          </a:prstGeom>
          <a:solidFill>
            <a:srgbClr val="006600"/>
          </a:solidFill>
          <a:ln w="9525">
            <a:noFill/>
            <a:miter lim="800000"/>
            <a:headEnd/>
            <a:tailEnd/>
          </a:ln>
        </p:spPr>
        <p:txBody>
          <a:bodyPr>
            <a:spAutoFit/>
          </a:bodyPr>
          <a:lstStyle/>
          <a:p>
            <a:r>
              <a:rPr lang="en-US" altLang="th-TH" sz="2400" b="1">
                <a:solidFill>
                  <a:schemeClr val="bg1"/>
                </a:solidFill>
                <a:latin typeface="Tahoma" pitchFamily="34" charset="0"/>
                <a:sym typeface="Wingdings" pitchFamily="2" charset="2"/>
              </a:rPr>
              <a:t>2.7 Summary</a:t>
            </a:r>
            <a:endParaRPr lang="th-TH" altLang="th-TH" sz="2400" b="1">
              <a:solidFill>
                <a:schemeClr val="bg1"/>
              </a:solidFill>
              <a:latin typeface="Tahoma" pitchFamily="34" charset="0"/>
            </a:endParaRPr>
          </a:p>
        </p:txBody>
      </p:sp>
      <p:sp>
        <p:nvSpPr>
          <p:cNvPr id="16392" name="Rectangle 21"/>
          <p:cNvSpPr>
            <a:spLocks noChangeArrowheads="1"/>
          </p:cNvSpPr>
          <p:nvPr/>
        </p:nvSpPr>
        <p:spPr bwMode="auto">
          <a:xfrm>
            <a:off x="5143500" y="44450"/>
            <a:ext cx="3922713" cy="307975"/>
          </a:xfrm>
          <a:prstGeom prst="rect">
            <a:avLst/>
          </a:prstGeom>
          <a:solidFill>
            <a:srgbClr val="0000CC"/>
          </a:solidFill>
          <a:ln w="9525">
            <a:noFill/>
            <a:miter lim="800000"/>
            <a:headEnd/>
            <a:tailEnd/>
          </a:ln>
        </p:spPr>
        <p:txBody>
          <a:bodyPr>
            <a:spAutoFit/>
          </a:bodyPr>
          <a:lstStyle/>
          <a:p>
            <a:pPr algn="ctr">
              <a:spcBef>
                <a:spcPct val="75000"/>
              </a:spcBef>
              <a:tabLst>
                <a:tab pos="444500" algn="l"/>
              </a:tabLst>
            </a:pPr>
            <a:r>
              <a:rPr lang="en-US" altLang="th-TH" sz="1400" b="1">
                <a:solidFill>
                  <a:schemeClr val="bg1"/>
                </a:solidFill>
                <a:latin typeface="Tahoma" pitchFamily="34" charset="0"/>
              </a:rPr>
              <a:t>2</a:t>
            </a:r>
            <a:r>
              <a:rPr lang="en-US" altLang="th-TH" sz="1200" b="1">
                <a:solidFill>
                  <a:schemeClr val="bg1"/>
                </a:solidFill>
                <a:latin typeface="Tahoma" pitchFamily="34" charset="0"/>
              </a:rPr>
              <a:t>.</a:t>
            </a:r>
            <a:r>
              <a:rPr lang="th-TH" altLang="th-TH" sz="1200" b="1">
                <a:solidFill>
                  <a:schemeClr val="bg1"/>
                </a:solidFill>
                <a:latin typeface="Tahoma" pitchFamily="34" charset="0"/>
              </a:rPr>
              <a:t> </a:t>
            </a:r>
            <a:r>
              <a:rPr lang="en-US" altLang="th-TH" sz="1200" b="1">
                <a:solidFill>
                  <a:schemeClr val="bg1"/>
                </a:solidFill>
                <a:latin typeface="Tahoma" pitchFamily="34" charset="0"/>
              </a:rPr>
              <a:t>Understanding the World Rice Market</a:t>
            </a:r>
            <a:endParaRPr lang="th-TH" altLang="th-TH" sz="1200" b="1">
              <a:solidFill>
                <a:schemeClr val="bg1"/>
              </a:solidFill>
              <a:latin typeface="Tahoma" pitchFamily="34" charset="0"/>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Text Box 9"/>
          <p:cNvSpPr txBox="1">
            <a:spLocks noChangeArrowheads="1"/>
          </p:cNvSpPr>
          <p:nvPr/>
        </p:nvSpPr>
        <p:spPr bwMode="auto">
          <a:xfrm>
            <a:off x="857250" y="2143125"/>
            <a:ext cx="7905750" cy="954088"/>
          </a:xfrm>
          <a:prstGeom prst="rect">
            <a:avLst/>
          </a:prstGeom>
          <a:solidFill>
            <a:schemeClr val="bg1"/>
          </a:solidFill>
          <a:ln w="9525" algn="ctr">
            <a:noFill/>
            <a:miter lim="800000"/>
            <a:headEnd/>
            <a:tailEnd/>
          </a:ln>
        </p:spPr>
        <p:txBody>
          <a:bodyPr>
            <a:spAutoFit/>
          </a:bodyPr>
          <a:lstStyle/>
          <a:p>
            <a:pPr>
              <a:spcBef>
                <a:spcPct val="75000"/>
              </a:spcBef>
              <a:tabLst>
                <a:tab pos="444500" algn="l"/>
              </a:tabLst>
            </a:pPr>
            <a:r>
              <a:rPr lang="en-US" altLang="th-TH" sz="2800" b="1">
                <a:latin typeface="Tahoma" pitchFamily="34" charset="0"/>
                <a:sym typeface="Wingdings" pitchFamily="2" charset="2"/>
              </a:rPr>
              <a:t>3. Dynamics of Thailand Rice Production Economy</a:t>
            </a:r>
            <a:endParaRPr lang="th-TH" altLang="th-TH" sz="2800" b="1">
              <a:latin typeface="Tahoma" pitchFamily="34" charset="0"/>
            </a:endParaRPr>
          </a:p>
        </p:txBody>
      </p:sp>
      <p:sp>
        <p:nvSpPr>
          <p:cNvPr id="17411" name="Rectangle 2"/>
          <p:cNvSpPr>
            <a:spLocks noChangeArrowheads="1"/>
          </p:cNvSpPr>
          <p:nvPr/>
        </p:nvSpPr>
        <p:spPr bwMode="auto">
          <a:xfrm>
            <a:off x="142875" y="6643688"/>
            <a:ext cx="1357313" cy="152400"/>
          </a:xfrm>
          <a:prstGeom prst="rect">
            <a:avLst/>
          </a:prstGeom>
          <a:solidFill>
            <a:schemeClr val="bg1"/>
          </a:solidFill>
          <a:ln w="9525">
            <a:solidFill>
              <a:schemeClr val="bg1"/>
            </a:solidFill>
            <a:miter lim="800000"/>
            <a:headEnd/>
            <a:tailEnd/>
          </a:ln>
        </p:spPr>
        <p:txBody>
          <a:bodyPr wrap="none" anchor="ctr"/>
          <a:lstStyle/>
          <a:p>
            <a:r>
              <a:rPr lang="th-TH" altLang="th-TH" sz="800" b="1">
                <a:latin typeface="Tahoma" pitchFamily="34" charset="0"/>
              </a:rPr>
              <a:t>สถาบันคลังสมองของชาติ</a:t>
            </a:r>
          </a:p>
        </p:txBody>
      </p:sp>
      <p:pic>
        <p:nvPicPr>
          <p:cNvPr id="17412" name="Picture 17" descr="F:\logo-knit.jpg"/>
          <p:cNvPicPr>
            <a:picLocks noChangeAspect="1" noChangeArrowheads="1"/>
          </p:cNvPicPr>
          <p:nvPr/>
        </p:nvPicPr>
        <p:blipFill>
          <a:blip r:embed="rId2"/>
          <a:srcRect/>
          <a:stretch>
            <a:fillRect/>
          </a:stretch>
        </p:blipFill>
        <p:spPr bwMode="auto">
          <a:xfrm>
            <a:off x="285750" y="6175375"/>
            <a:ext cx="712788" cy="484188"/>
          </a:xfrm>
          <a:prstGeom prst="rect">
            <a:avLst/>
          </a:prstGeom>
          <a:noFill/>
          <a:ln w="9525">
            <a:noFill/>
            <a:miter lim="800000"/>
            <a:headEnd/>
            <a:tailEnd/>
          </a:ln>
        </p:spPr>
      </p:pic>
      <p:sp>
        <p:nvSpPr>
          <p:cNvPr id="17413" name="Rectangle 10"/>
          <p:cNvSpPr>
            <a:spLocks noChangeArrowheads="1"/>
          </p:cNvSpPr>
          <p:nvPr/>
        </p:nvSpPr>
        <p:spPr bwMode="auto">
          <a:xfrm>
            <a:off x="8388350" y="6334125"/>
            <a:ext cx="381000" cy="307975"/>
          </a:xfrm>
          <a:prstGeom prst="rect">
            <a:avLst/>
          </a:prstGeom>
          <a:noFill/>
          <a:ln w="9525">
            <a:noFill/>
            <a:miter lim="800000"/>
            <a:headEnd/>
            <a:tailEnd/>
          </a:ln>
        </p:spPr>
        <p:txBody>
          <a:bodyPr wrap="none">
            <a:spAutoFit/>
          </a:bodyPr>
          <a:lstStyle/>
          <a:p>
            <a:pPr algn="ctr"/>
            <a:fld id="{4649E70D-5669-4333-977B-6F611187A061}" type="slidenum">
              <a:rPr lang="en-US" altLang="th-TH" sz="1400">
                <a:latin typeface="Tahoma" pitchFamily="34" charset="0"/>
              </a:rPr>
              <a:pPr algn="ctr"/>
              <a:t>16</a:t>
            </a:fld>
            <a:endParaRPr lang="en-US" altLang="th-TH" sz="1400">
              <a:latin typeface="Tahoma" pitchFamily="34" charset="0"/>
            </a:endParaRPr>
          </a:p>
        </p:txBody>
      </p:sp>
      <p:pic>
        <p:nvPicPr>
          <p:cNvPr id="17414" name="Picture 2" descr="http://t0.gstatic.com/images?q=tbn:ANd9GcRHbEg8yPH9pju5tOjooK6ztLaZQOBnbkXwP0kFIiUf9QHYkD_A"/>
          <p:cNvPicPr>
            <a:picLocks noChangeAspect="1" noChangeArrowheads="1"/>
          </p:cNvPicPr>
          <p:nvPr/>
        </p:nvPicPr>
        <p:blipFill>
          <a:blip r:embed="rId3"/>
          <a:srcRect/>
          <a:stretch>
            <a:fillRect/>
          </a:stretch>
        </p:blipFill>
        <p:spPr bwMode="auto">
          <a:xfrm>
            <a:off x="153988" y="3360738"/>
            <a:ext cx="2195512" cy="1298575"/>
          </a:xfrm>
          <a:prstGeom prst="rect">
            <a:avLst/>
          </a:prstGeom>
          <a:noFill/>
          <a:ln w="9525">
            <a:noFill/>
            <a:miter lim="800000"/>
            <a:headEnd/>
            <a:tailEnd/>
          </a:ln>
        </p:spPr>
      </p:pic>
      <p:pic>
        <p:nvPicPr>
          <p:cNvPr id="17415" name="Picture 4" descr="http://t0.gstatic.com/images?q=tbn:ANd9GcTrKj6RYd6E5tuA1lx-RB9m2rWOCOwubRNftLi0bsz3p4uVoznmSg"/>
          <p:cNvPicPr>
            <a:picLocks noChangeAspect="1" noChangeArrowheads="1"/>
          </p:cNvPicPr>
          <p:nvPr/>
        </p:nvPicPr>
        <p:blipFill>
          <a:blip r:embed="rId4"/>
          <a:srcRect/>
          <a:stretch>
            <a:fillRect/>
          </a:stretch>
        </p:blipFill>
        <p:spPr bwMode="auto">
          <a:xfrm>
            <a:off x="263525" y="4765675"/>
            <a:ext cx="1976438" cy="1385888"/>
          </a:xfrm>
          <a:prstGeom prst="rect">
            <a:avLst/>
          </a:prstGeom>
          <a:noFill/>
          <a:ln w="9525">
            <a:noFill/>
            <a:miter lim="800000"/>
            <a:headEnd/>
            <a:tailEnd/>
          </a:ln>
        </p:spPr>
      </p:pic>
      <p:pic>
        <p:nvPicPr>
          <p:cNvPr id="17416" name="Picture 13" descr="See full size image">
            <a:hlinkClick r:id="rId5"/>
          </p:cNvPr>
          <p:cNvPicPr>
            <a:picLocks noChangeAspect="1" noChangeArrowheads="1"/>
          </p:cNvPicPr>
          <p:nvPr/>
        </p:nvPicPr>
        <p:blipFill>
          <a:blip r:embed="rId6"/>
          <a:srcRect/>
          <a:stretch>
            <a:fillRect/>
          </a:stretch>
        </p:blipFill>
        <p:spPr bwMode="auto">
          <a:xfrm>
            <a:off x="5286375" y="3438525"/>
            <a:ext cx="1714500" cy="1357313"/>
          </a:xfrm>
          <a:prstGeom prst="rect">
            <a:avLst/>
          </a:prstGeom>
          <a:noFill/>
          <a:ln w="9525">
            <a:noFill/>
            <a:miter lim="800000"/>
            <a:headEnd/>
            <a:tailEnd/>
          </a:ln>
        </p:spPr>
      </p:pic>
      <p:pic>
        <p:nvPicPr>
          <p:cNvPr id="10" name="Picture 8" descr="C:\กิจการฟาร์ม1\ข้าว\งาน แผนที่แปลงข้าว\รูปข้าว\DSC00738.JPG"/>
          <p:cNvPicPr>
            <a:picLocks noChangeAspect="1" noChangeArrowheads="1"/>
          </p:cNvPicPr>
          <p:nvPr/>
        </p:nvPicPr>
        <p:blipFill>
          <a:blip r:embed="rId7">
            <a:lum contrast="10000"/>
          </a:blip>
          <a:srcRect/>
          <a:stretch>
            <a:fillRect/>
          </a:stretch>
        </p:blipFill>
        <p:spPr bwMode="auto">
          <a:xfrm>
            <a:off x="4262438" y="4637088"/>
            <a:ext cx="1646237" cy="1425575"/>
          </a:xfrm>
          <a:prstGeom prst="rect">
            <a:avLst/>
          </a:prstGeom>
          <a:ln>
            <a:noFill/>
          </a:ln>
          <a:effectLst>
            <a:outerShdw blurRad="292100" dist="139700" dir="2700000" algn="tl" rotWithShape="0">
              <a:srgbClr val="333333">
                <a:alpha val="65000"/>
              </a:srgbClr>
            </a:outerShdw>
          </a:effectLst>
        </p:spPr>
      </p:pic>
      <p:pic>
        <p:nvPicPr>
          <p:cNvPr id="17418" name="Picture 3" descr="H:\Rice Pic. AJ.Somporn\_MG_2350.JPG"/>
          <p:cNvPicPr>
            <a:picLocks noChangeAspect="1" noChangeArrowheads="1"/>
          </p:cNvPicPr>
          <p:nvPr/>
        </p:nvPicPr>
        <p:blipFill>
          <a:blip r:embed="rId8"/>
          <a:srcRect/>
          <a:stretch>
            <a:fillRect/>
          </a:stretch>
        </p:blipFill>
        <p:spPr bwMode="auto">
          <a:xfrm>
            <a:off x="5942013" y="5057775"/>
            <a:ext cx="1765300" cy="1135063"/>
          </a:xfrm>
          <a:prstGeom prst="rect">
            <a:avLst/>
          </a:prstGeom>
          <a:noFill/>
          <a:ln w="9525">
            <a:noFill/>
            <a:miter lim="800000"/>
            <a:headEnd/>
            <a:tailEnd/>
          </a:ln>
        </p:spPr>
      </p:pic>
      <p:sp>
        <p:nvSpPr>
          <p:cNvPr id="17419" name="AutoShape 10" descr="data:image/jpeg;base64,/9j/4AAQSkZJRgABAQAAAQABAAD/2wCEAAkGBhQSERQTExQWFRUWGBsZGBgXGBgYGBgbGhYYGBoaHBwaICYfIBwjGhgcHy8gIycpLC0sGx4xNTAqNSgrLSkBCQoKDgwOGg8PGiwkHyQsLCwsLCwsLCwsLCwsLCwsLCwsLCwsLCwsLCwsLCwsLCwsLCwsLCwsLCwsLCwsLCwsLP/AABEIAMIBAwMBIgACEQEDEQH/xAAbAAACAgMBAAAAAAAAAAAAAAAEBQMGAAECB//EAD8QAAIBAgUCBAQEBQQABAcAAAECEQMhAAQSMUEFUSJhcYEGEzKRobHB8BRCUtHxI2Jy4QczorIVJENjc4LC/8QAGgEAAwEBAQEAAAAAAAAAAAAAAQIDAAQFBv/EACkRAAICAgICAgEEAwEBAAAAAAABAhEDIRIxBEETUWEiMnGxI4GRQgX/2gAMAwEAAhEDEQA/AKi9fgExa35nDnLrTOXkh/mgwDNtJ287X7+2EjHSBpAvbzB7YnHUlOrUYkW07H+w3w/K1o50FnqDMSNW8eVxZYjtgnJ5mmcvUkH5oZQpLGApEEAfrb8cKlroBJlQTY2mRsR6HHTpJhQRqBImP2fXATsBYekfGuaoARVOhXHgMFYMzAifOMek9S/8QKSLNECrbeSADe202Ak22x4kIDLJG8k8ECOPvhvlusvSQeMwCSoI1AMykMwExO98LKX0MgrqWTrMzVTRKq15LA6Z8USb7GBPIOFOegWN/sfxFvfFwbreSamfmVK9Ryu5A0AkCSqagsSJg4oecUl2gnTcj0Ex+HGElCgoAJv4f+vvgeoYF+8fngqpR0RMX4n8bYEqvP79v1w6MZTrBVJH1d/7dsRtWO8m+Iib+WN6pwaBRt8yTzg3LZVtGr+o/wDX7jAVGppMhQx4BEj7G2Cq3WGgCAIEQogfh+mBJN6QaO6ebamtQWlhpneADx64iylUlgAb958vPELZowQQJB3x2mWLMdJEA2k+dvzxujUM8ukKSZBB5v2P44zMZiHZYaPqZhctYH7eIH7Yhr5tAdImJ3McmYiJ/HHDEN9VgYFvLt5XxFWns1CutW8RiwnHWXzzKwMm194xrO5bQxHnzvjmjTUMNRt5Y6NUGg7NdQ1Ek/YnYEemAAhLDTcmw/TBnUspEFSCNrSIgTz5YGfLFQDN+fLsPXCxpdDUSpQfXpOoE38/3E4bUaZGym1yO8kj3mPzxNkRTddTk6jE8e2CGyawCHIjz38o0nCT2ZbFecfSCBfuZ7bDCg5jSW5vA7DzjFrHTNRJIIHr5eQ/vhbm+gEsSQSLmUAJ73kgbc/4wIV7NxOjWghJgIAN9zuSY8wT6YSVlZmIuYnvxvi1dPoapGipG5J0rNhbfm2GSUiBJCKOFW8+bHafIbYVNQDwKJWyrkDwtA5IP79sGdHpsA7QSY8Np2xZMyajCBtN5tzt9xjmvXZQtMqxm9gY/LnA+TkqDwKm71GbUysbgQQY2ODRkFEMm887bf3w9ux0hTA9RiLM9PJEBbxOw7+f3jAeRdIzgLkRI7/bfnGYZUfhxwoAU+8c3/pxmF5L7E4MV5bMEEzBWJgneNv364yokDUgJUnfj0PnhvTzNMKbR5aRz/nnEmXrjQqgMQBDbdpIjtfHRyfpASEdLLFoBMXgEkC5kxf032GJatZg8NZhYyZMC2+0dow0fMmmwqIt0OoWFhEEXB37+QxrNfLqGWSObCB/VAjD8lQeIAK8L4N3Ed7TcA+cD2xzlqhI0MInacWPNVkfSDTWARBAAABQrG82JBxyK9L5hLKTA1SAdXnF7D++JOY3AjpUhpA3Mfl/jEAUKWBiOALW4wW3TnZpuYMiYv7e+CqfRQSS3M3FoP8AjEpT3thUCnZu7WO5OANWkm3H+Di9Zj4TRtrTxaSfU4EX4Ppzd1iRIm4me3cxikc0RXBlMFMkTx+eD8p0eowDBbTH359LH7YuJ+G0WylQvmL+1sFjpqmAUtAHsDye+A86rQVBlFq9LbUqCNUEsObXufS8Y03w1WiRBEkfYgDjYk2x6MMui2gfu2M+Wt4iJ2xF+S16KrH9nmlTpNWWMSATeLWud/LE3TOnOxYLElZAPPA9p/L0x6HVyqNupv5n32xqjlKVMlgo2ufTDPytdG+LZRc38PVBLQTMaiBzPH54jodHqh18DCTAJ2Ft8ekJnAfpi1/O98RvXF5vEYReTKugvEii5P4Ueo2ppCzsdztHse+CMx8GOxOjSIFpPP7P4Yt1PMGLATxPGN/xJE3k2Nu2FfkTB8aKYPhOtM6dV/3z6YJzHw9WZ7oLgTtvuR98Wdc0/JEntjl+oFW2k82vbf2xnnkw/GhNS+FiFUMYgSdoHl5nv74bDpSgeFUPqJPn+v4YlXPhp2k7b+eNJnSpP0/jibySfZqSZhyPLLvsB98Q5TJfLJ2vt5HBY6hI8X9vT7zgd6q3M3m0YRTY1LsJQqFOrxTxsPtiH+HpmCF87HAVZddgeTN/pgfjiTK0tDEkgDgeUYGwh4YTJFj/AJxG1cAzHpiOrXURe8/94XtnZaxnf++MBsYMWbYDzBsecb1hIWBAO3tvfCmn1CZAMR/jGjm9Uib8nDNBTHYzidvxOMwkXPjsPvjMLSNbCa5piCaQIO1hJ/XHVOmhAhNJN7qR2wfT3+qPf9BjharLyrek3tfFuTA4oEpgEMDRcyDYKCD5Eg2xi0YEfJIng+n9rSMEtSVrkDe0T/jEbdQAYqBJH2vb3/6xvka6A4xZNl8vaAgUR9vTvjKdEE+JVsbWkx38v+sC/wAeYNwI2j1Hf1xxn+rpl1HzyxZrhFIkDuTFvTfDR5zdIaMUxnVeIjt+/bEa5ni3vhTQ+KqdZ9K0yJkltRMQMCdS64abKtMCdyW8UXsBij8XJXL0JKcYy43ssdRQRcAxtfbHFMLM/wBvwwH07PCqksND7RMC3IHa4/HBr1QgBsNriCMcz/S6Yy2FpmQAAQb9zf8AzxjT5mlsVqCeVAb7jHVCspILFT7LPsTON11W4BIGwBAifaMCxzqhkdbFaU6mFjpLN7R+mEdGu9KmahQmmH0lmsxbeAO454EiTcY9BymW/h8o/wDDD5ld0W4ufFceQABnfHmXXMtmR/54amSSTrPgcmJZSCRPf2xvHkszaSFk62O8oPmKGUgqSTvsR37W49D2xlfKkqRuCbwCR+7YQ9Bzy09YNULqj/dJExYX8rdxhvlep6hfubKCdoH8wE4pPFKPrQYyTO6tHSpmzcAiMQVsmbGD5ff+/wCuDAGMgVCuxhp5tuJH5YRN1paMsuuopYiZXSCDeARPvgY8csn7UCcorsNuptO0eU+Xp5Y26sTC8W2se/44zo/VDmqmimlSTeyggW7iw98M6WcQVPlawHk2JKyRuBa5/d8GWGa7QFKP2DUsoQsxcbSD33Ppc45YALHY/h2nDU0QZ1RqvuTIt52wJQyBYmCbz9NyLGNuIxH8DS+hPXzABAWCSYtNuDt+7Y5FJiNM7mSRNgPbv+Y9cNl6KskliDFz5ncxwdxiKtlWuqNH/L9I7YbRPgL822sELKgWG/Agf3vgXMAqTe2n1uIPtthvT6bpEMw7XBJI3Ntpn9MCP08AnSS0GSNriRc7bRY9sZUhuLFGVrNr8RABuD72PpvjupnyzwAYB38tW2CP/grtLOY2uTewtYD9wMdfwpVvCJAAAnbjjBbRlFgmYzGokTBGrbew9e/5YhytJtBqQeSASZgL6Yd5jp9YOXWizBiIKgNAXgkbGY374hOTrDwsNHFywsRcED7D3xr0DiLKeWmHqNpngEEsQRItxx98EJTAUlTqtMbxMg2vMAHHeYoqtvqsRz32++MzRCU1RYlt4/ASd52++A9jJUCp1l0GkWA4AFsbxKvQ2a4GqebX+5xvBqILkWAVVPhFvX8p7f3wbkPh93OqoGSmFLdpHAPaZH7IxJ8KZNEcVq4/lL0lMeKNmCzc2sPOThRW+L6lVq1NYVmfVBOwBMj7/rj0MPjWuUiGTJ6RWs/8QPrZVhV2jSJ7HzxzlM8WMsT2N+TsZwt6sSajGAJPGNZGrG+O54oSXGiFtbst2RoRLEfSYA77kW22E/bFY+LaWrMO2stJm+4m8e0xiydOpGsoC+M7GdhHefDtG+Fnxh0soQ8QH3HZtI7WuIPrOODBBqcoP0diyKCTq0xB0Sr8uqDPh2aex/7vgvqNX/UJH7jEnwl0T+J10w2krDTEkjYiNzx5X+7/ACvS6VOidYVnut9yJnbeRtPGHlncIuLGnCE2px0+qEeRzDag3YR5+X44tGVkoAefeNr8W5wuyHT1Uhhdd73uODbFh6LoQqas3L6R20qWBYzsApOOKb5y0BQH/TfhGsyaiVpg/wBVjHoL/ePxwo6n8OVEaPnAidgGkTM+GLnynFm6X8RoSS5EQxDN/tlvtb8MLavWEoZupUe+5SYtM+L/ALw6xIaWtAXXfjJMu65SgKlJaUBiwhtUSdV5m955wm+PPiM1unlasaw66T3M/npnCrr2fFfMtVsJInzi0nzjDjp/wMMwtKvnndaX/wBOkDDODNzyqnyBYgWjc9OOHJquyM3xW+jzz4X6RWzNbTS8IWC7mdKL3bvOwXn7xfepu6p8jLEBhJvBqVP+IsqiP5QDxfF1zSZbK0UpUKK00YsCqAyWgeIk+IkQJLX/ABxTa1NGrglSd4OzKRPG24x0NbqSOWUn3EWZY5inTNSozNqVtWswEEEBQtpcmCTwIG+K9kqpICGwbxE+im4wZ8X/ABRUqVAjbIbzBJi2+8RiNqwpU6YUAt3PuSPx+xw0NN0aTbii3dB+KGy+TpLSAaq5LqtrFmiZ4JAC+QAxTOqgUsy6uxMMCCIMSNW/qeMI3rug0tIEkr9/0ODKPUfmeGodJiA+/wB+3rhVKmM4fR7D0XptbMZenVRUKus6pUXuDY3swIi2LJ00rlqSqYJF2i5k3O3AmPbFA+H89Vy2Up0tdrtBAsHgwePPyk4zN9bLN4t4+8dv7YlHxccd32U+WRba3WctmjUSmV+dTglSpE9iJ3HEj3wiObJMEKCLREGebjytGKr17Mspp16RIcMotyJv+Fj7YKznVjaqIUkQ3b98fbHJnxcXo6lJSScSxaVF9IW0+v3744rVZ/mABj6Ykczb9cJP/iTAklRsbyPPsZnf7Y1/GlngwNpkgXxxcWHn9Dd8uj7zHlucc/wi8tI5EfqDxhdU6oF/li8R3/zvjF6su2xPHMieBcdsFRYUw5c2LhXYEcKP7z3xIerCYk2EEORI9vbtgShmx/Te2xt52/HHGczNJm3hmjkA8WJ+x5vgUNf2d1CsXQSTcqAAB72xhoU2AEMSo7AW34x0aaBLAEAC+8EHtYb8Dvjqhl0PjQaj5zpiYO8/j/lbYWcPon6DjWJdbndH9iI9sbwQHPxJ1EPmUpBA6FZpreCdJAE3iwAsO3rjzXPVGViZIKn1KkHvi7fEmUFGv82PCHuAwgqZBAG8xO34YpWaYOTpsO3P6fgBj6R9aPMj2b/iy1zeeffHfTqL1qny6aFm0sQACfpUn/r1wKMuRsfbFj+DlUVGYmHg8EmOQBBnEsk5Y4t2VjFSdAXQusNTeZMH6htb8reeLB8YVrZcltQVvFeZJYQeJ2OFXxTladKoHpnUri5gDxj6gRbgj1vhvmOmfxIy7B0AX5ZKEkagLm5m/GIzyxdZPwMoPcStUMx8jOsoFiSpG1jex+2HGb6kqaZpGJI0sZI43HnOGPU/h9XYOoVXUglqenyABkX274izXTZ1K1NbD6tRXT5c/Y844pZVJ2/o6FGkSZTqdNwoUwdgICwP19uMM+l1UapLOEAkg7CQCVk/0kxMbz54QUPhtjP1LAM7m3Mc7Htgh8t8imWZoUDtvuQBb9zhIxXJJMdtpWwjI1jSymZam2oCsNI3ABSprE9ijDmJXzwiPxQKqqlb6kGnWeQNp84tPOF+Q6tUqLWy9Kys3zQRGoELoIm1iCJ9MSZ74QzIqU0p/wCqahVLC4ZiAJ/2337b49D4qbaZCWRNKz0L/wAPfhenVnOVgDQpfSNxUYfmB25MDvh/merIaj1mDVVT69AGmm5A8DOxAGmyhVkzcjbDNchSFGjkKTHTlwPmOkQpCm5O2tnJbTvN7RitfHNell6dLJ0FCIpDuBuWO2o7louSe4x24Y8f5f8ARwZpcn+EBfEufTNJTYBqRXVpKnzEjsRcRYbjFAz1GojApULRe9to7b4svUM6PlAT3MeoH9hivfP+ZUIGyiPckf2xbJGPS7ExtoWvQUtrI0kGSIkb/p25xnVupCo66FgKIMzLEck9+PbB2aobDgkj/wBJP6YDYoACwuZOx5g/v1xxOEr0dMHH2dVKqOgmCT9S3kEcjz2vjnJ9Kp3ILGIhWgCSYEnm+BqLAkiJPf8Ap995wbToM0+KLxtvs3lye3GKrHKXa2K2o3T0WHpGfLUjquF57CL/AG3xgXU57LIny59zt6A98GdIqUAsVGdbE6hBkxuR+FsD5PKtDLckEkkC0d/TGyY5w3JGhOMtIYfwCsjFiZA8A0kg7TsPT8cI8ybhSG0yODJmQPT/ADh3RqEKF2m55tYAQDaT+5wLXk6qgMgN2YkgbKI2uBbtJk48TJmc5NnoRhxjSBs7m3pwF0oLGQIiIteJ2PH5jGZTMhKdyb+InkwbEne98Q5nLtV0s7ASL8E2Go+thbjEGTpfNqEFlKKNK9yBzHaYknthYoVWuxvRem6gkGWJPm3aLxA+wj1xIeoURUNIqDa+xE7n0tB374XJWphoHiY6rgEAASY78e+IKdIVD4jDtYCPMCJ33t9/TDpWZjatVGnVYiDGniN55JN/vgKjFSpOkwomW4NgBHnE78YMFLTTA5ETed1LN+W/liCWp0y5EMxn0ANve/4eWJP8FP5GtVVdKqAkQJkTO9zf0O/64V9N6goEQV1NpjVqPAvsPxxNQc/IA/q385Ijbz4wmWjD7wJZe/BJP5CcLFaaM3bHBB4qNHEB49vFtjMG0AqKFkCBETjMJzBsq/xFnXp1DSqqNJJanUMjSGMsIPBaTJFpwmTp5qVBTWCXMLexPF8MfinJ1AitVgEjuCRtMwSRfvGEnwvmSucy9zAqrsY3MW3jfHvRyNYk39HI4Lm6NULqb3Uww97H0w56HR1sxmNAk2BEX3B4Mf43xXuuU9OYrgSAKji+/wBRsfPFl+AsxoFVipfUt/qtDECdPfzxDJL/ABlIL9QP8RdSYqKbLpgggGbCLfgcP/h/N1KmXQIhaLarwsWO3kRhR1IBqrMFjUYUXMAevng/4SzSqGplioYyDJhbEN94FtrY53Tx0Ov3lnp5GqwB1oD/AEy48+33xy+VKXrVViOA0ee439IsLYNQg0zpLcjwiQYJgkEyLmffc4AzPSi6aSwJkSpsTyJAJJHl+Pfk9lzWZ61llgipPAtJib7ifc4qvxr1CVRELamM7m4iAP354s9L4ZWnoNR1DM4LsEJYBj/u2+w9DF0b5Ci+bq1arlkSFplAACY3ImR5cnHRhai3MlO5aOOhdNp5amakln0anJEKIk6VPawk7+Qxaf8Awo6dXzZr5pm001/06QPDlfG87+FG9yw/pxXuoU8uKZC65qCxYieROkja5jjHr3wjkVyuQoUFEHRqbvLy5nzlgMdXjNtt+yHkUonVBqdCnV0rFGguo93aCb92MD8MeR57PNXd6jGWZtRPni9/F2aCZJAd6lVmPmFldu048r6gjrLL4FPE/px7Y9ZLbZ5y6o46pX1eEEwNyOfLHGS8FgNz9sR5VZHng2koG+BdbKfg6zRmBuSLeRI0j88G5LpSElnEqo0xJEzbi5gfjGBaJBqgdhPpwPzJ9sWHK1QoCoVMx/MskyZsL8T7jHD5edwjUe2dGDHye+hDmPhqAxpGwkkNvYSbwB+WFtFxpteP1xZ+uZ806dQsZlSAZncESMV34Jy6/MqVHvpUAAjUDJvPkAPxxHB5k4Rcp7K5PHUpVHRw9cqN+/5fs4ddE6+6AMhKORFjaD/1hd8UVFHjVVEmLKArRvAEW4nfzxrKZ9H8IpLTaRJVqhmRtDs36Y7I/wD0E1bWjnl4j69lrpJrQlW8oO/txhZmOnszRqYLvA29TMffANbq1SkyhRYj2ie+G2U60rrDKFJM773mZG48vXHk58cL5Y/+HdilLqYPTJVdMAwTB2AkRsLxtPtjn+EdFEEMSQPCAFgnbv33vhvSzKb6AD/tliffcetucRVMzTnw/p58jn745VMs4iLI5Oov1TJO1zAW/wB7+3HkXVyiqVJgiZ1EQN/W5mODuMMcxXiIE8z6X4/XG0qUyo1L2k+Odo5N+/IwXOxeANQqlwzLrbTcWlTAvYWH1TfG8/02o9NVlLgT4t7E9t5PHnOG2WrKF0LpQcjSxJG0n7bzxjdKtBMGkb2lSSPbeZ88Dkg0xDmw1OihUTEcg/SDG28E/jhNkaut18UTG9t2gn998XSrmFMTSpltzptO0mxk84iopSqNOhxvsx0m3Y2874KkgNMXURKgtubn3v3xmGmigLaGPojf2P54zEaY9lb+MC1SgFQtU0Em8e/5bYpPQc4KOZpVGWQrCRz2keYmR5xj1rMVsu1F0psFUqdSFVgarSvr3Hbm2PJ3orTqQ4JIYeGYAE8nefK3rj1cU7jxOaap2PPjfIIayVRqVaglh4SdQsYAtLWPqSTg/wCDaK/LrMAU2UXNgt5NhJLE/oMTfGCGvTWpQDsgEEqrTMt2LG8/gcMPhXJClk0EiSxd7X1bQf8Aiv4knEZz/wAY6WwfN0FOoiPChN4ALSRJJ7AMR5nCfIAU10+P5yavmKyiIkbGZkEj+XYzNsPMxlJp1dySpM9wzGAOJhZ9z2wkq1zqRomYBMTI0BZsew+84SDtUZr2WHpHUmRQxfwn1ImZI+wkYsJz9I051lpMhdzMCJE3F434HnisUMvpSopGqmFuQ0jcEHTut4vYGcap51QVYEAxHN/83thGrGWh6qVB4uYJWyuu4PEzt9Ixj9PFZTp+WpMSRTGomQb+JeQOMS9M+JqamSp0izFRJPqTf2P3w0rddy1azBypM2XaJuYkiPM/9LtdBspvTfhZ6mZVXb6ngkzP1KOeYkxt749VXNajWI/l29P+sKvh6jlzWDUjOgM3iktEQDMkRLDGZfMCkK5Y/TItuQRIx6/g7i2zz/LdtJFL+KcxVNUmqCdI0giWSB2jbeYIGK87B5kifQ2HlOLX1GqFqsCNSm4uRvcEHjfCnqNJCx0AaeC1294x6kHFdnE7ZXadIq0naYJG3cfngmrYE4OpZYMpBjnYR9+5wuXJu9ZKI2B1NxZYMT62xPJxW/RWNvQXlunwLkDUfEZuT5emNQiAlSxH8zMV39j+l8Ms30pmfUrqguLhTa8cbj8ecL8/8P8AzQv+rtM6RK+tovETj56eZTlbej1Yw4qhL1jqqMuhZ3EkmZ/ftGOuldTalThT9Vz3k2wZ0/4REsXdW20g22Yb6rQROJT8JAMSXAm4Cjw97XwznjS42bjK7FPUM381aa8LMjsBJP4DHXQKrF6moMNQnaLz59p4w+ynw7okgSSIXxEkHyIgSPffyxBV+HWLDSzKRa5kRAi07e/44R5YVxG4yuyTMOBae+wO3A9fPAlVocqDB/C3M/bE69DqqTJvcRBuBvNt4vM7xgfP0iGX1AnbeB+hwI16YJt/Q0yvWBENNhBjf9+m+CT1YHxELp7Rf13xX6VOWiYO1/L/ABg11JkGbAyDMi159PPAlGJoydDGp1qmw+mTFgoIn8fPHeSr6vpOm0wZ+0iQZwlbLnTAUxH8th3BH9/XHOYp1AuqAsckxNhue5/HC8E/Y3J/Q9zXVAizZhwAyn73MnjHOW6jSdoLRAJIIAnYEDv2mP1ir01YkEFR3IJJHPbDnK5cFZMHklu3PnftvbG+KNG5sc1M1otSWQLket5UDkAj7Y46dWUvGqIk+W9vpA/frhXlMwupdStCkRCkG20R+XlhmcqjQwBOohSR/KSIDnfwm0wYvPcBeCNyZMeq0+wPmCo/DGY29GnPjogtyR82D5+Exf797zjMJxGsKz3QkWjLKzk6p+XpaQVuAjaIC8gBrE2FiKLV+HabksH03AAfcWgdtV+AJjFjq/FASv8AMc1HltIMQpM6T4GLDTM+mHlf4ypIiadDObjUgVxJ5mW7mQLwO846YylAnSZWvh/oj0wBU+oHabCD3Xn8J7xhq7gUz2YuY3lVtv7YkbqTOCwgKW9GNo3O1zvaNhgUS4imAQo5MAi5jncSf8Y55OUnsrwSJuqmAhDKEIBCxE+Aggxf+0iMVzrGlW8ClVG15P1EH1vf3w5pZA1zoUqoXuw2n89t9pxzm/hqurFqir5QwYxdiBffidsPF0B0LMtmAUYXWoG/07hWAIgjcWtseJiditqVyCQy3mCIiD5cQfwNsWOn0VA8FWk76mBNuTptt+ovGNNlKauSyGRYDcTtJG0ffFFNJiONqxMqsSDSMHSJk6Tyb+UAC8i33jGYGqDrWTutxc7CRtx6YbDJoJJBJn6qjEkzuTABiDtt6YIp1cuh8IDKJ/qBHpI4432wVkQvF2a6Z1utl2Jp1SGZYJYA6hM8jDvK9aZ1qrUUanWzDYwYiOCASf8AGF9GshMgeG0gwBfyIAP+MdMtQ30sumIhAB9lOHx+TLG9f8EngU1s7zoLAE7qI9hthTWXnDOpmQYUyrxOk2JHpgSouPdUlNWjy3FxdMb1FoSDRlvApYnhio1WtA1ThFm64TO0wbfMpv8AcFSPwBxwwImDvhJ8XdWU5ykachaQWJ33kg+wGObJGUe3aOmDUulstdWokEQewNh9if8Asb4Eo9PGoN84i4Iulj+/LBGUdalNXJnUAwkFpFwRBEDvbyxFTphm8IbSVkAU1IN4JiLCx43mMeA1xbR6id7N5jKIKhqANBNtJBVTtBi98bGTmQLH+qYWODY/v2w1p5Sdl09pIH5nGmoeLxOPISu3seb/AI4Rth7AaFIrJDbiNywHmPP/ABgd6TfyzzcyAfv/AN/phzSygYNFyBNhMReQRf2gxhclNYh9WqxBAgwduQCD+EThTVRoUm0RO2+mYuJ//kX/ACwnztCDLG0zbmDAIPa+H1TpwBVlepBVtQMXtYCLQTHbkY117JoAORp+kGwbSDtuCYInyg7YpBiSRV6tHxmOZP5HDXKjWpGzLyd2kWnn388A1D4rCNvvaR73/HG2rlXVgAZXSZ2NyB72GLyVklaY1bp5hvHcCQs8i5iD/Re+IKeXAlWl4AKgDckbNzzvPG2HFOjUdkZaagwCyloM2EkkiZXkf5EzD01qmCUNpAnwmNJEkzvziKZbZL03IAoxU/JBFgggwI3JuwiTci0nAuXhCyl5YSoDfyiee+2HGWzI1AksZImCDIupBBHbmcR5jKhajOGhW3aRY/ymdgSZMjgRgBtC1sihSXLmTZAPq9zxzNsZRzK05LQoW6mRMnkjePbHdavoRjpACC/iBLGSCLmLQI8++EuVrgufmKyDULi7AbmSAQfW8YdRdAssq5hX8Zy1R5vq0kT57Y1js9HQ3GZqQbjw979sZhdAG7LRKgfJDNGmAp1XAEmYe0agqk7WGOK3wnlqgBpks8AAIZa9/FSfxC3Oq14xsZFADDLIixEXE7HaCJtPcb4Hq59GdCWCuOGkgQDYkeL9jFbALepfC1WmXKgVNU2GoOAbR8twGmOQCMBZSaKOjn5ZPiYmZiRsoA5YCeTt522nnK2kq1QVV0yA7eIHuGChgBwDqwvcs61FqU9QWCwJ1H6gLK33tHtjd9hTK7Q6xQpSGr1H9URBv2An8cazPxpSAEKWEbpAnykyQe4OLNmukZRrMgXUJUqqpqHsCpMyIIG2+B81/wCHlMCUgljIVyqWM/zXUkxFt4O2D+n2DZQ3+IGZgYKrb+mYmO3riwdNcOA3zCpAiQGIa/0kbEbgjY4NrfCBUT8gLefECQYP9QlYv6+eFWe6KTKjVo4BclSeY1eZ37d8NcX0DYSOiUA4ZqoVCSdLREcjUDMASJ9L4LyXwkp1CnVV1IkCVDkbQGHhP4GZjCzIdDVQPmMYAYaRFwwhhxA289hhj0rNU62rwuonQVKlFWA0wYi0exgc4D/kIxX4fYeHU6aBDMCCpTiQSDMEeJRFxziat02oHDrUR1qDVIqiJAkiNPBJg/UAYjAuaqCVAJAjdjP8x7C5Db+gsMS5TUoPifxGSoJvcEMY+k38j7HE2NRWvjzKMESoZB1MPqDbwwgrxZo9MVTL/EtdLFtY7OJP33x6p13oq5jLtTIAqGCICWOylmLWvyCdQJkTjx2rl2BKsIKyD5EWjHf42T9NL0c2WCu2PqPxep+tCPNTP4GMIcw7V61hLVGhR6kADAxGCOnj/UW4ETv6Y6Z5JOOyUYJPRfXzi06a0NQ0KAhg/wA8QAJ4YiSf7ziahlypDsbwI3MXETb9+2FtAqxQaFhDAUw20X5klpnzkCIwflMgVci2qYiQW8gJ35k7enPjTO5aGa5gimVUqrMALCLgzIJnjjvjii7lWGseLwnSd/S5Ij17b44odMZ35aeTLkRzqjRv5++I8z8P1ZkAmP6tIHlAEz9x+uJf7Gv8HOR6cFc1DWAUNIBYje3Ek2Oxj175R6UEOkmSCQGksBe4GwEnn9mah04izwpF90v3327YMr5ST9dzJiZjk7iYjiw88Bt/YdEdCoAwUqAotBJJm1ye82tAAxrrC7LciQRI3sRv+nnjmkdALTvaTG3NucC5g6lJYszBovAtfkE2/HyGDG7FltAmapwpmILah3BEj1xFSzIkQNMgAEWiJ39cazJkAbAbRgWmNTQDpkRPbgb4t3oUny+bYjwnyJuYINuLYIzNZAV5MeI3MmL7W9pPPsBkcu7PCNBmbnSD3Hpiz0EZ/EVWFiCukMbgSZNxJ5BxpVZlZvpubTRcDefHMDykcbb7YZsVrU4dIngHccEfbz98Kn6TaAINyVJ0mO2n/IPocbp5F1qKwdgP6BYSvkd5HaO84mN6Oes0tVM1Kct/KwHPBa4kkciLm8XxDkenhVVmqKyCVUQQRyZkEgg8AxeJw+XqSmoLAljpk/zaQSQfvzJ8xyI1FIgqDLTM+IX2kgSBOzAz34xuWqQK3ZIKA4KR51GU+41WxmO6IMDSTHEFI9tVx6cYzG39mDs3n4R9QpFoGmNayb+HQQfLYxfANbIVSQ6hVjwuhnQ+8MNdt7ETYjzwp/imJkuJi0mIIU6Te8BothzQ+IwpkJ4DAYWggqFMknYgATF72ucOpKjONAlGtUV9Soac3IDHSY2OgyQfNTsTjps3LMG/nlZGpYJBBsTsedI552xmW6nResUCwXP1NLCZldIa/YzMn7Q2qUmUNqX5i6rhgSTYEqGHiBWQAfY98NZhZRzOmotN11mSGO28gEvG+lT4toid5wXlfiimzaaerUSQ1NhpaQtwon5bMCO8/wC04hP8LUJVWGoEBlZ2R132aCPcqRY3G2J6nwiKgBotqaLFioMWEC9yALEHaJGDoFmZzO/6ioCUItDowIE8oBpABi4iSO2J2OoEFUqEfzSCbAfyhhEzABmThRWywoVF+aGE+HxfTtoAvwvaJ9MEdb6OpHzFkmRqPzB4AYIaCPpM9947jCqP0ELOey+pKRp06ZM/SGP/ABkKIjjfc4ytlaNTUEr0yx8IM1GNpJnfax+k7DaMVFMuaX1VgxAJBfWFIYrqGvUASDa+mCSPVrR+J13posrbX4DyDOv6e1wDH4nOPtGseU+lumga6bG5J8Wq4mwIFyZuL+2NDIqFirU1g3CiUAP/ABM/Y/fFfr/FtFSWeqajc6DCT58vt6YQ9S6/VqMGYr8skfTZG8jz6g3/ADwOLZrLlmOq0aQkAMRIkeKB6kkKfcnFN+LKrV6ZqJTlbkudM2jbnnzwH1HPFnpswlGQEKLD+kxvElSZg3OGIzTvQfUSZ4YkxKLYE8cY9DwMHPLxb9M4/MzfFj5Le0eeucd5fcR+5thhVojsPtgfKp4p8/SN8dufC8S2yeLIsj0Wr4TfSKgiCy6Vc30eLTeFJEk6ZjaAYBnDHJZcT4nWwkGYBJAIO1xJ3kW7YSdM6h8s6kULEXEmDF97kbnvxMbuMsEqoZIWIP8AtCkgA3Dck327xjx5rdnfFhRywmz1JQA6TO0bgiQRMm1+YGBx8REEBzrUdqisROx0PpI42I9cEFGpK6Goz0mA1MIKKNUyTSkkcERHkN8Rp0vW+pUpsrrqDQzywaGjUR2MDvF+86XsNk1HqD7HURP0hnM+x+nzBJHacEirrMBQixaAAzdhvHeSI9MVzqXzUqaUQUaam+w1Ed5Ej0Iw16R1gEtrTWRqllXRcCBEeVrjicZw9m70Nszl1RWbbSIqCdRSJ4PkDt5j1S5jMa4+q4O8cxYx274ZZrMg1BX+pXXQysILhgJAvAJgTMHUAYMglRmbGJJ7Hy3+8m/vhdBIy8LAEnV62/fOI8ggZjyFiZFr7zwPfEtQHSbjxfuME5KuqA6AC2m4JiZsYvMqDII3E9sFGZHT6I9V3NEhYYheBaI9LdzbFk6RTanAcjyCztPcxfaG27A4V9CzekCP6oa0EE958puBzzwydGaoy0tOomdJkTcAxFt4+/vhJW9GQb1FpWSp33JmPTlfbArZQFwxuWEAEETaYPlI3gHCpsw6A1J1gmFMwin6jcxBm949+Np1YAr81XhxAm/N1vHiBvAJkG04CjIzGwyigmGZCT4rA9+YgN9pvzOOcnlatNiWdRyGAkGf61IgiJ9PyDo9RXUQOJBR94Njf6gJiZEfniZyHsxhj9BOmA0RotModrN9jMnoWydunzcC3lqA+2rGYgqCqTbVFtpjb1xvG/2ayn12bRqZhTPddRMdz/1gXMVWABDMw4YABfzNziz9KyFBgSyqzCQUYsZE+K5IgwOFmScAN0akD8ymzaSxWFZRpIM6CSt7bXvfsTiyaM7A+g9VggGnBN9ekyCJAa23N/MWti9V82a+hWmD9ZQjRIMTMkEnw3G02M4rIyFJoBkCRySN7Ai1ja3le2C6WbVKetpUahcCYIJhh52N97ACJGNqXQeuxx1Do1OtTpgOxrILOKeg1IlQCwAGsE7gAnYzOK7RbN0GNNmqFnhfGWVLTPh7ASSTtB2viy9P6jWU1kZkeoDqcKSyV0IDawIMNpI2+oSd5wb1b4oVKKAL8xWAGkxBBlZWZtxftEC8C2u9gK5lvi0V1bLu4KkWViyk3k6W5PIB8W1jfFl6Z1OnpGoA0o01ZIYhGtqI3IUyGG8OD/LhPXymXzKh1UUwZIeFbUQYKsGBjvK7gNYkEBbnqtSiV1FTdkYAABqZKTP8wAOoEekzg6NRP1TKIHq0Xp66KMxpsPEw0CXQ7EuoDOJIFRViRYrS+sVKlOzuGpuAabJam6T9QiNo0wQCLggEEYs/xHWZFo5hmHzBEGCdSqgRGMbyAEJ7hhyRha+b+Wp+TVPy3APyvCU8SkakB2IYFSbmwIPasRWV2lXWO09r8GDf9+uJ8plnJldRB35B/vx+GHGW6KjTrpqxMEFBEC26nYny+2G+WylOjTMk/Uu/9UEiYtAFwsRzzgua9GSZVM9lCVQatJCgdjuWEj3PnbbBnTnZcvUYtqFo3kbzuMHnodN1YCrBIiYEggjfSe4N4G5nEvTeiBAQ1UBDFzTkFrbyR2/K5x2eFlUcqf8AP9HJ5mPnia/j+ym1msTjvp1EFCTAvOqdhYC3qTi45j4YpAnVMGLgBY9vFvY+42xPVylGmhOj/TUaVLOfqeBHc3ht7QTbFPN8qE2oxB4uGUVbKx/BiPA2pmFhBHrJNsRPljThSdOxIvERPA/LBuZ6cS9MAMpK1C3/ADVGqgRwIKqMRdSyb02ZWljbVHB0jzn3i998cCd+zrZqhnnGncgcizC1572773w5R2YU2FxfSwteBOoHbYb27xhLkoWTpFxp9yImJj9+mGiZpkVqax4APCRaLhiJ5mQD/u7YzQt7C8zng4Hh0vFyGMOAIIg2P1bNeCInmPL9VC6gny1aIJZQCZ9AI7+c4EodcFLTTdA1JiCDsRBF1PBB4OxncEhoOqZYzqpGB/TJvcwRJ4524PJifH0PY6DyIJEvAu0jyIgk+xxHToKabq7Qy7EbwSARtt6XucVta9ZZ1qbcwbny4OJsznDKuP5gCZsARIII55wqxszmE5ms6EjwlbAeIDtsbYno595Vflys3II9ASDx6+0YCZVkLqAU7SRt6HkH++CqRAMgqY+kxt3uGmJxmq9BUgtAyFXpALM1LX1BdwVi4niZvfmGFHqlXWrIJKkkCCsAiI1jcQYtJH5d084jIvy1bVTEsqgnWFgap3kEE+9/NfX11fFTOpZ8QMAiN5A48x344lf4HD6+Y1apJAc6iABKkzBHO5IKmwkjbGsnXHyyGVChHiUWWIlTBBUTMhgBtFjIxAKdRtBC8iYiZn6t+QPuT3tG9BhMzBuDIMbyIiOcDkmYKz1JDDaWJBADatQMbE3O48+eMSGq6KPlHUGmVYExtMaiduPQYGytMgjkMYUgwIPHF/1jyOCcxVApytMte5W4kwJIBHcD1OM36NQSqlhJFQE7hXtPMYzCY9eqLYllI47fhjMCvwLQRlcxrqSVRtVNg5mIeNUzHhBJFh/u7YiyfSKS6iDqLC8AkEkzYk6tI7mAMMMwyJTSoYgqQYtLqQthySCDNtjfCmnmzUaAFZdtOre/cXn7AefNLfoIT1Sm3yRUlWLmFVLopkqAW/qmCPwHOBupv8t1oiGdmYtpMiwEEiIH0z5FjziXIn5NR3MjSraFDALIHh1GZPiPYbE72wnSp4Nd2KsQTsWB4ue/3nyxSKvQGywfxZYeJTNJYBFgySIEDlSSb2ge2N1arMlN2UaHfUJH0uTVOq0WbSAfU9hhZQ6gHQUwniqfUNUeGQx47qpi20eWMzPWWqKgVflhaegi0lQQUeLRcDciZbvhaCD/ABCjOCtF2aiIeiJIEOb25M6pO9jjWW6tVQv8zxIwEqwaZ0wGU8NImeYMgxiU9bZF+SKclCSrEHmFawHYsRbcnviUUDVorqZqjrUM6rAkqoUW2RR4r77ASRD3S2IQ56ufloWJqBrAKkkWuG7EdibzI74hyfTTVQFW0qJjWNN72UBiI7jeR9n2T6OKKlixYj6gB9bcC/AknvgLN5s8lBv4F3tsPL0GI/MuojKF9jV8maCKkBjCmTfSDf0Pfz8owszWZFQEORE2BhyYvJ2XUfPsMbQVKlAJWhAphCZkIblT5TcTG5GxtFSzWXpwqUzXqTAJso4sovgcg0MqFCEQ0fCqldb2WJXVqgQGABIIG3vgcdbhnp04qmSWgjSwAAGjuLiIwDmeo1XdNZCET4SQumw0QFki/wCAxMekzVDIIFQgpsS4ZSYcbBRs2neDPOl11cjb9DDI1WqOAynU41Q+lhTA2JO0HYDfY7CMLOs5w12ShTIUKxVdW7MSF1b+Ufhxgjq+fp0EqUqR1VHH+ofQDVvtImBwB3JxD0dVcrUgq9On9JHjMDSLzGnUR2MQL7kp6sAxQj5oU20jSDcGHtqjuBVgHnw4XV6INdVMwzsg9Q5QeexHuZ4wRWQqtQw2l2U6lJkGGeBbZYTm8TwMH/EOQb59J6Qs1dKiyYH+qq1CDItAB3tc8iMIux2DnJq9ZKDIICg6wRv9QDAbg7kiCJnAGayROYWmos6XeTBlPmAeUzaefLDKjQH8XUABhRTVWViDZKYeRPY78Se5wP1df9QFXhjQpg6Y1LC01WxIMFhNvLvgqTTFaTE9Tprl2okqUYiGkEI9u14afsVwHUqsiSUOum2l1J9/Y3/9J4xZMzkkUUXaoKX8utQYUgA05i4Bp/LE/wD2exOJ63QGqqXYhjUpharU7qzKoZKwgdxHG/liiyL2JxKU+ZlQ0krMG8FSRs0nm8e+OXfUumDAI2uQTcR9jz/Ng+l0di+g2qRdY8NZbHYfzRcRGqAR4o1SZfpOoO2XmosDwfzo0gwwG/IDAQfI2xXlH0TaYqCswAgmwgkEXFvsV39sdDUoBK6WVjPHaB6TONVtSyXDAj6gbH8dh6c+uJKFcMIJ9DA27HiPPj02NinNHNVVMrAM7hr+lsNMv19gQzAMQZkCfW8R2wsasFtb8vztiXMIFpq66WUkgkC47ahuDv5YVpMPKiwp8WUI0GiKcCNS2Yb7EgiL7EYZU/imhpBdTUbYlwPp5AIvPaZ2xRUzQ2ke8x+WCpVhoueRAMj3A/PEpYojrIyz1Or5a4UMRaATteJ4v5+uOclnwktSLTfwkm5PkRf7nFfGVWJY32/yI/KPfG/4kA2gef8An9ML8f0N8g0zbqXJek+oxMagNhwLYzCwZh/6v/UcZg8WLzH/AFNiUIJmHt5eEjE2RpAKIAHh4HkcbxmJy6HYlialQG4tvf8Anj8sdUh4n86ij2k29MZjMXAgfLf+dRHDVBqHB2374gQ2B5NR584MCfQbYzGYUdhGQMvUHEm3G+LHS+gev6DGsZiGYaJx8QuRlEgkTUQHzBUkg+RN4wp6h4aUrY+G4sb6puO+MxmEj0v5H9MJz9ME6YGldOlYsLDYbDc4DzyBKaaQF1EzFp9Y3xmMw66JyBqFMBoAAseMWRTBrEWKZetpI3WFoRHb6m2/qPfGYzG/9EoFVyw/11POuPbUw/K2Gfw6oGXcxfUt+dnP5gH2xmMxaf7R/ZvrXhoQthFGwsPqfDvq7f8Al/8A4ssfcggn3FsZjMS9Ib2G5ymAxIABK0CSBBJ+fRWfXTb0xXqvi+eWuRQEE35XvjMZho9gZqmJybf8Muff5jCfWLYc/Cjn5lUTb5RtxbVH2gfbGsZgS6YqFlc//MH0H/vOGvR6CksdIlmIJgSZQEyeZNzjMZgDsNooKmUZnAc6Kl28R+nuceX9QHhHqf1xmMxXD2yGUk6usVqcWmlRJ8yaayTiHph8bf8A6/8AvA/LGYzHUuiZIUHzAIEaiPywVWsbW/yMZjMTkMgPKMTUANxPPqMF5kQDHfGsZhX2gsAqG+MxmMxQU//Z"/>
          <p:cNvSpPr>
            <a:spLocks noChangeAspect="1" noChangeArrowheads="1"/>
          </p:cNvSpPr>
          <p:nvPr/>
        </p:nvSpPr>
        <p:spPr bwMode="auto">
          <a:xfrm>
            <a:off x="69850" y="-896938"/>
            <a:ext cx="2466975" cy="1847851"/>
          </a:xfrm>
          <a:prstGeom prst="rect">
            <a:avLst/>
          </a:prstGeom>
          <a:noFill/>
          <a:ln w="9525">
            <a:noFill/>
            <a:miter lim="800000"/>
            <a:headEnd/>
            <a:tailEnd/>
          </a:ln>
        </p:spPr>
        <p:txBody>
          <a:bodyPr/>
          <a:lstStyle/>
          <a:p>
            <a:endParaRPr lang="th-TH" altLang="th-TH"/>
          </a:p>
        </p:txBody>
      </p:sp>
      <p:sp>
        <p:nvSpPr>
          <p:cNvPr id="17420" name="AutoShape 12" descr="data:image/jpeg;base64,/9j/4AAQSkZJRgABAQAAAQABAAD/2wCEAAkGBhIRERUUExQWFRUVFxkWFhgYFxgeGxoYGB4cGB4cGhsaHCYfGBsjHBgYHy8gIycpLSwsHB8xNTAqNScrLCkBCQoKDgwOGg8PGiwkHyQsLywqLCksLCwsLCwsLCwsLCwsLCwsLCwsLCwsLCwsLCwsLCwsLCwsLCwsLCwsLCwsLP/AABEIAMIBAwMBIgACEQEDEQH/xAAbAAACAgMBAAAAAAAAAAAAAAAEBQIDAAEGB//EAEEQAAIBAgUCBAQDBgUDAgcAAAECEQMhAAQSMUEiUQUyYXEGE4GRQlKhFCNicrHBBzPh8PGCktEVJBY0U3ODotL/xAAaAQADAQEBAQAAAAAAAAAAAAABAgMABAUG/8QAMBEAAgIBAwIFAwQBBQEAAAAAAAECESEDEjEEQRMyUWHwInGRBRSBseFCocHR8TP/2gAMAwEAAhEDEQA/AOmWnjejE4xsLj6DceTRDTjcYs042FwNwaK4xsLizTjenA3Gor04zTizTjenG3Gor04zTi0JjNONuBRXpxmnFhXEKVZGnSwMWMHbA3ho1pxCvUCKWOwucXVGCiWIAHJMD7nHM+PfFtEBqaMSdmIWR7Az7idsT1dZQi3YYw3MzN/ExYlaYgz5iRttsRgCnmKgJ1VZVSxm/m9JIubQPXCps9TMaTGxtc6u8na1sU1/F5JuZm8jn357etseNPqLdydnYoJcHWZD4oGkfMF+CDM/WOLAxOHuUriooYR9DMY4DK+M6UCCnqAIYAkgBhM6Y5P9RjqPCfG0ZYUCmAskGJJ5Ik+hOO3p+qt1KVkp6Xoh7pxmnA3h/iS1AJKySQIm/wBxY22wdpx6EdRSVo53GsMp04zTi7TjWnDbhaKtOMjFunGtODuNRVpxkYt04zTjbjUVaca04t041pwdxqK9ONFcW6ca041moqK4qdME6cRKYO4wEaeMwUUxmBaMWRiQGI1aoUFmMACSTwMCZDxqnWYquqd7rAI9DjkeorottYcBjcY3jeDvNtIgY3GJYwuBuYwN4dpkYjVqqgliABycTnHPeO5p5I0jSD5i0iBBPTxtic9XarGjC2OcvnqbmFafoffkeuCdOOS+HPHqa1FpVCNT+Q7hdyFJ/MZP6DHXzgQ1dys0oUxN8VZg08u1gdXT7GQRb6H2wg+E/EgEcmTU1QqrJap0kwRsAJ39LnHSfEtRfkMCuqQdMgQCL87GJjHmJLICwnTsfrsIj0xya2o46qkvQrCFxoaeL+MtmSTUqJTVZASSbibgCQxkRM9tgboyFJEA8/rtPrilqhIiN/8AdsF5KtpUtpgiFA1GTtMEgi8ceuOPU1G05dyqilwD1m0ACIJ2BBxvIUWLAloAG3f19cTz/ipSxB1iCQbaQePvivI5sNpYwL3if0/piSdxugjFgwMzHGC/Ds4TqRpi0bdxeZ5uI7xyMVHNSIAvH0xX4ZneollkWBItaZ49QPtg6cqY7R0WUIdSNRWwBiQATPbcmBJItGOs8LzOpAGjWAJv9j7kY4rwrw1KgDKxLSSUixFh3va8cfpjqfBMoaRILalIlJGxJMgEmT3j1OPT0JNZObUVjiMZGMnFb5lAQCygnYEgE+wx27yG0npxmnG5xrVjbgbTNONFcb1YycHcbaR04wjG5xk4O420jGNacSONHB3G2lOYrKi6mMAY5zPfF0MRTUEDcse28Afpe+L/ABCrXqMQrBUkiYIAi1ywhpJA3vhJn8qtIqG6qlTcgmZsRpvBk2H9ovy6mrN+XCLw04rkYL8UMwkHTPBpSR6TqH9MZhRlfDMzVUPTpyhJ0nWwkAkcGOOLdsZiO/U9WNUPQl4v8f2I0AI3edRU948pPe+AfDviqll6ocgleYYW1bD1jfi2J1vBxIlKZVZGxvaY32xdS8MhrUqMmPwC4G+456r48t9Zm7/oqtMcp8e03p/MQEaX0urbxwRwR/e3rgnP/GiLSV6KmozEgLtpixLxsP698L6eSG2mnYb6QP6ehGJ/KUfhW8iNPraY9Zxn+pPsg+CK8x/iTWT8NKZ8sN9vNhN8QfEdSs5cgiQOkGwAFx68465ctTgTRpT/ACDYbxz/AL+uLxQotutMkclRab7xzMYlLrtyp2HwkhB4B/iFWGlHQOFWLSDYWk+wxDxXxv5ksZBewuRH/njjHQKouAlMTtCDt7f798XllIFlIPTZReZ9LCMaXXt4oZaXc87pZyCCslpkQLyOe++Or8K+Ocx8wCqA4aZgQVMWvYBdQ/rh+lGQlkBKk7LeJA43t+pxD5oU+91sLgW7TPphV17j5UZ6SYv8a+KUrUCqqdRI9hB9RJxyVKnUqEECV94vuMehZitYyb2AIj1uPqMVLmJggmCLQY5I+236YSfWubtoy0qOF/8ATmSWakT1EEENHoAF9icWZ6rVBBNP5QAhQqsZBA31E2AgR7jHbhzGoGJAMX8u0j12GLqYJIGreN/f+mE/duqaG8I8vzeQAU6pLnuCSBxtsSBPpizKeEMoEgmZgAE3PqBHf9Mei/EXxPlsuQtKp80gQzR0lvKAoBlrneY9TirwrxGpU8xiCQbQQV3BHF5BGGfUSiuPn4H8B8nGUadS40PsDdW2+3rih6bKpAVwf5SNrz72x6KueY7EzIt9sXnNWMGSJP8AUCPW18J+69jbDmfhjO5hKoHy9SudBpoo1zHSRNyN+eDhz8UpmUroKdNngAwoJ2Nx0zJ9sF+GZWi1UZivW+V+zgNuBr5E2kqDuo325wp+Iv8AFciqKGUQgswQ1X5B/Ig9OWJPoMdsOp1JpKKEeklknmPijMhyhofLOknqDSLW9N+McjnKddmVnDksbsVbi0z6AY7LwivmqtN809emV1aHp/LKmFUGVKnSI1AQRHtgz9tvEyf93+1sLr9TqRaU0COlHsLf/iR0hUVioA8yi1vv+uCsua4ctTSoVLM1kfSxj17mbcY6L4dqaqp50qD/AK++OtrUfxG+IP8AUtSV7FxX4YfCiuTz/wD9dprapqRhuCrff2mcKM18UVGeEGlVkm0z72t/u+Og8UUrWcjZyWH0/wBP6YYeF+Disslo5sL78zi+j+pamslS/AP26Rxj/F1Qqw0aTpHUDcE7H09sA+D/ABFUDux1EREMxN5/rjtvFMuKRuZG3f24wvWoCY0i/wDCPX09Dvgz66UZZQXoJAK/EdQopVFaYJOqAJ9JnAma+Is0EsgkbkKTz6Ej0w4MQSKatuSYWSI9rwP74hQqJ5TTC3AYFVt69Mgjn0w7/UrWE/yv+hI9PnPBxPiGdr1QzVVqSo1MIcLp2Bg2UiR9D6EmNDMGtaGbSAViSQRYH6CceiV6YGqANr2BBWI+otthf0IyaAF1CSVAB5WDG3P0nEP3iZR6XocZmaGZdixFWT/A9vSAIHtjMd8PGCLa2/7jvzjeG/eIXwzmnzaggqJVJknc7b9jAj9MEAqgve5EHgQdzyALH6e4BsBDEAkTEi3VpGobzJ5xF80SCBYQBfeALb/UnHnPI6YXlV1MY3DXXsZEe4v/AExta5qAgWIafYCTf1j+uKaTBSzCQF1KTO/AJJ/NBA/0wLmSzPbpkiwPG8kexA+04WrYWMzXLENEaf7mCPtfG7lW0kmVEjmDvf8ANa2ABT0z5tMlRO8AG9vcH6HFq13BAG0yb8ERHrBxqMg1eghZ1qw3O+pSNiNgf9MZVqRYC8Ab7ajJ+xMfT0xTQqCoJEAaSBJazHcWMADSTtwO+KvD1mQwkmxMzK+eLcydrWPYYDT7hsZVqp0KQVszn0KgqQPTzTPYYrqEESDcyD9jG/Pp7YkEuqjrM9J2swAYX9BIHoO+NLSKsbg6YAN+bHfsML7mRGmmqJvMHaREDfuYP2J7Y1TphfLPopk9O1xGxKgx3E++8vV0BibxDz6xJH6DFWbdgoIMMwH/AGiAZ9Qt/pfGphqkWftpgCN7E8iSCo/QiPTFVVNSgSdIFwSZYWED0LTbmPXGV6QUKdt5gkyO/wDFp1HFtN4AJszHoUxeCCCY9yb74NBTyKch8H5g1xLJclyST0qsqoBgw0ljG/SDjt/D/CMvl5CCXaSZJIE3Nib+5ucJKOYdWekTDypW3IF/eCSf+rFBqlC9RqkIFDMQCSZgBRBmfKY+nJx73RS0VGO9/V/6c2vPVnaXA8zmUQainSSONvtxhMGdmiNKjnYRMb+3HfDKpXZaclCognqILHsSAIBPYG39EeYzB1JvBF7gX9eYkjDdf0ulNOWniSVuu/8Aklo6k15uAsqG0IPK2lTa1pj1IO0f8Y5zP+AClmKlKoAWpuYPobqR7jDzwdwayqbj5gcSRYCGPv5SY3kiBxiXxb4iK2eKUx06gXbiF1AyebkxHMY4Ol+iLbOuecEvhjK1BSrdLMpUwFBIBKlJPbcH/pPbFGTzAcIZE7RzP+5OHXiPjKZfw40qQIq1RDaQT2DFmiBza9iPXHJeDOKikIQQpiZtIAkDvGoX9RivV1LS3rLXoLBfVR0eQ+LqOR1ms4lo0D0EzsCbSNsU+If43U9JCa2/lQD9XMn7Y5D4p8IZmpaiFB19W4AGk8Y57wzwujOqu+lQT0qbn6iyj9fbHN0nQrUj4jbW7nNL0NqS2ujpvEf8UmqX+SSPWooP/wCqYM8L/wATn06Qz0QOzAwN7EpOK/Bv8Px4jp/ZUCoD1VTq0CNxe7t2A73IGG/iH+DWaooRQWjVG56yKjDeJZQoHoCPrjtX6fpQxHH2bEWo+Tl838bVqtTSGqPLAAs7CZMAkXjD7K+HFru5a+wZt9pk7jCfwL4OrrmZr0XppTJ6XBEniPzAbyLWGO0p5ULNj3Fz3/1j1xx66UXtR0qbr/BHIMxICn+K+4Agk9pxVntU1GUhW12J8sDQZtt06pmbHbB5oomlxyrCOAZ7dyAB6ScJPEs+wGksgIGxg9THYLzAmSSNzjj5dIZLAdksxDVSG6EOgBWNuCTtsAJEmPWbDDNBtLgltawoMSNBI02t+Ke+3thbnK4UDTpZnAuYKzYMxgAAXBJgSbDF/wAN+HALS0RoemjxIJ1rrkgzyI/vfFFHFsV8BprD395xmLqtElib792/tbGYO0Sjm0paahXswESNlIF+LQPeTieUHY3E3ttcz7QIuNzHOJVXQEFTaFDdiQIJEb+Udtx64nlUUspn3AFwwix9NzP8OM6onVYLKWZIo1C15EQ0dwONrE+vM4Fo1pCSLwy+tpHEn0wTUpyyKCTLuW1RBQAJPaB1fc+uKFoBPlybFyHvtBAjV3sNuT9hSY3YKpVQV0mbHpHbX68dvT3xV+0lAFiQt/5gYP2AnBtUBgWUDUSNRAAh4honuJIPcnscC5ekqnU11RWcKY8uy/QmBHafTC0gxQVTMUxBF2J91EED6iTzgrImVuYMEDpiQe8CPKI+hwPUpFmFo1LEgXud97iWn0xvOVl0A/mcC3YhiNPrAW/+uJyzgol6ljUFeeoEa/mFpkQCDHp1G36YsasQGESeQbiRyDMcmY9DgNfmsFCQFW7DYzNgG/ET6xdt8E0qynUIIZdTHUDIQBRxvuPLIjVvjUxGqwboZqJUSVMLo4FrjRwCCInGVK5ZRAEqSpG8tFgDfpMbHgnEVzJDVCqJ1WBXVJZbkC8EEA7g7W9YVlDSwNmXUIiZmC3aygH1k4IyLUvTLsQATOnkiAPpftxHfBCVdWkARpDEhuRGogj02+2K3S0EwsrIEWABAt29e89jAmZdkBgiPlEtN+pjY782vhQ4RbmqzlyQAWa6xuVjY9h5r+oxVkc3Mt/GTBExq8qj60z98V02YLUnqakE0mOzCd/RQMG+ElBWppeHJed7mxE82BP3xeH00LyOXVamqkT1CPQSYt6E/wC+45atlialPUSINSQSBCgNMxsZW4tuMMPHSFV2ielTbhxUYyx4Ez7x9l3hGcFc1lKj5kHST+IE7NP4gqgTckAC8X61rzUvFFlppLaSy9aDCzrXUVN1gyIv6XNsF1KKhYAsQCbmSWg78n/+sU+H5mmTKDUsbta4n1iNuLT9mjw4D3v6gciJ7XEfpjknLI4BmKKrQKO3QTFwek2hvYkQR6/TCn4fT5KsAulQzkHeNX6do9sP/lBkdJBJIInkkzxwNQ/2cU0KQVYgRExta4gjba3oBgwm1FoPIs8QyzZrLEK2n94StuII0wSNyJ37fRB8L/DVOpnstSc/N11AGSGAVVu2qfQEADnHcUskwpILeUkgGBrYyD9MM/h3wwPnss4OrQKjkn1UgR6AkGPX3x29Nr09j47exKcLyejUaaU0C0wqqB0hQAB7AWGJsdvXGnoxcD3Hf/X1xXUcHTfZtu5F4jvAP649AmUeIZFaqMhG8weRbcHg3xxmc8PekwVh0mwO8nt7n24+z7x3x6o1ZctlYNQ+duEHqeO5+nJxcfBXCQ1ZqjnzFhKn0C8A/fENbRWqvceMqPNfH/GVpj5aONZDSptBY6QrMJ0yx8u9sIk8HepUQ1DLAoAQIAB3Bk+YERESx1dicOviPwZcvXl6ZJqVJp0xBQsAOXMLpm1+TY3xqhm6lfSwTSsNp7RFoidMiSxAB2A5jzpQelhfkqsnNfEufOpqaDRT2Fh1HYE7RzECL8xh/wDCeaBp06Vv3YVgeQWDWjtE323wh8Y8PM61ErUqhdMG+zC5tEMB9faOk8E8KNGqVsYYAG/4FYGOZk7e5HOM0lBJB7sd29fpjMRapfYGLX9PpjMSoU4zKZZm1NcrJaYN9RHeBsO+07QcRo15fTNjIm8CJO08b/fB7uFUUxYFVJESIB3/AItjefqYwPUpaKctuQDIU3ZAJIMdjBn+5wE7YqxknToNVQfwFeBI1EyARuLz64OzmXDhWENDM7QST5ST2J8kztJPbGsuqgsGYXJC2OkMCHEDne/rbi9VLNfLRjZwX0sCCN5tO0XsRyTe2Fb7o3YqXOj5pUgKjPAIuBuFttyLiI++CFZlVtSiCNAMXYB0Sd7QDv64rq5IAwobSYIsREjTf8KkDqkHgm3FgfTVQvcAKpi/WWkmODP2EDjDOmx4clorFmE+VXJPp+Mb7kgX+3vqtRBAQnrKSBuJEXJPlIGk8c40ukqSGIDRNiYKeg36YP1PpivxfMSZQqNPUKZ5IEiOIBMXmOwthKyBt1bD9Xy1WNJAgMBb+KVP4pJ32E8xOK6fipWvKoNQEKNli6mbbWeRz04X5VmVXEHSAxECdyBBnYdP6jBJQRrIJJ1pBFyrEGSN4uAY/NhZLJm8DHM5df3NWhBo1GUr/AFmVaT5gxUd7c4pTJA1hMAU1dwRFxU1FY52MwRwcR8FzDFCsWVyYgLDjpkWseoLMbr6YIStTdCdkFMAzYMSukQSRNhAB3k95C3TYyukay6PBZhaVgRNljYbAXIk7R6jAWdpaJNyCwgH8MEjTPI2H09Bg79rDHSGZQEBRrXMReAIGqDF+MJ85XBSoGI1KLAbggagRG82O5xo3YWkg8OvmJgVGN4/AjG5HqCT9sZVrBVQnSGDsxE3EnSAo7abT6YXtU0OS5A0BgwHKliP6wY7Xti/O0wajEjgXAN4gmPSVPft3l6FVKy/xZ3ak2g3A6hIgC5Mc7MY/T0WZai6Fbb/ADCzLHFMi52HUy/UTgla5FQMZCtq1Ha0kifu32wRRc1JMnpDKALXYCJBtPVP1adsV31GgXYI5aSRYu8kiBqW+/P23jvJLYOflyDxNuB/eN595wKmSEgloUAywjiFhp3kmIjk4uy6gMoHUABqgwADIv7gxHJE8YWTTGSL8rX+YhnpOggESbixBtPM8Hb3xYKJCwwsCRB9LEzzeBz6b4qpURoO5Ugat7fxfzARNxsb2wRU8QDKdQ6wdJBEAsAGBvBAKif+k4Xdmkaza1DfcSIO0EgTfv8A79YYfDKM9ZVBMo3URaEFu5AmI/5wy+GfAUrIKlWCjXRRyNpJ3iZHrjp6PhdFAyoqrO9pMHvO439Md+h08nUmJKaWCWf8S+UP8uo57Isn9NscV8VfFYeg1P5NWjWJApswi89/5Z/XHTZjOGmYaFUep/uceZfGnxF+0ZlEEinSFv5nuSR7aR9++PQZNI7v4C8K0UfnG71r+yraDPJaT9u2Okr1AN/oMA+HVXp01VaasgAg02i291a/rucGpXUnkH+JT/XDCnPfGRAyvUikGqkAidiWLDsQAf1xyecyVmUysMVM9jIM+l/6Y9OzYUoZAaxtE7gj+hOOO+J8tTTQeoMWkzcML79o+0Y5up0t8dy5X9DwlTOczWRVgpA/EDHPA/so+uCa1YRPJvbiPN+o/TEFIMAGxgid7yOPVgMU1Wjym0iQR69udj+uPLTtljbEsZ1lZ4BtjMTpZdCoMm442+m+Mw25IG5HK1szpiRATSASPw3UAjaRIngxN8GvXQgq0BUUKm+pTAYMDAMzIjkxtgTxHL3iekkKGMknVOoG14gcH9YFS1mNUX6l0rcjcBRI9+kWvzhEhOwX4TSNWEgMEXqiLCYmeDpYX9+2JOYVwZkaf5pMkbjcDb2GKKOWarUgHd0L2gApKk79tTfaN7Ma+VXU4JCkHW7CTchmAHJMQNpnvwrwxuUZSXyICW6QhvBYKfmDe+oQIO8nAlOqutZJCnT1QASyMTcTAm47dPMXFLMrK5AIuHW3SZ7cCSLRFovyRmWL2I0giFuTpZTJJ7mOszz6RBSGUQzIVGeUuhX3sENoBmReDMyQcCZPklSWE0ioIEsTO+4Hpi5PE1WoNH4lViCAYLuCQOw3X1Md7V+GUdRYAsSQSFk9Z1EGJgSQJgmdhfD1gz4L81bWSIJ1DpF/LER/L9rXJM4j4nm9fUoKRAWN4bzQR2ZSNu8DkXLLaUPToe4iDAFOABuCGIEH17RirMsPlOm5B1QTLCO87WJt2+mIPnIklgGr1W0LHQoN9OwZS5BkcgA89rnfDhaoenKmdcvp06gGQaSQeysWjvb6q2y0UytjLNcESA7P0nswDSe1/fFWbLUNQBtRYqTxFRiTa8bqZ9vTBavCDKVV9iCZoqE5PUjRImYa5i46TcDcfXF2azKCoOkjUqzaQB5RPEQSOeMboUQyqB5WAuCBCXUQJ3GocXHqZwOCHpswHVpkiSJLA61jaT0lfQzh9uQvg3TBq1AWJIhgZIuSDPNyJWNrA4lW1B9GoMQ5ufQhfWCSPrO8EYtbMAQSBLOdAgjp0QSRF4beTM4HyNZSASR8ymVidgAZWbQTqMX4GxtDfYRZyTquygTBKk2GxiSxP01D6c2w0opJlmBkXgALqJEC15tufT2wqZneqssxLAA33JhovEeaPckdsG5OowUBhAWoEXYEqu5vvvHpB5EYRxtIdIP+STSZQY1E8bBd7jbcb/lOFdauQCskBSOkRPUsMSQfQmbSIFuGFRmJIKStwp/kBJIIkAElxH/icL6+VNY/u22kKbyCR7wVA43tsYwYrGQ1gP8ADM6tiksHYGSABIMSBrBN2NxA6TvOI13rPURMuFRq40nUsiBqJZV2kCQP5u4nHNViaTCjoYooCltJkON3V+29tjpjDKpUbRTq0m0mnUXTqJICKFueepi5MxfVh1pK0xEsHplN6NPLilVqaWpItIsPMxAC2AEEH8uw9MVZT4ZzVZIqZsGncoQNVQe1SRH3IxxdPx0uWdWAUKxIAhZWYUmYUtw0EG+KKXxvmkfTlmaGsaZAeO5AG0X27+gx2w125VJA2+hHxCrUSpWpO7sULqpZybqSAbn64V0qbVTLEk2H2th94lQNV61ZD81BUKu4AHUeSoPSrbg7EYJ+E/DIzNKo6N8ssSCVOksswJ28w/THVBdxZM9P8Oy1VKVMEjUEUNN7gAH9cHLq5g4op5ssbCO+CL84qIQcYRePeFpXWHXVuPW/Y8HDx8B5pTgox5R4n4j8msaQBMAS0GWBvYCykHSP/GIEsXBK6Ytvwdo4m57f2wV/iR4Yy1UrKBDKUNxAMjfta84V0c0jBSzA8ADbSerfadV/Sb7Y87V0VCT2loOx3SNhLhT27fqP6YzCrUpJh4EmAGI2JGwtjMcXhsOROc0opiDy0zcSQQBHsP8AkbyrsGcsARoXUI9gAb7S3HcHFeTpMgaxgEhSSJJCtT7bKxBkcDnbBS0mIVFtCFXLWAY3UmZMXI2J374MqRPgtydF/mKxM/5gO256Pvt9QecNMhk2OqtUYpQLBgeWtAAB/DcX9gOSAKdALp1ECmCil9gqDf6lmIHYBtsT8X8b/aC6oB8hE6Itxpt+UiZjtF8RlbYYvIP4nmVqEpSXQFEhbRpDAa2m5YwR7EwIwLks0NYZRJWXeTYAiCo5LGwge55wLlaFXSCqyrA0yx2YqrNA5sJhu/fBmTo01qqUWCAGEyBKyfpYEG5vMm+K7UlQ1t8FVLLFKr0woJEgHYSQoFyLHpmB39DgjxemFZjdQSWF7S0HttP64r8SZvmIwJ8gDGDMiTf7t9BirNZxqkAC40gyDDOOmI2HSAb8/TBW67HY4oZklVBnWdIO94IYerRvb25xErpPzKpaoanREwdYiSzebeQIjbcRhelZ1SwljBUDbUSGuPwkqBYWuu98N/lq1OQL02ew6p1NqWbi4Mbd7WjE5RpiyyLs00ozqiqIK9JJjUvWYkkrELcbm20Yj4jVBq1SekNUUkTIj5eqxEG08YJ+RTIqqs9HQVC3ViWmx3k3kex4xRn8kWKqpWeFcAWYqpJUeiqAD+b2llW5CPDRZlEpqRKnrqDUCVF+BzaVi3rgivRGmoVBH/tgbRYgiCeTECdp9hhXliTXCsQeoGZsNwTBtIj0/TDCCCwRg0UHG8i2oaSTckkfSFvvjSwFtbcAlTqWdU1JDANY6dpiYBd47cW2OIUqWl2JIKsdJbgkbAd7mLSQRMYurEAqXJFRirOpUBSWYWYneEUW2Bj1GBlqFwywGm5BJsV61FrWFrWvuJsyQ0FQZTyiqer/AOmh9hCqLAzc98TLFlZnaXfUot+ICZH5SdMfW/GKKtqhLElm0D+xm1ud425tizKUzqUHpaBU0mCFDAXa/TAUAxPAiTjdlYzeDKer5nmg/LaWXuy6rgmZkiIP0icF5CRVksxESxIAERMepJNzbbFNWpSVwqqyShX1cFSDIDWtb6b2wWgBVWnTqMTZukdTAgm4802v6mcCXAcijxZ0kLpPQZAWJOoBgTcmbxM8b7414lSLJSQzpJn7DUCJvsXIO8fq08TNJiSQEJuCvoFtYFlgtEgH2xPMeFQrBjA+W2ppEz0XtySrb9zNtmUqSYWjnK9QUoqqWCs5poo4RUQsf4m1FgD6GIxRQp6wugksoZiQD0GzTI6ja0Wgi2+HVXIrLU1MBPlix06SEcqplbwNTTYli3thT4DR0Vnpq0BwwveV0tewnYSJA3xWMvpbEHfwX8Q/stXrEoStJom4DFQ3owmexBAkTj1ih4ll8uFBhaNS6OP8uWvBI8s73tvjxKlk9BVHErmGUBVmQdQUlT+HcC98df4H46KSinWRqmWqaiRF6cG9UdlM7WOx56r6esouhZRPUhmqKgQy32gg41TfUSfX9Bjh/D/hVRW+atTXl4FSmyx1GfKY2iL2vHF8drllCIAbGL+5vjtTbJNUXTJwm+I8wVptDFSBNt4G+GyVJ22xznxPm6dJ1+c60xUGhdRid/vuMMA8+8Uy5r1ayBmtTZtyfKVP+4wlauKejUpdJB6d1jYSfN5iYIgiecE0c98pnqLLgh6UQQwkNJHJcQrheQT2xVUy7ECAAWksEg7GzIp3UggkHsPykY5NaSbRSKaN66ydKK5UeUqCykG4g6Cdu5nvG2Mw0qeAl4Yi5CzxcAAmCLbYzHJ4iK0KvEayhiGU9G0qQAgJACrF4v8Ab7F5mqwy7EEFmCEnspmb8zoMzw4HMY3mnp1WqVFGsJqI6SFNwJP5mDbcGfTA/hOWmvOtSEfq7QOYHpqPY274jNKrZJLA7+J6nycslNIFwakb6FGhvcksB7k45H5aqrAagu6zFmkCIn1F57YP8QzBr5gypIZY0wbKSF9pC0ybxdicQjoSGRdJbTLr5QAykjk+ltzxjQi1H/cEafPBflawrUUppLFWbUD+ZtKgBo6iw1D/AK74141nFY66IGkVDTJ2BUaQrT/FMEm1/sNmB8w66awVALdQC1FlSAvZluPSI3xS1APQQKjqpa7QdIYGSCYtAa/0njDKK5DBjlmTSqg/LYDUn85YlY25a/btgNtJKFlK6yBIbZpBMKbhhq7gC4g7YDrVdSUpMkWliOldRsOSYg7cYzw5206h1KWJ1GTpPSxI7m6xE9rXwVGkUsYOtSlWZgRDatJIsFMXYWPl6b9j2wd4NXJcMu1RS3ZQYpm0i8ExM8jCL9uXVDkstgy2taAZEg21C1rbHDI59kWmqDp0wpAvDTqsbgyqiO5sDhJRfDEfNBj5YoaXmZ3brYbAAAwCBOohmO8CSPXAefzQcNLMCJBKrJAJA7gwAZtv74tfMnXRaZDOsgSRrUqG9IEEj698QrU0QGoUBrFQlNCZGk2FQixg6TpB3vxEzhhpvkyZpiVFKQCJpod9LEyRMC8Am88RvbEMpXKS40qWMLc6hqOgEWM6jAm1gb43WqVKdRgSRBJv5TDAcyZEm/pziGbchhqVSdVNYG0SSGMbrN9B9Nxu9WHbiwHOhkNOLMibEXtIUkcEsf1BxOrpSOkgs3mJkQD+XkRp3N5j1wR4hRL1nLCFIkFnA0ggMTAuTAIJ7nmMaza6/wB2pViQFV4IsJsBE8sdXYWGKJ4QVge+H5tQPmKlj5RzIFix3kll2sBJjaF65ws7m50uIBEE7lV0gSzGNUE2j0sMcloUAvoK00d7TGtbiDYtMCNyCDwIGpTpqPUdQWIOmJkNwLTeW2vY35xJRyK7vIXVpD5zLLIzhjBAEMwLbgAMICmPbnDegyCiFMK+kjRqEKZAuCfMTNuLjfHOZuuCwqyzNqZgRO35rm/ER6i1sMvDzq0MvQF+WpYwWKyCqkyYm5JFoi3GKSjaKIlnKpSoGqGRtEAhWiQTA6fw7mTYc3PzeZNNkYM0A6YktqPlbUZvZe5uMLsiUeoLgFtQKkWJQQOD3PbkTwSazlVBYwHRum8BjUmJO25iP+Zvsg32CAYNRzdSwYxvADRqgbRq2O54wJ8P5LTFWFZmLHYggHSsAH1bUWHGxMnG2yh0kJAMrcieoq0GCeow8R2Ati7wvOqdRUQC/WLTMhQxj+m/Ym2GXldB5IeCUgKlJIGqmg1BrESxqM1xJIm0RM9sTqVmZ3CNLv8AMG0sBcSm4sUX37GMV1c2qOQgJ0BttyUUpEnftzGk98XZWzLYmQEnYKGBJMEiBJIjss2wPcUZfB2dbLM6LLUnUV16gQGbzfLtcarHiTxtjoc78XVR00aVMlQNTVXaB9Atzvaccl4JmHZQSBrtPcXIgxbdQ8CO3OCGMkqo5l25Y7XJ25hR9MehpSaWSckrAfFPi3xmqWFN1CCRNIIoMernUPvjz/xbN1/mTWZzUNiznU0ehM8xfHqhULT6dioM9yVB/vjyn4mr68wR+Wwx0xluVkwpvGJJUtYgG02cQDvsYABPoOwOHmR8bRKcEyGWYAAvwOkdzMerY5fw/wADrZhv3a2BJZiQFUA3JJOw9Jw2zGaNMrRpKzg6SKhB/eG10UTpm1z1H+EGMc04x4Q6fqdhScsoIZQCLAkyBx5TG3bG8c1U+IPkk02p1HZbMwdgC/4oAtAaQDyBOMxy+E+yKbkdRVZRRpFTAakFsAGOllG0bSWtO5Nt8c1lMyfmEavORq2sqkkyovwNz95GHmWy71clTOoB0LEkzJ1A2MQQS0D2xy1DLMQ5KupmJkwpYhQJjs0RyRhEk00yN0qCap62cEqQGEjbyxERO+o799rYL8NyajL1Hq6AHdVXVJMm7fQC8i9o5wGKXQCZX5pMEHuzNKkDuyc8RIwR8RUvl0qFLTabtyVGgMxPlAZzq+wnufSK+UGKwU5qvTLVGRz1XXYhRHBgARfabECTgehXalqBGqmV6lU9KuRpDjfkCfpjPEKIVyBpZQOnTMqoDADaDNjPc3PGLKOdWHlJDzTt7R6gmQpvBjYYKjgDGfh9WlSLitTV0AFVCGIqA1ADppmRP4rnt7Ar1WYFMwyzqQwIpnU0ame/SewuTzgPP11qUqSAyyqSCfyhmOmeCAo+/pih3T/MlywKkhY8wBIEzMSL+5jbDRh3KPJklnu+kauk+i3kACMOUqoBRVNEtAY8SzMGgjkFo3jY4XZDNnrlUg9XUqwBpYi5G+rTH+xi5cwAtJEAaSwDMSBss9rdXO198aatpC9xlk0amCCYGrVIm2lb8bEDk3nC/LZzVNSo7F9Q3LS5EesHdek7dV94KGaVpUTZGqFjuSLN7ec22uMBUXFRgWANPqDXI0loZfS4vyT1WmMLCOW2MlUhjVZWmoQwZiX8xYBQsho2BB1QDyCTZRiNKuzEBA2kAsuoghiLzFgCQJK+97TinIuuouS1lck/nAWEPFgS2x4A9cD+F0irAMAVX7MFEi4kRZp56sZxwxg0ZsfKqOCS1RmSmGmQCxNy2wjUNu/rivwhDqVWYimwqWgbaWkXO+kvIE7/AFxVVspB6WIUsWgy0CzSJABgkRGI+G5g6zBbch4IG0yWgzNzZQBa8k4asMKGWZmo7qEMOzBzBuQSYDGIhW0ye8ztgLxWnFNukFmfTM30rqCx2urahIkgThilQuGVuksDaNNmZZIsJJ2n63iy3xOKSspMhfO1id4AvuBffv3iEiqYGsgFJ3gTLK24XYAGCthC78RucM6rClWqapVC0wAOBKkCBpgkMBbaDgI5h6lGEJEWJky4UEnmAIiwt0jnB4qsrAaBURxrCsAdOoKW0xtcz08YqwksnmOvXEolNiOLhG3ibTPPbtg0VErKFZiulvlkWJL6tQEcNbbgk37gtkwGcU7QhUK0EWLDVBG9+RIvvvizwvLAAu8lhX+ZFzB+Wzw1pJOtR7jEZJcmCmz3SpI6n1R7NzFwRIE8xM98F5fLhGYHUFYllXpjSQGWDcxKkS3f1wFXzIpGPO9NQsR1TpUlzHlaWNyLAd8NteqC/wCW4BBkEKx1FryIIkwJHF8B+XAX6AlHLfjWXMk7xp1GSTMQRuAD+mN5imyiVEElmHUSoLKBIMWZVQWIM8RfGswflU1UG41Ai5OvcxLXuBAn8F98SyYZVDU26SNmjTAYiNp39YgW7goxdkqw0ltUF5i+0ABiBFoI1D3vi6nTbsCQxAAO5J3juDuTzHfEMtnKYViEDEmXAK7+WYYxtG3tcmTZmK4FxA0ssySDqUb3gGyjaT7ziqdCyRrN5uaZO0syj2BIt9BjzHJ+FvncwVW12LOfKiDdm9P649Iy1MuNNSdBTcm6liZInygAnfcmLYQjIL+z/LydSm1G/wA1tUVKtS4AeRCLMACYgzfmy1qiorkm42yvMkJQqUMsWZPkK3SBrqs7r1ta0KHhbgau+7Gr4PpelqC9CJTRNYDDf5lSw1SJgDuQbRiFTJVMuaa6VUMaa6dQhVQMGKwAFa4vOw3xV+wfOeo5gRTNNNRErqmmAgHUJDMZ1bknTOItej+cDbSGW+EhVX5kt1ktf5QNyTtpP9cax03hmWZaSioZcTOkkDckQCZgCBjeIy15JtE3LIp8Jza0kqUG0ymiII8yEEluDsQOw4wnrOGquwHSyhzMSCgpMJG/mBXbvijw2oy1Og9OpkEqGBIJDADV1DS63PtirwamfmEkQQkEERs43PeUiDGHkqbYr9A/xR1FTLKiyUpi3Usu8qslhMTo3scS+JqjGtpNtNFEUCbAEsT2HSpME/3hhRzi/tb1qmlVp+RSRJZdNMT6gkj0JPqcKfGXYaGga6tEhyeANSgCOYX9DthY8r57loeUXuQVKsWP4haI0mZOkmFOsiT7bjBXguVmodQsxM+2nVBm4BmZjiO2FeXDFwJBI03v+LSvpMEqY9MNfB6/78FngOGJmy8iJmCAQL89sXniLFbBa9NSpWw/K0GA0kEDni42vipsqTTAFiDsDcqoa883MmfrbezxKpOXUm8E6xIjcLb0ET3+1p5dtSEbCWUyTJsDuNjZrjsexwY2lZkqyiFKm7qzqvQimQZhwBGoTMG5MDyyO2JVKxRlFMAqCCQI2mSRPJ4ja07Yvy9SacLBUFGuSGIUgvqMjcTtwbDvF5I0q3fqHYCT5bQY4kX+mFbuQVzaCvDqgSnVLQNSVNIH4TINoJg6WHP4SLQJWVq5QooEoB5Ry22oEAkDhY2A7lsE+DsKusgGRTcG9jq0aYB5BJ27jC2tk2D3UkgFovutz3JN+ByT3kxS3Mb3DPDs0wRqTNKyFUxBADS31MWInfiMXZDOMosZ0hh0k72Mi0RpWODgGjkKgZoVmANtKsRaSASRe2m0Te8DEaKsh0QesrI6rie28xC+nVzs8op2ZDrNa6jhWJ0tYEiTDsVm3CgT9vXCz5g4Ik3Gm7G0cETuLXkT3vqoXpt+8UklQqqxki59diCbzFx3uy8Jy5FVarLJM1T5dWhR8xmDcG0DT3vYCF8sQl+ZqslRackVZGqODKjSd16Zg/ymMBeL1FWoaSnTfTeTySNJP4tjPqOZwTRoGo7sxVXqMyqfzVCpfv0qZ55YcjEPEKit8g6jBgghRHmN2nboWmRE7Ge+EjiVGKMtUKHRqCaY1Wa99VyBN9UdRi5N+Gj5QLXDxBNQLJcxpQANaTDcT7iOcKqNZalUCxZnUpCqoLE2LKQYmCBpv3Aw2OpqmqBp1ZgQAeoNKqZBO9rd+BGBO0/4ZieSpKQWbdgYiCAdbODLEG5YdNsGZx2WnC6dLkhoA1CWUeaekhUa4tISdrh5euwDMY6A+kAKAwWQqlQOkMIMT3Nt8apUBUzSIdYdYhgwUE0xBsZI8rEGRMxeScSq5DUL3qrTzOrWULEaWESF0lARaFWLxPcY6pAa1GnAAYB9AJjWflkAQBvBPTYSpjtjn6OZp1qzKlQaqWpgB0BgJkHVBp6jEEkiCDa2G9Wu2mkKgKMkk7lZIsNTG4LEEaZspw+osJAYJ4nVSmDU0z/N+F9IGph3I0wCBczyMDeK59inQ6kiA6EiCGCkCdUA+eLz0mJky9WoMwDTqRruiVLQ7ABdNQ765Fj6fdIx0VWWsI/eHUDJAYsGS0GN7gbQDI50HwCxj4BlVYJU2f5Wm4g6SdVyDdgQ+2+qbSJzOZDXFiWYpJPlECTBmR62P98TyEBdBUI0R8vUulYEkCLHY73MWsMSWAy+VB5SBbkt0gbDUDaOqBxEFyeRnwU+K5xqdAaeAUkKbwhYFouOwAv2ucDZTNOlJQ4U1WDOvVpVtWgHURJOolYmTtOJaZIpl9LMAQ0dIVf3ZO5vpOqT9ALE1L4n81dTIyHSyohIkAFrHqDASsGTc6tsMo0gJUHZvLqUpTJDpV6f4tChw3AYQ1xHlPButz1f5YYUiw1VNKKAADYk6jAeTPG8CJ02dZKi1RRTgQVs09Jk3RhcrMeo42wKuT0HTUYhySoEXluqBIMFQsiJuJ2thYsxPK19CKo1WEWcETzdiSbzeb8WxmCcjkqSU1VmYkWJJWTfGYm9NPIu1nH53OIiKRKmnqQrJGkELpYCP5rzuJjqs2XLIr02UhQ3yVg8T8wmb+g9oOEfiVBHHzFZCx2UEmwVtxxMAD2U95YV8syUKSmpL6arjaA1KnqCjkbmx5Bw+osIlO+Rd4zTGk1AQDVrVRFpKLUVh+uo88fSnxGozU6VQyGjUTfpBLRtJvrBnnVffDTxKgS9Jenpy0gkWDkFzMxBIa2rm++FlTMakALgAKVU8EOogC0NMHydl4E4rHhDwWCOToOQzMAStMSJidLCD6mLdrGcG+BsgzSoIOjWpLDeBqFjtcfoD6ASnTjLtpMDUOkEazJFOfca2gf1uTDL5k0nd1hhpCyVZVkqUn1ncDiPbDTjaYksFNauvyn6RoaBvJBYF5UcX13j0jGNUBSmQYSKgEKZkxY6fORCkvzqG0ACqpSCpsYibGG5Ig9hE/X0nFuTJdFVTsTppuAA2qZVWNr8DpJ4MwcOsIdBHhlqZZulmJKqFMAKCIknbUZHteZsbls0XQEHTZwNrahpJjsbH/nAeVNStUFMRqSm51MN3JnSe86gse2J216VJ6gpY2tNRVUqPdub9UbDE9RW/cFdy/4ey5QOXBVukBZsxNRAYvBFhY7b34jUzSp0h2pnT5OopDdVnEMgsOltVjviXhtR2GsgEJVUKd+rcbb3WP0wN4lWkEFUDLrZpnqVm1QkG0BVF+B74VefIU/Uv8Pb5qTUporagBI1SmmTBm5GhQRO5E84g+ZGoFkUqWXqDmVD9S6SZjaIMzFwDiWTVaVFpeQxRmRYOpTqtBmIBJkzcjlbNcror0VNEIi6QW6utSJ1Co1iRpWVeZIB5EYeTpjlGXyP70MrdKspMAglkiAewtJHAIiZBwdlsxVGUeo0anGmQq7zG6iXAvYEzpI33Hy+aqNVdLaVQ/LllLMDpKtck9RO8WkA3GGviPh40rRkkNCi9+nVcWhtbXIPe9sc05fUkwkM3n6n7O2Y1M50FyWTZiJYwfwjSOT5htEYQf8AqcZphVJ+XUgWRel0XRqHTfS66QtplpjlnncwoqqqSIOwbqneQZ8p1NfbbCcVKbg1BSYtoLD8QYsRDi4vrjpUC/AiC2lFNttciUmyOToOa2kkn94FNQU0USGWQoHla7Em9wIw4oZqsW0uo06aZAKKdOuoGIskA6VJjk841l1b5rOah0ooDEmTcyen+GYjiFIjA1aqSnRTMyhMqCVUSSLyLawIY6Yi95NJpSwNtQbWC+ULAFN2JAAnZjIFp0oVPr3tiPhfhBIq1Ko/eilUCkfhLrcKCRqJLaeIIaYkYcuyhZ8sEIZ4kwP+1Wj3JueVXiucKdRawhm1mQhkaQvYAcLuWj1xCLd0g4sWmrRFL94+iBLBdJc6Z0AsABOq3pwJ3dUc4SSEUrIW0nTTnUBeRe8xcm1gYwi8Sy1Rq6oqudH4UUBSYixmTJULG4AmTvh7X8PqFKSGztUV2AYAINJUk8s0QIJMCJk4vKqXuaynKZ6CrMDrpalEiPLLbgCerSCD+a5NxgnJ5uma1VHkOzK61IYqP4WJJnezdyFwEzlFqFkdjLuBpBALVCfcb8yZJEbYByzsuaInTTFQLTM3YqYn8ujUJMgyY98KluZmzoa1MAwx8rEmQZNgoKm17Tbucby7g3AsNczchlKqAItBg3jv9YVnVAiMG6w7o5JswLaVcGQBp+X7QDir9oVH1MAhZSQ2w6oMP+Zix1R6TcRASdGukaqZuPMA1TS3MDSjrqDTMGSeDIBAicU1l+Y4RahBAXTDEEjTqKk6odhJYAxsRsTOZ9hSc1CAWFKCFYBWLVJF2mJMEzuBiPheZQtp0xU11ADAYNo1MWUnYwp7RMYpHiw+xCpQqUERAAGZ6aatgQNZJ36D1AEHbv2c5WuXmk4h9kMSr2Bg6pAYGYO1xudgvCcw+hmhSo1sOvm51GTAna3qdsQp1nWrTdYZZ6qmkEgSSFZSAVlCLqBJj0BWUbYskMFzCrZvlyCbaVtfbz7jbGsTTP1SARTQggXZiG2vqAiDO9sZhcgpnm2XYyBNi4kffHReG1C1OmWJY6a9yZPkcbn0xmMxTX8nz0ZKXBH4o85HGgGPWEE+8W9scrmj+9pjgVUAHAHRt2xmMw2j2+wex0+bQDKLYeQfotvthRn6h+bpk6floYm0/u7xjMZjIM+CRURmPTTH1f8A1OKspSU5bYWLRYWs/wD4H2xvGYZcfPQyCvB2JNZj5vlUjPNwpN/e+Ds7/wDPVBxItxZ1I+xxvGYnLl/PQLBvh1yKVGCf88/1qYO+LaSgUoAF1FgNigYj2kk+5xmMwk/OLLyiLx6z1ItFVf1En7kk/XD7JVCuSrlSV/dUNjHmZ52784zGYr/oj/H/AAUQP8GebL//AJB9BVpGPaWY/U98dQonPQb6flkTwSGEjtY43jMcut/9H9n/AGZcfPQQ+HuQ1UgwdKf1OCvAnLjLFzqLE6i150rUYTO8G47HGsZivb8Dx+fkB8UqEVaagnTor2m3+Vq297++JkRl8oBYMKWqOegC/ewA9gMZjMN6AOio+Rf/ALtIfSf9T9zjn8+5XKSpIJqUpIsbxONYzHNp+f8AkXuC0L58E3IapBPH/uHW30JHtjosxUOtzJkUWIM8yb++MxmLy8y+wI9hQDNLMg8OAPYvce2LqP8AmuOFYlRwDqYW7WJH1xmMxo9/noOydaqdGUMmZp3m95G/tb2wvWs37KokwFWBJjGYzFVx89wMM8dMNVIsVA0kbjrXbtirwqs3zq1zag8XNpFSY7bD7DGYzGj5ArkeZUdKj+Jf1UTiHi1QhaZBIOthIPAZgB7DGYzCLgwjqbnGYzGYcY//2Q=="/>
          <p:cNvSpPr>
            <a:spLocks noChangeAspect="1" noChangeArrowheads="1"/>
          </p:cNvSpPr>
          <p:nvPr/>
        </p:nvSpPr>
        <p:spPr bwMode="auto">
          <a:xfrm>
            <a:off x="69850" y="-896938"/>
            <a:ext cx="2466975" cy="1847851"/>
          </a:xfrm>
          <a:prstGeom prst="rect">
            <a:avLst/>
          </a:prstGeom>
          <a:noFill/>
          <a:ln w="9525">
            <a:noFill/>
            <a:miter lim="800000"/>
            <a:headEnd/>
            <a:tailEnd/>
          </a:ln>
        </p:spPr>
        <p:txBody>
          <a:bodyPr/>
          <a:lstStyle/>
          <a:p>
            <a:endParaRPr lang="th-TH" altLang="th-TH"/>
          </a:p>
        </p:txBody>
      </p:sp>
      <p:pic>
        <p:nvPicPr>
          <p:cNvPr id="17421" name="Picture 14" descr="http://www.esanclick.com/photo/20091120192727560821.gif"/>
          <p:cNvPicPr>
            <a:picLocks noChangeAspect="1" noChangeArrowheads="1"/>
          </p:cNvPicPr>
          <p:nvPr/>
        </p:nvPicPr>
        <p:blipFill>
          <a:blip r:embed="rId9"/>
          <a:srcRect/>
          <a:stretch>
            <a:fillRect/>
          </a:stretch>
        </p:blipFill>
        <p:spPr bwMode="auto">
          <a:xfrm>
            <a:off x="7000875" y="3495675"/>
            <a:ext cx="1762125" cy="1320800"/>
          </a:xfrm>
          <a:prstGeom prst="rect">
            <a:avLst/>
          </a:prstGeom>
          <a:noFill/>
          <a:ln w="9525">
            <a:noFill/>
            <a:miter lim="800000"/>
            <a:headEnd/>
            <a:tailEnd/>
          </a:ln>
        </p:spPr>
      </p:pic>
      <p:pic>
        <p:nvPicPr>
          <p:cNvPr id="17422" name="Picture 16" descr="http://www.rakbankerd.com/agriculture/wb/photo/1254366499_11161254366499_1116.jpg"/>
          <p:cNvPicPr>
            <a:picLocks noChangeAspect="1" noChangeArrowheads="1"/>
          </p:cNvPicPr>
          <p:nvPr/>
        </p:nvPicPr>
        <p:blipFill>
          <a:blip r:embed="rId10"/>
          <a:srcRect/>
          <a:stretch>
            <a:fillRect/>
          </a:stretch>
        </p:blipFill>
        <p:spPr bwMode="auto">
          <a:xfrm>
            <a:off x="3181350" y="3097213"/>
            <a:ext cx="1905000" cy="1428750"/>
          </a:xfrm>
          <a:prstGeom prst="rect">
            <a:avLst/>
          </a:prstGeom>
          <a:noFill/>
          <a:ln w="9525">
            <a:noFill/>
            <a:miter lim="800000"/>
            <a:headEnd/>
            <a:tailEnd/>
          </a:ln>
        </p:spPr>
      </p:pic>
      <p:pic>
        <p:nvPicPr>
          <p:cNvPr id="17423" name="Picture 18" descr="http://www.sinkaonline.com/imageuser/08/07/28/thaisellingp6718935n3.jpg"/>
          <p:cNvPicPr>
            <a:picLocks noChangeAspect="1" noChangeArrowheads="1"/>
          </p:cNvPicPr>
          <p:nvPr/>
        </p:nvPicPr>
        <p:blipFill>
          <a:blip r:embed="rId11"/>
          <a:srcRect/>
          <a:stretch>
            <a:fillRect/>
          </a:stretch>
        </p:blipFill>
        <p:spPr bwMode="auto">
          <a:xfrm>
            <a:off x="2265363" y="4729163"/>
            <a:ext cx="2000250" cy="1500187"/>
          </a:xfrm>
          <a:prstGeom prst="rect">
            <a:avLst/>
          </a:prstGeom>
          <a:noFill/>
          <a:ln w="9525">
            <a:noFill/>
            <a:miter lim="800000"/>
            <a:headEnd/>
            <a:tailEnd/>
          </a:ln>
        </p:spPr>
      </p:pic>
      <p:sp>
        <p:nvSpPr>
          <p:cNvPr id="17424" name="TextBox 17"/>
          <p:cNvSpPr txBox="1">
            <a:spLocks noChangeArrowheads="1"/>
          </p:cNvSpPr>
          <p:nvPr/>
        </p:nvSpPr>
        <p:spPr bwMode="auto">
          <a:xfrm>
            <a:off x="0" y="0"/>
            <a:ext cx="9144000" cy="523875"/>
          </a:xfrm>
          <a:prstGeom prst="rect">
            <a:avLst/>
          </a:prstGeom>
          <a:solidFill>
            <a:srgbClr val="006600"/>
          </a:solidFill>
          <a:ln w="9525">
            <a:noFill/>
            <a:miter lim="800000"/>
            <a:headEnd/>
            <a:tailEnd/>
          </a:ln>
        </p:spPr>
        <p:txBody>
          <a:bodyPr>
            <a:spAutoFit/>
          </a:bodyPr>
          <a:lstStyle/>
          <a:p>
            <a:pPr algn="r"/>
            <a:r>
              <a:rPr lang="en-US" altLang="th-TH" sz="1400" b="1">
                <a:solidFill>
                  <a:schemeClr val="bg1"/>
                </a:solidFill>
                <a:latin typeface="Tahoma" pitchFamily="34" charset="0"/>
              </a:rPr>
              <a:t>“Thailand Rice</a:t>
            </a:r>
            <a:r>
              <a:rPr lang="th-TH" altLang="th-TH" sz="1400" b="1">
                <a:solidFill>
                  <a:schemeClr val="bg1"/>
                </a:solidFill>
                <a:latin typeface="Tahoma" pitchFamily="34" charset="0"/>
              </a:rPr>
              <a:t> </a:t>
            </a:r>
            <a:r>
              <a:rPr lang="en-US" altLang="th-TH" sz="1400" b="1">
                <a:solidFill>
                  <a:schemeClr val="bg1"/>
                </a:solidFill>
                <a:latin typeface="Tahoma" pitchFamily="34" charset="0"/>
              </a:rPr>
              <a:t>Economy and Trade” </a:t>
            </a:r>
            <a:r>
              <a:rPr lang="en-US" altLang="th-TH" sz="1400" b="1">
                <a:solidFill>
                  <a:schemeClr val="bg1"/>
                </a:solidFill>
              </a:rPr>
              <a:t>Special: A lecture for course</a:t>
            </a:r>
            <a:r>
              <a:rPr lang="th-TH" altLang="th-TH" sz="1400" b="1">
                <a:solidFill>
                  <a:schemeClr val="bg1"/>
                </a:solidFill>
              </a:rPr>
              <a:t> </a:t>
            </a:r>
            <a:r>
              <a:rPr lang="en-US" altLang="th-TH" sz="1400" b="1">
                <a:solidFill>
                  <a:schemeClr val="bg1"/>
                </a:solidFill>
              </a:rPr>
              <a:t>01007496 “Selected Topic” (Agricultural Entrepreneur Capacity Building) November 5, 2013 at room no. 317 Faculty of Agriculture</a:t>
            </a:r>
            <a:endParaRPr lang="th-TH" altLang="th-TH" sz="1400" b="1">
              <a:solidFill>
                <a:srgbClr val="FFFF00"/>
              </a:solidFill>
            </a:endParaRP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34925" y="404813"/>
            <a:ext cx="7966075" cy="595312"/>
          </a:xfrm>
          <a:solidFill>
            <a:srgbClr val="006600"/>
          </a:solidFill>
        </p:spPr>
        <p:txBody>
          <a:bodyPr/>
          <a:lstStyle/>
          <a:p>
            <a:pPr marL="0" indent="0" eaLnBrk="1" hangingPunct="1">
              <a:buFontTx/>
              <a:buNone/>
            </a:pPr>
            <a:r>
              <a:rPr lang="en-US" altLang="th-TH" sz="2400" b="1" smtClean="0">
                <a:solidFill>
                  <a:schemeClr val="bg1"/>
                </a:solidFill>
                <a:latin typeface="Tahoma" pitchFamily="34" charset="0"/>
                <a:cs typeface="Tahoma" pitchFamily="34" charset="0"/>
              </a:rPr>
              <a:t>3.1 Essence of Rice</a:t>
            </a:r>
            <a:endParaRPr lang="th-TH" altLang="th-TH" sz="2400" b="1" smtClean="0">
              <a:solidFill>
                <a:schemeClr val="bg1"/>
              </a:solidFill>
              <a:latin typeface="Tahoma" pitchFamily="34" charset="0"/>
              <a:cs typeface="Tahoma" pitchFamily="34" charset="0"/>
            </a:endParaRPr>
          </a:p>
        </p:txBody>
      </p:sp>
      <p:sp>
        <p:nvSpPr>
          <p:cNvPr id="18435" name="TextBox 4"/>
          <p:cNvSpPr txBox="1">
            <a:spLocks noChangeArrowheads="1"/>
          </p:cNvSpPr>
          <p:nvPr/>
        </p:nvSpPr>
        <p:spPr bwMode="auto">
          <a:xfrm>
            <a:off x="214313" y="3643313"/>
            <a:ext cx="7572375" cy="1016000"/>
          </a:xfrm>
          <a:prstGeom prst="rect">
            <a:avLst/>
          </a:prstGeom>
          <a:noFill/>
          <a:ln w="9525">
            <a:noFill/>
            <a:miter lim="800000"/>
            <a:headEnd/>
            <a:tailEnd/>
          </a:ln>
        </p:spPr>
        <p:txBody>
          <a:bodyPr>
            <a:spAutoFit/>
          </a:bodyPr>
          <a:lstStyle/>
          <a:p>
            <a:r>
              <a:rPr lang="th-TH" altLang="th-TH">
                <a:sym typeface="Wingdings" pitchFamily="2" charset="2"/>
              </a:rPr>
              <a:t> </a:t>
            </a:r>
            <a:r>
              <a:rPr lang="en-US" altLang="th-TH">
                <a:sym typeface="Wingdings" pitchFamily="2" charset="2"/>
              </a:rPr>
              <a:t>Rice is a basic staple food crop.  For households’ food security, rural people planted rice for their owned food supply and sold the surplus to the market.</a:t>
            </a:r>
            <a:endParaRPr lang="th-TH" altLang="th-TH"/>
          </a:p>
        </p:txBody>
      </p:sp>
      <p:pic>
        <p:nvPicPr>
          <p:cNvPr id="18436" name="Picture 6" descr="http://www.oknation.net/blog/home/blog_data/487/25487/images/DSC02403.jpg"/>
          <p:cNvPicPr>
            <a:picLocks noChangeAspect="1" noChangeArrowheads="1"/>
          </p:cNvPicPr>
          <p:nvPr/>
        </p:nvPicPr>
        <p:blipFill>
          <a:blip r:embed="rId2"/>
          <a:srcRect/>
          <a:stretch>
            <a:fillRect/>
          </a:stretch>
        </p:blipFill>
        <p:spPr bwMode="auto">
          <a:xfrm>
            <a:off x="8001000" y="3286125"/>
            <a:ext cx="1143000" cy="857250"/>
          </a:xfrm>
          <a:prstGeom prst="rect">
            <a:avLst/>
          </a:prstGeom>
          <a:noFill/>
          <a:ln w="9525">
            <a:noFill/>
            <a:miter lim="800000"/>
            <a:headEnd/>
            <a:tailEnd/>
          </a:ln>
        </p:spPr>
      </p:pic>
      <p:sp>
        <p:nvSpPr>
          <p:cNvPr id="18437" name="TextBox 13"/>
          <p:cNvSpPr txBox="1">
            <a:spLocks noChangeArrowheads="1"/>
          </p:cNvSpPr>
          <p:nvPr/>
        </p:nvSpPr>
        <p:spPr bwMode="auto">
          <a:xfrm>
            <a:off x="285750" y="5842000"/>
            <a:ext cx="7358063" cy="1016000"/>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Changes in rural economy induced  commercial production which has consequently  expansion  in area and production and productivity improvement  through  new technology adoption.</a:t>
            </a:r>
            <a:endParaRPr lang="th-TH" altLang="th-TH"/>
          </a:p>
        </p:txBody>
      </p:sp>
      <p:sp>
        <p:nvSpPr>
          <p:cNvPr id="18438" name="TextBox 4"/>
          <p:cNvSpPr txBox="1">
            <a:spLocks noChangeArrowheads="1"/>
          </p:cNvSpPr>
          <p:nvPr/>
        </p:nvSpPr>
        <p:spPr bwMode="auto">
          <a:xfrm>
            <a:off x="214313" y="1643063"/>
            <a:ext cx="6143625" cy="1631950"/>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Rice is the essence of life. Thai people, since ancient times, believe that rice is important for their survival. It permeates all aspects of the life of people from all falks of life. Rice is  a tradition, a wisdom of knowledge,  a culture,  a staple food , and others.  </a:t>
            </a:r>
            <a:endParaRPr lang="th-TH" altLang="th-TH"/>
          </a:p>
        </p:txBody>
      </p:sp>
      <p:sp>
        <p:nvSpPr>
          <p:cNvPr id="18439" name="AutoShape 18" descr="data:image/jpeg;base64,/9j/4AAQSkZJRgABAQAAAQABAAD/2wCEAAkGBhQSEBQTEhQVFRUWFxUXFxgYFxcYFxoXFxUVFRcXFBgXHCYeFxokGhUUHy8gIycpLCwsFR4xNTAqNSYrLCkBCQoKDgwOGg8PGiwlHyQsLCwpLCkpLCwsLCwsLCkpLCwpLCksLCwpLCksKSwsKSwpLCwsLCwpLCwsLCwsKSksLP/AABEIAK4BIgMBIgACEQEDEQH/xAAcAAACAgMBAQAAAAAAAAAAAAAEBQMGAQIHAAj/xABFEAABAgQDBAcFBgQEBQUAAAABAhEAAwQhBRIxBkFRYRMicYGRobEHMlLB8BQjQmJy0RWSsuFTgsLxF2Nzg9IWM0Oio//EABkBAAMBAQEAAAAAAAAAAAAAAAIDBAEABf/EACYRAAICAgIBBQACAwAAAAAAAAABAhEDIRIxUQQTIjJBcaEUYeH/2gAMAwEAAhEDEQA/AEmMnLJJ5+l/lFAml1DsaL5tYctOedvE/wC8UNNyPrfDsvZJ6boWzB1yOZjxTE1ahpqvHyiMROy5dGjRZZM9kSzxAitEEQ8TMZEsH4R6QdgUGy6m3nBGFDOQOzyhIqccjfV4sWylMVXHOFZJUhuJWywSJIy31hdVYIhYYWe7bgYZzqFetzAvRqBuDE3NlfBFdOz5Exn6ohdX4atC3ZxFymrYQprFEwyOR2LliVFZl1RQp94L+F46ntGPvqdW8oV6pPzjl9Ulpg5keojtomhS05RmYXYOz+kU/aJG/jISBEc822tWNf8A9tHqqOzjE1pN5Yy6HTM3F3bugubiEqakhLOA5BACgOYO6B4cVZynbo+f6bUaw4qaIsAkvmTp36iOn1khJUeqLDgIpG0NZJl1KUqcFKUq5dZz8hCedtpLofxVWwGRRZUpB3awHV0nWLDUhuN2+cWikx+lIBMxA4vaNjXUi5qSJsoZb6i5fnEuNyT2mbkqSpAn8GySihrjKT+pR490V2oPWbtfsH0Yt9ZXyxKnNMC1Kci4YFmDNFNnTQxV3eKi/k0WYI0rYGWtIhkpzrPM+UNJUwKWT+FIyj1J+uMJZU3KPH6+uEFyZrIA3q/1H9gPCG2LQROJU1tX8TYCHFHRZXAufdHawfzMR4dS/dmaQeqUpSOKj7oHN8vjFnwfC2Ym5Bc8z/v/AEjjGSkHGLFdfhIFO5GhL+j+IisYhJyKCX91mPIjTzjpVXSZpakblG7fCD5kmKRiGHlZm6J6Oz/mF46LOkivTJudBDdZJ+vrsgWaVMAG1fjcaftElwsKbqkX7DZz33hoMKT0yJbZgEKJfQnMh7Qdi6F1NLUpVzfl4M0ZqUEKbf8AtD2ThwS3VZipv0vr6wpxdLLfv9YxG0E4HVtNTzBTwsoOL9oi0SEs7hX87+UUKnX7g7PPd4xdZKxlB6GaHD2QflCckbdjISrR0HD5LUqB+V/G8VtdOM8wkk37oUittpUNwyqbwg3BlhQW2YMr8QIOg4wOSVxqjscaldhgSmPROJUeiWygqG3kzKlA7T4D+8UuT+Hs+cWT2i1H3uXggeKj/aK9KTcDkI9bI9nl4FUAbEh96P0iIAIY1OGTJikrQkqDZXcah7BzrAc6mUiy0lPbCmVRIgly0OMekhCk5S6RZ2a4AhSlMWmUgzqFByBalTVA8QpIAtwdN4XKXHYxQ5aFWCYaqoUZaRcB46hgGEClkDOxWfrvhJsnhn2apUCPflpUPNx9cYteJ0+ce8pIb8LP574VklbGY40hPitVNVdKgOUIFYzMTZTKPlAuL4ekqOWpUP1pBI8GiLA8HWpR+86RPHKQ3Yd8DSrsNXfQdPxIFIJF4FTiylWRLBg7FcHZhFeXTTAfu50scUklJHLSOgkzptoxicl50sqGXMpKVcPeFxzZ41VNUErGdTBagLlyAogEnfYCPVclZQkrObKtwU33H5xIcAqVpKkSsyDvzoB7wVAxTGSitsknFt6AjOVlYKUN/vF/F4M2Zlrm18iWJq05lG+YmwSVKBBNwWaBlYPUCxlK8U/vDfYJCZVeF1BTKCEKy5lAOpVgB3ZjBck+mBxaOmVnvL8IqmOYZLmTllSApToS+8BKQB84sczEpSyWWkuQxBtFSnVhXUKUlRCsymb4QSA3GJowbboofSDqTZWn16MHdxgatwyVnKUy0APuSN0NqLMJZUWGXdlL/qMaooitClBISSdb77mBWNwluVg5vnH4lPxLD0ISVJSAb6dsJjO+7Hb6AftHQ6nZ95RQbrIIOvByzDc4jmkxxnSdU9VuaXB7/wBori0JUWkrNUqt9akw9o6cZnVohGcjt6qB4JJhPQ03STUoG8jyYkxb8Oo+kmpAFlrKjylSuqlu1k/zGEzlRRjhyLVh2H5ZchBHWH3iv1kG/iS3ZDyTThm3QFKUxzHU/wCwETKrABCOdlHCiTEKpMtClnRIfv3Ac4qf2XOnJvvMmc1Kc5ed/wCmJcWxDOsP7iLtxVuibDgyL6m57Tu7tILnSM4iyr2fSmnKRayuF9Rwhds00xlb+hSFHgc5Cv6Ys1XM6pHJhFY2PWE9KOCj5TJgjVLTBcdocVsix3f7M0VLaSU3cGi2VlQCGipbSzXFoKE22DkgqFWHgqnyQA7zEBu8H9475JpAlAHAARxz2cUPS4ij4ZaVLPgEjvc+sdtyAhopI2DrpwBpCPE0hM9Q4gfOLOpAtFdx8Dp2/KIXl+rDx/YEEyMRqFR6IKLDnG2ZM2rmMQAFgX0ZIb1eBEYYles0Ab2f5PA2JL6Scokm6lHxUTBuH0CjYTFtdw9m3u0epKSs87HF8UNMIwpSEFloCCQQqYoBTj4ANH4mK1i85a5ijmdJUoJu/u2sWBPhB82rDJCUpcsQ51HdAE9tFFIuVN1vxaxzlqg+L7IaaUHZRJ38mF7x07ZGilokJBSMqxnIsRmKQH5Ft8cxSuWlQJUCxBYJN+RLx1zZopVTylgBIKAQkaAHQDshGRWNg6dksqWlUxKkl2dL684sEgjKLOXYvCmewIUNzeH0Y9U1yutZhZuf7RLP4FcHzCMSkSTcpSe4RBhssLJyI6o3tbuiuza9c2ZkS9tTwEM5+HzDKyomrlDfl3+OkcthukMsZpZeV0qGYbucVo4ZKmE9IhlCxteApuFrYg1CiEmxYZu8xFOqlSwA5UeKiXPfGtHfyGT8EJVklWa+7TviM4CsC6i/YPK0FbNVKlLWeSQ/e/yh3UzuUOj1slm/lorqMKZ3ZXIpB5wrRswUKKm3kuybX4EaRaEqOa+kShQeOT8AsRypc0AKCgsfCUgBuBiSuAIdRKP0puwZgH+rw1KQ7wHNnAnQluUEpNdAtWAImTElOWZNUOCm05sIYU20qgB927E/iLHtDWjUHUmw37onlzEgdUjxjHt2waRlWOTlEFAEsgg2JJLKDpIOoIdxFL2gwsoqqhRSyTM/qGa/N4vtDNzlgOx95vpxhFWrmTpU1U1A95IBGhIt4wKdTKFG8f8AAu2NwQrC57WS6U81fTCLdsvhpEvO1yAkfoRYeJzK/wA0MtncKEqjlSvy35qLkntuYMmHowAhgwAAhU3yY2C4oHn0qhuhXVqUXAtEuIYqtN7nshL/AOpgbLSodxjFHwFy8np1NccINRMYQMK1KtCDHpq7RjsNOz02o17IRYKWS/xGaf8A9SR5PB8ydYwHQAJlpctb1v8AODXQt9k1RMivY2Cznh+0PzMlm2bvhVtPLSlCQFOH17iYOHYGR/Fjj2TUxE6YrikJ/qPqBHWR2RQPZphSpYClJbOlKhxYrJD/AP2LcI6EpEVo89mFCEG0KWnv+WLIlEINqEfeJPIiAyfVh4/shQRHo1zR6Ii2jkWqzDzOZdNMXocuUdquqPWE1Il1d8O8cI6GShwStWY9iA3qR4Ra+yJLVC+nqUIKBvKGFt49IVYqo9KSOAh7U4YVzAoEAS0AkN6RpRYH06ySrKAWYax2NX0bk12VciOx7IyAiklEHVCCQS+oGkUrHdnpMlCgMwWE5iXLab3sX5Re9lUj7HI/6SP6RG5VVIyDsae8SLMfnCGrqil0ncW8IepI7IT4lIzKPaTEmRJoqxWmLZFNnmOCpILXEFVWHzEg5alY7UIV6NA0uqEo9YsDvOnjBs6qBBvC02ijsQVVPOGs8H/ts/b1oHKVrUlCXWu+nu7mtubi8T1tUA5JiTAsZMol0gpVq1leO8cocti5uuix0OGdFJyJPWJdShx4dkSqXpmSp+IiSnr0LuFdxF/CJpi0i+b6+UahDsCMwDcsDmI0SQTZ+8EQV0iSdTGMqd0cYYShrs4iRDJBbfHlEREVOI5nLZ6olhScgFtTzgORSBLtY8/lBAXqRGhNxG2dRLKJSQoAukgixa0ZxijSZQmS0tmWgEPoVTEuw4QOtVyCSL2AcQSkuUpuQ6SL6EZiSe1x/LC5eR2N/hYqVWgG4QvxioMp1lClIGqhduZAv5QZTzGVBFZ1klr2hUWmOaKt/GJEwWWnuUH7wWMJq6egnqkH17xGMc2fQVGy0HkLQrodkgpTvNHAi3qLw6o9pi/mu0HSJDnqwXNmkBocUWCZYixKiAEDYVFXqFlRZ2gdNApX4lQTidBNZ5eUF9/DlCtE6rR/8ebuCh3XtDY7WhUnT2g4YYU3cxj+GdNMlJLkFYzb+qlKlEd5AT3xvSSZ8xTKCEDkm/raLLs5g5mVafglJUpfNSiAkctFH/LGxvkkDKuDZb8JkEFS1WdkpHBKRr3kmGstUaCWwPLdG0pJigjCAqEO0qeun63Q7TrCPaoMEnnAz+rCh9kI/s8ZjT7THohLjmGEIu8E4lNz1TbkJSnv94+o8I1wZGhIsLn1gXD5meYVnVRJ8Ysl0Sx7D6hKzNVlUUpEsZhx5GGuyDOsnj8hAIAzTiVpHUAY6ktujXZ9BVPEpOqiADwtc67g8HidU2BlV2kFbUbPT6iozSkGZ1cpAZgQ9ySQBrF3wLCVy5EpCwykoQk3e4DHSHEikRLQEJ3eJ5nnBFGgRPly85aKcWHjGmCyqEDcXP1aIqrCSbiHOUC8RzrwljkqOe4pgilrIFhCTEMFXLtLUrxLR02fTQrq6QRylQXGzmyMOW/WuecNqPCzvPlFgmYaHjyaVo3nZnBIW/YyGu8H0iFmzuOYcQXLpHguXKCYCwqQN1U+8PDSNTVS7tmjFfOBgeRMCg2/s3w1MROFBKpgzJIe+pt5xiepIe59Y1fcPpowpJUtISHfQNwjbF0aCcA11eH94Kk0i1B2LfmDfOHFJhISylAFXkOyN6uoCRAuQ1Y/IpnUpdyBEcixYAC4MbVFXC9dYQoR3YXGiyy1XgpMxhCWVV74lViI4xMuyihkoA6tEK58pJAJD7hFersZUeqi6jYQ12ekIkPMn3UR7x3cuUOQtofSacKS40hbilCkXO6CEbQyiD0SkqG9iC3bCquxAzOrx9I06gES0LFriIf4IniRAEyZ0U8hJ6p8jDgVTpgXo1AE6WJYtF42Mw9KaNK1DrTCpZO9nZI8AI5/iC85A4mLphmIKNJLysgMzqOgFh1eNop9MtuTJ/UJyqMRvVVCUKYqDGCZKSbtbjuhFKmpKgUvNWNCR1QYNImKbOpvyiKkxS9NL9dDRRA3iFWPUBmoAQzu9zBUuTa3nGxlnj3NGtJo1YKdplT/APT0/gP5hHos+TlHoR7EB3y8/wBf9OCCZkp5h0JAQO1Rb0gbDBeMYpN+7lo4kqPdYfON6CMl0Sw7JKmoSmcp2cgC/BoY7GICq/P8EtR7yyfmYOwubSmVOTOTLK3UxUkE+4GYnnC32blps4/8sf1Rz1Bmx3M6KMQJOsO6NVopBq2noSdCRF4pTYRJVFthWaMPGI8otGHUQT0OICm08HFbxhaI4IUTKeBlyWhrMRAc4NABC+ZU5YDqsQtaNsVWMp3GKvLr75eBPq4g0rQDaQ3mVBMZoZ33gHxW79RAYXDDCsAnTlJUOokEHMeXwjfBoGW0OKeWVWF+HGLBhmGiWlzdW/8AYRvRUCZQtrxMSzp4AjHI6EK2yOqnMIr1dV3gyvrtYqOKYicwAcl9Bc79wgFtjHpWPVpdAPFoEmSLw4pqQlCAzMAL20EFysHRqtRPIWHjrBsFCQOzJSVFrAB/SA6/Dqu4RIUeeZIHc6rxd5S0oGVICRy+cbLUTolR7LwFbsLkU3AdnZ5mywUlUxaSpQZshBulSj1bWu8PxiUp1S86SpJZQcWPOJhispCx9oSoJdjmSU2IayjYw7p5oqJUxNP0KaeW6dBmWMrm6w6WBv6w6FS6EzbXZRsSoJalZkgg/Eh/BxCmqwhWXpCJhSlQTndWUKOgfQR0akwWiyAmWHIuC41G8f2gzFUU4oESBLaSoJIFy5BEwEvdTqDudYYovydOdJJHJqqWpAl5nIUAtKtQQXa4320gsz+rbhFkrJkuciYkumVLCXKEiyswygbr+UVWsqQFfdhw+ir24KytfshbQSl+GtNOZb74fSQFCKnKLGHlBWtrGXRyVlwweqQRkV1VDwUOI4dkN6dQ7BFFm1eihqC4iwy68zgMnVQQH+YirHO0ak/0dipS+vhEiVjWEdxZOg+nginqjo7QxPyN4+Blmj0AGaN8yMxtg8T52xOe80tokAfM+ZiSVUFIcpN4h+zXJOpiXo7AX539ICjy06GuDY0hCZomBTLdmSFB8rB4n9nklps3/pp81Qj6Pu7YtmwdOAZ6uSB5qJ+UBk+rDxbmgrHxvBYi4PA7ouuzmIdLIlr3lIft0Pm8UDaFdzDTYHEFdApAuUTSO5QCvUmJauJY3UjoiVRHPmMIGFTaIV1DwuxhPLmRtOXGiFBoGnzY6zjMya0LauqaPVE6EOITlO+aB7CIMWqHeE2DYRNn1CghJIAGZWiR2njy1iw4NhCqqYXcS0+8of0p5+kXimwtKEBCQEpGgHrzPMw+OkJltiXD8AlSmKznUOOg7Bv74cfbQNAfCJxSARKmmEYaLptYo6AwOqVMVuaHExaE6wPMxFI0jFBs1zSFwwHNdZJ8oJkUUqVokDuv3mBavG7WhNVYqVCM6C77H1ViqRpCwY11jf6aEM2eoxCASXEGosBySLR/Fr2MGUWKl9bRVESlDcYLkzTHOJyki+ya1Kk9ZiDqNfGBZFTSylmYlAQrKUujq67i2qdIq5qVZbEiF88KVofG8Ck7D1RdsQ24CQopZ1BKXA0Sl2SknQXPjFYxTalc1KE7kJKUtqxLgHsdnhSkF2JKv0pDeMTSVCXMStSQQC+VTsptx4h/SGfyxdJdImrlrRKlyhMCkrHS9UjVT2O92hcZcSk5lEszklhoHuwiTJASdsKMaQEZUa52MGLTC8LfxaOWzXoNl1LxaNk5xXnlBrdcB9RoR4t4xUJdjDzZaeE1kgEkBSwgka9fqjzyweN1IXNtK0W+agp1BEDT0rNvdHme0xaqrY4KUlXTTBlLgdXL3hrxpP2Ym7loXyIbzDxfROvVMq4nHl4iPQ8Oz9R/gyv5h+0YjKC/yV4/s+dY8x/vBIpOflE0nC1biO+AJQQDdqNeT9kWvZeX0dOtXxKLdiQB6vFem0Kg4t4iLxgeEp+yy86cxKXbcHJNh84Vk6HYftZUcaqXJg32cTfvagflQpuwqB9RBO0WzdipCVJ7C47w5gD2dApqpr/4f+oQpVxY+TfJHRNdIIlyWj0poJSInodZohEDVEt3hgkRDMAjGEiv1co7oXIwlc1YSNT5c4f1KYzhUzIpSt9gIxdmvodUGGJkSghIYDxJOpPOMzKkCBF16jC+qnFtYbYsLqMTAhdP2gbfCqsnnSFNQriY7s3ob1e0D74AViZO+FSiH1jaRPDskEnl9WhkbXQEmn2NAsnjGVpCQ6lBIjWXmDZrPwiHF03tHHX4N5VSg2SCeZtDCQBuEV+kLQ3p5rQE7GRGLxFMIjTpYwYX0GbJn8oimznDM/lHmjORxB8mDxRpKrcoPVDt1eRcXI/EGe0DEEkk7z68BuEEiVHkyo7kzuKMIlxKUxlIjyjAhEE0NCCqW03KNHzdxH7mHdROsYq0mfmmKVxJbsFhDIIVN/g9lmJZNRkmIX8K0K/lUFfKBpCommS3745dmNaPpAJBuN949lbSFuy+KCdRyJm8y05v1AZVeYMNcwi9M8toxflHozlEejjD5gRKSoBhd24xIcNRlckjvhKmvI4+MbisWd9oChoZMpEMMiiTpffwbvjqWG4PkloC7MlIbfp5RQtiaNM6pJWHEtLp/USySRva57WjouI1WQo4Zg/p84RllWirBC9irGZORVj46d8JpmEiVM+1S0tnTlWBobuFQ12jrFJklYS9iB1Xuphpu113RulT0UtBASRLSkh3Ltck7yS5idatlL3SN6GrBAhkhUVnZjBqua2WStviUMg7es3lF+odkJpbpFISOTqPoBG8JP8ABfuRX6LOEQzk2i3StkUfiWs9jJ/eCBsnT70qPao/JoNYZAPPE5lUqaPS0KSSFBnDiLntFs+mWypEm4Y5usoBnfMCdeEKJOx9RUAqUyA3Vezm7W1A4mB9pp0GsqcbZUa7aVMtwTcQjqdrAdIAnYzMTO6OalIKVrQoEAsQSkh2uARDeRQSiXmqB/KkMO86mN412jbvpij+KTJh6iFr/SlR8xaM/wAMqVXUkSx+ZQfuAc+kWSfjcqWnKhkgWAFhCLEdpBuMam/xGUv1gc3Dwj31lR5WH7xrhc89IEy0KmFVghIdR/SN+6FlXiZWbb47d7GMHRKw8zsv38xakzSfeCUE9GkfCMpCm35oohC3smyTSWhVQbBVc0JzyhIGvXWkqHAEIJvDGZ7NMwIXM6zu6UnRvdYltbvF/M3y9I8u5BilYo/qJfekumc4l+yyXmczpjcGSPNoKHs3lbpk0fyn/TF6Eu8aIAdoL28Xgz3snkp//DuS1pk3xT/4xIjYiUlK0uTm0JAKkj8p7bu0W8IjypTwLxY+0jfeyfrKNP2BSxyTFuwy5gkh/wAzMdIFOxExyBMS26xud4IGnbeL1OnhKeF2v4RBLqE7yz+cIlix3Q2OfJ5Oe1mzU9BLS1KSNFBi445QSYX1dKqW3SJUl3Zw2ljHXOiBNnjfKNCPKMfpofjDXq5LtHFjNEQTZ0dkXs7JXnCkAJmABSUgIdi75ksfOEdf7MZKh90tcs7gWWnzv5wD9NJdOxq9XF9qjlFUpxFWoJjBuFvC0dbxL2ZVaEkoEubySpldwWAD4xy1eAVCa40plKROUoshTDUZiSpyGAcuHjIwaWzXkTemNKadDGVMeNpuwFbJAK0yyLNkW5vyUBGThE+UnNMlLSOLAgdrEtCpKmOTtFlwD2iy6Gn6KcpQGdRRlSVa3ILaXc98TzvbfTn8SzyyKB8Wjnu0NNnkE/CyrctfImKhb4/EGK4TfEhywSkdq/4203/M8FR6OLt+dHnHoPmxfFDBII1ETpglNCrcX5b4sOyuwVVXL+7ARLHvTVh0J5AAutXId5EYaQ7C1ZRV5fjQsNo6gMwbnYx0qirh0yFlOZIdJSQDYhnvvBh3gvsyo6VB6pmTSCDOX74f/DAtL7g/EmF1fsyuW/Rq6Qbnsrv3GJsqldopxZI04yFNdMSJhljLMSlVt6TyP1uiw1eytOZKp4BHVCgHLBTjdw3NzgPAMLmjP90VuXuyQCPgUQ6ixNoP2lxCdJTLQhICVWFnAZ3zeQYcYD6ptoKUubUYsa4Enqg6uIcS1uHiq7PbUyxISmYCCmxYOwKmAUNXZtItcmYCkEaFm3eRh0JqStE8oOLpknShwDqXYcW1iR40ERVNaiUkqmKCUjUkgQwAnaKvtxtrLoJJLgzVAiWh7k8TyEU3bH23ISFSqBPSKuDNLiWn9O9Z7Lc45HiGLzJq1TJy1TJitSo+Q4AcBAt+BkYeT2JVGZZWoupRKlHipRJJ8SYDm4qo77RHMddzYREZECkg23+GVVSlbyYyiQtXLt/aDJFkiN1KhqihTkwjC0dGXSxVxIv2DhF52M21mUkzrJKpcxukSPJQ4KEc+QtjvgoV5jQT6TocQlVCQuQsLG8fiHIiCd0fPGzm0qpFQhQWUpdiQTvs57Ne6OxU218xLdMgLHxJse/cfCGqTYtx8FpCYyEQHSYzJnDqzA/BVj2cD4wenn4x3I7iadHx5tGAYmeBaquTLbOQl7B9CeD7jAuajtmqN9AtfQImpUhYCkqBCknTS/1yhfMxOQkBJUVFAbqjMQ1mdje3F4YVFYn3cwBUD3RQKvacU84SjJUSpR6NSLlRDu4yuS4LNmsNdYnnkrcRsMd9lhrdrejJKZaiEhzmOU2DlkgHhv8ACJNm9rF1kszUS0hAUQwJKraudAeTQpmbQo6Enop63dN5SkF2YglbEb7h3hfsXXFPSzEBaQkJTMSoEJLfiHV6y2JDi1mOkZHJJPfQUsca12dPlTAQD/uO2JQISUNSFLzoLpWAe/69IdS7xWnasn6dGzRBW0omIKT3HgYIyx5o41a2iiYoZqVBK9Ad2/heBqyvATuA3xf10KD7yQrtDxDVYFTzZa5S5MsoWGUMo9dx5wieK3plS9Q/1HEcfpJRQVSwB8QGhBsSOGscxXQKSSGNraR1DGdmjRVEynKjMQACFK1UlQcAtvG9uEBJlIKQG5fKAgmtM7K06aOc/ZDw8ozHRPsUv4Y9DBFhOzGyQqqyVIUWQcyllJY5EXUEniXA5PHeqakRKliXLSlCEABKUhgAOUfPWEbRLpahM2UA6NAdCCGUFciI6js97V5FUSkypqFpsoDIpLsD1SVAtfhGI4uqbm8bdAHfys0AIxiXqy/AfvAOI7ayZIdSZp7An5qjjiwJFmEB4phsucAJqSpri5HbpFFqfbLKDiVTrLfGoAeTxX6n2xVMxRShCJQYlwMx84zTNOonDUIGaVKloN75Qk6MC9hw14QnqsWpZCwubPzTAQooQc9+FhYP2aRzOdtDPqJaVzJq1ZnsSW14C0V/EcxBGYtwe3gITLi3v8HQjKrTOjbQ+2dKHTKCUcz119yE2HeY5ftDttUVZIUpYSd5LqPcLIHZ4wsXTCNTLAg+RyhQMkkaCMy5ZNzBATG4TGWHRHkjBlxM0akRlnG9OtIDKSo33FrcLjXnGhWOBiaRKBLF25awUujTYh+/wvDovQiSpgakDKk5gXe28dsR5Y2Whie2MrWC1gGDWs/M8TBWAalD2jqmyeIdJToSsuoJSHO+zPHLCwaLdsxVESkkapJHc8DKfCmHGHK0XedhyVaWPK0aScUqZB6kwkcDp+0Yoq3MAq94KnXEUakhDtOgiT7Rim02SDzTbxH9oPTtjSVACVqUi73Yj9/KK5Op0kXEATMLSXgJRvQSl+lzm0MuYgpk1EtST+EkA92a47oEn7JrKSoFaygcAS46wMpjfh3aRSJuGMbFoiXVTZV0zCD2mEf40V1oa80pdjipXNBSoSp5y3T03SyUg/5xe0DUs9ZWJlQtGQe7LS5Ac3fee0RpI21rEi04tz63kpxE6NvqgaiUf+2j/wAYW8Fu7NWT/R0ChEqTKz5gmXq+gDszvd7w7pqhKgCkuI5bK9ptQA3RySOBQ2n6YkPtTn/4MkHsV+8VRtJJsS0uzqwEYjlh9qNUdESh/lV+8aK9oNYr8aE/pQPm8FZx1Z4UY3tVT0iFKnTUhh7oLrJ4AD5xxedttVz5hSufMyO2UHKD25WhVtjPITKSNCSTzIH94X7iukN9lpWxhtFteqrnrnKDPZKfhSNBzPHmYXya4swOv7xXkk74nlTC8YluzJO1SHf2iMwr+0R6NAP/2Q=="/>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pic>
        <p:nvPicPr>
          <p:cNvPr id="18440" name="Picture 20" descr="https://encrypted-tbn0.gstatic.com/images?q=tbn:ANd9GcTlNPQhLfAD21zVbaKWaHEt-S6o8fcZXIWb2py25igVJAl1MwyZ"/>
          <p:cNvPicPr>
            <a:picLocks noChangeAspect="1" noChangeArrowheads="1"/>
          </p:cNvPicPr>
          <p:nvPr/>
        </p:nvPicPr>
        <p:blipFill>
          <a:blip r:embed="rId3"/>
          <a:srcRect/>
          <a:stretch>
            <a:fillRect/>
          </a:stretch>
        </p:blipFill>
        <p:spPr bwMode="auto">
          <a:xfrm>
            <a:off x="8001000" y="4143375"/>
            <a:ext cx="1143000" cy="928688"/>
          </a:xfrm>
          <a:prstGeom prst="rect">
            <a:avLst/>
          </a:prstGeom>
          <a:noFill/>
          <a:ln w="9525">
            <a:noFill/>
            <a:miter lim="800000"/>
            <a:headEnd/>
            <a:tailEnd/>
          </a:ln>
        </p:spPr>
      </p:pic>
      <p:sp>
        <p:nvSpPr>
          <p:cNvPr id="18441" name="Content Placeholder 2"/>
          <p:cNvSpPr txBox="1">
            <a:spLocks/>
          </p:cNvSpPr>
          <p:nvPr/>
        </p:nvSpPr>
        <p:spPr bwMode="auto">
          <a:xfrm>
            <a:off x="214313" y="1214438"/>
            <a:ext cx="2786062" cy="357187"/>
          </a:xfrm>
          <a:prstGeom prst="rect">
            <a:avLst/>
          </a:prstGeom>
          <a:solidFill>
            <a:srgbClr val="7030A0"/>
          </a:solidFill>
          <a:ln w="9525">
            <a:noFill/>
            <a:miter lim="800000"/>
            <a:headEnd/>
            <a:tailEnd/>
          </a:ln>
        </p:spPr>
        <p:txBody>
          <a:bodyPr/>
          <a:lstStyle/>
          <a:p>
            <a:pPr>
              <a:spcBef>
                <a:spcPct val="20000"/>
              </a:spcBef>
            </a:pPr>
            <a:r>
              <a:rPr lang="en-US" altLang="th-TH" b="1">
                <a:solidFill>
                  <a:schemeClr val="bg1"/>
                </a:solidFill>
                <a:latin typeface="Tahoma" pitchFamily="34" charset="0"/>
                <a:sym typeface="Wingdings" pitchFamily="2" charset="2"/>
              </a:rPr>
              <a:t>Rice is for life</a:t>
            </a:r>
            <a:endParaRPr lang="th-TH" altLang="th-TH" b="1">
              <a:solidFill>
                <a:schemeClr val="bg1"/>
              </a:solidFill>
              <a:latin typeface="Tahoma" pitchFamily="34" charset="0"/>
            </a:endParaRPr>
          </a:p>
        </p:txBody>
      </p:sp>
      <p:sp>
        <p:nvSpPr>
          <p:cNvPr id="18442" name="Content Placeholder 2"/>
          <p:cNvSpPr txBox="1">
            <a:spLocks/>
          </p:cNvSpPr>
          <p:nvPr/>
        </p:nvSpPr>
        <p:spPr bwMode="auto">
          <a:xfrm>
            <a:off x="214313" y="3286125"/>
            <a:ext cx="4786312" cy="357188"/>
          </a:xfrm>
          <a:prstGeom prst="rect">
            <a:avLst/>
          </a:prstGeom>
          <a:solidFill>
            <a:srgbClr val="7030A0"/>
          </a:solidFill>
          <a:ln w="9525">
            <a:noFill/>
            <a:miter lim="800000"/>
            <a:headEnd/>
            <a:tailEnd/>
          </a:ln>
        </p:spPr>
        <p:txBody>
          <a:bodyPr/>
          <a:lstStyle/>
          <a:p>
            <a:pPr>
              <a:spcBef>
                <a:spcPct val="20000"/>
              </a:spcBef>
            </a:pPr>
            <a:r>
              <a:rPr lang="en-US" altLang="th-TH" b="1">
                <a:solidFill>
                  <a:schemeClr val="bg1"/>
                </a:solidFill>
                <a:latin typeface="Tahoma" pitchFamily="34" charset="0"/>
                <a:sym typeface="Wingdings" pitchFamily="2" charset="2"/>
              </a:rPr>
              <a:t>Rice  means food in a daily diet</a:t>
            </a:r>
            <a:endParaRPr lang="th-TH" altLang="th-TH" b="1">
              <a:solidFill>
                <a:schemeClr val="bg1"/>
              </a:solidFill>
              <a:latin typeface="Tahoma" pitchFamily="34" charset="0"/>
            </a:endParaRPr>
          </a:p>
        </p:txBody>
      </p:sp>
      <p:sp>
        <p:nvSpPr>
          <p:cNvPr id="18443" name="Content Placeholder 2"/>
          <p:cNvSpPr txBox="1">
            <a:spLocks/>
          </p:cNvSpPr>
          <p:nvPr/>
        </p:nvSpPr>
        <p:spPr bwMode="auto">
          <a:xfrm>
            <a:off x="214313" y="4714875"/>
            <a:ext cx="4572000" cy="357188"/>
          </a:xfrm>
          <a:prstGeom prst="rect">
            <a:avLst/>
          </a:prstGeom>
          <a:solidFill>
            <a:srgbClr val="7030A0"/>
          </a:solidFill>
          <a:ln w="9525">
            <a:noFill/>
            <a:miter lim="800000"/>
            <a:headEnd/>
            <a:tailEnd/>
          </a:ln>
        </p:spPr>
        <p:txBody>
          <a:bodyPr/>
          <a:lstStyle/>
          <a:p>
            <a:pPr>
              <a:spcBef>
                <a:spcPct val="20000"/>
              </a:spcBef>
            </a:pPr>
            <a:r>
              <a:rPr lang="en-US" altLang="th-TH" b="1">
                <a:solidFill>
                  <a:schemeClr val="bg1"/>
                </a:solidFill>
                <a:latin typeface="Tahoma" pitchFamily="34" charset="0"/>
                <a:sym typeface="Wingdings" pitchFamily="2" charset="2"/>
              </a:rPr>
              <a:t>Rice is an occupation</a:t>
            </a:r>
            <a:endParaRPr lang="th-TH" altLang="th-TH" b="1">
              <a:solidFill>
                <a:schemeClr val="bg1"/>
              </a:solidFill>
              <a:latin typeface="Tahoma" pitchFamily="34" charset="0"/>
            </a:endParaRPr>
          </a:p>
        </p:txBody>
      </p:sp>
      <p:sp>
        <p:nvSpPr>
          <p:cNvPr id="18444" name="TextBox 11"/>
          <p:cNvSpPr txBox="1">
            <a:spLocks noChangeArrowheads="1"/>
          </p:cNvSpPr>
          <p:nvPr/>
        </p:nvSpPr>
        <p:spPr bwMode="auto">
          <a:xfrm>
            <a:off x="357188" y="5143500"/>
            <a:ext cx="5929312" cy="708025"/>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Rice is source of farm income. About 3.7 million hh. (or 78%) are rice cultivation hh.</a:t>
            </a:r>
            <a:endParaRPr lang="th-TH" altLang="th-TH"/>
          </a:p>
        </p:txBody>
      </p:sp>
      <p:sp>
        <p:nvSpPr>
          <p:cNvPr id="18445" name="AutoShape 14" descr="data:image/jpeg;base64,/9j/4AAQSkZJRgABAQAAAQABAAD/2wCEAAkGBxQSEhUUEhQUFRUUFhQWFxUUGBUUGBcWFBkYGBYWFRcYHCghHBolHBgaIzIiJyorLi4uGR8zODMsNygtLisBCgoKDg0OGxAQGiwkHyQsLCwsLDAsLCwsLCwsLCwsLCwsLCwsLCwtLCwsLCwsLCwsLCwsLCwsLCwsLCwsLCwsLP/AABEIALcBEwMBIgACEQEDEQH/xAAcAAACAgMBAQAAAAAAAAAAAAACAwQFAAEGBwj/xABCEAACAQMCBAQDBQcCBAUFAAABAhEAAyESMQQFQVEGEyJhcYGRMkKhscEHFCNS0fDxYuEVgpKiJDNyssIWQ0RUY//EABkBAAMBAQEAAAAAAAAAAAAAAAABAgMEBf/EACoRAAICAgIABgAGAwAAAAAAAAABAhEDIRIxBBMiQVFhFDJCcZGhwdHh/9oADAMBAAIRAxEAPwDrIrcVuK3FeoecDWUUVqKYGq1FFFZFAAxWoo4rVAAEUJFMIrRFACiK1TCKEigBZFCRTCK0RQAoihIphFCRTAURQkU0ihIpgJNaphFCRQABFARTDQkUAKIoCKaRQEUAKIoGFOIoCKQxBFAwp7ClsKAEMKWwp5FLYUUMQRQkU1hQMKQCSKAinEUBFACYrKZFZSGejxWRRxWAUyAYrIo4rIoACK1FMitRQAEVoimRWiKAFxWophFCRQIAigIppFaIpgJIoSKcRQEUALihIpkVoigBRFARTiKAimFiiKAinFaAimAoihIppFCRQAoigIpxFCRSAQRQkU4rQlaBiCKArTytAVoAjstLZakkUtlpARmWgZakMtLK0DI7LQEVIZaWy0hiYrKZprKAPRorNNGBW4pEi4rIphWsigAIrUUzTWopgBFaimRWRQIVFaIppWhigQoihIpxFCRQAoihIpxWhK07ASVoStOK1orQAgrQlaeRQlaBCCtCVqQVoStMCMVoSKklaBkosZHIoStOK0JWgLElaErTitCRQMQVoCtSCtCVoGRWWgK1JZaWVpARmWllalFaArQBFK0srUorQMtJjsjaa1T9FZQB6FFbii01kVIgYrIo4rIpgBFZFHFZFAC9NZppsVqKAFFaErT9NCVoJElaHTTytDpoATFainEUJWgQkrQlafpoStMBBWhK08rWtNMQiK0RTtNCVoASVoCtPK0JWgZHK0JWpBWhK0ARitCVqSVoStAyMVoStSStAVoGRitAVqUVpZSgZGK0DLUorSylICKUoClSXABA6nb5ULLQMi6KypGmsosDu4rcUQFJu8UikBjE4ztMTE/CsnJLsdDNNa01Au81UMcrpA/ISf7+FTeH4gPt8xgxicwamOWLdJg4NBaa3ppkUniuJW2JbAq3JJWxVYWms01RcT4ptgSqtpiQ5EJjdZ2npVhynmq3sQQQATII32GRvEGPcd6zjnhJ0mU8ckrZM01rTTtNZprWzNiCtaK0/TVTzHndqwxW4HGJB04badJ6kTSlNRVsEm+iq8Qc7Am1ZdfN65jSRB0kj7JOd6ruA8SXNb+aqekQTKqq9jiSZjYSd6pfFPNrXE3P4akmQBpTQ5JEQWkktLARHUe1cvxF4ho1MAAYW6OowQDAzmvNnnm5to6o41x2d/wnid7lxUW5bIM+px5YI6GdRB32wfyrqbHG2rhhLiMTJAVlJIG+Aa8RHMG0ANG+CVggexjaff5d+t8H82S26lrJX1BTcGoT5gYJIkr8gBkAzvOmHPJOn/kWTEq0eklKEpUpVnI61o269GzkIpSgKVLNuhKUWBFKUJSpRStaKLAiFKEpUspXO+MOYeStpR9p7gPytjUT8jpqZz4xbKhFykootSlaNumcHeF1FddmAP8AUfEHFMKVSd7Qmq0RDboSlSzboSlFjIZt0Bt1MKUBSixkQpQFKmG3SeIIRSzEADqcUmwKfml1khoGgFZaRIk6TvAAhu/etWdRVQQdQ0SGxgkTI7+3tvSuY3hcMqSAjaDMgZ+0TDA+wn9RVbxfMktqmgsGRRCkwCBpwSR6ox9TXHPOk3fR0Rg2ifc5hZBIZ0DAkESenyrK5C7xCSfVxAkzCoWXOcEHIrKy/Fz+i/IR6hxfPgeFS4rEBhGASxwIM9Nj175rlE5pde6xZhBMESAWjAEthWgfHG/U88nNSLejUIJU6VkmRGBOfl+db4Xhbz6ma2dAyWI+yJGW+GPl7VyznLJK60axgoI6vmF6GBY3EdoUnUPsCZJI3JJC77Eb71Ycq546CDpyoIM4OPSqwN/nEAZFczxj27eh7J1aPMk+vUVaCfVssGCCMgDJO5Zb5w2k41rAHQtH2ptmNSt3JmZ2FDyRhu6YqctHZDxYBBMT6dSkgL6oMg77fL4yJi8z8Vo4KCGwwBAG5H3hkgRIx3rieYcwLt9pgPujSF9oyDIx8epPeu4jzdtQiemYjIMjrP0rOXiMklxUhrFFbo6njfEVssCFA0mRhegwNtpM/LsYq14fxIpuKVZkDkavMCxKiJDCN42P8teeNxhUGQu0ZWMwJEH2YU/h7wusqk5JABmAo9smOvToKqEsi7YOMT3Tgbyusq2oQMjbIH+fnUnTXB+Febtw4AvuptNPqX7rZABVdhA6hQBmu15fx6X1LJOnIkjTtvjcf7V6eLMmqfZxTg0/odprzn9o6nzFbzbbIo1aDBZTjInGRG5G/ciaznzpZulLF14AIa55k+ZkZJAG0iR7E1R8VxxO6liuB0gsegG2TPxrjz+Jclxr+zbHip2mQf3xpjWY2GmQVO8xjsD/AL0z94uEqwJb+Jq1OoYfZALaSDM++8DrUvhbL3DpW2pJkzJYqDvCRq7HE4HXeoHF3whBz1GIIkYOQBt09iKwTa/KbdjuHPDu6hiNKmWJ1JMxiYw0CPjO/Xp+R83scDxF1bZF205RVhiWCqzHaIJk7k9OlcObsGbeZiSwyd5MA77be9OtoxMtg4A+AkbdD9N60WTjtCcU9M925XzO1xALWnDAbjZh8VOanaa8u/Z81lmus9067YlGKsdOoiSJMT6cCJ3zXp/B8SlxAyOHEfa2nAz+Nehhy842ziyQ4vRhWhK1E53zQWbTOhVmXRsQ2kOYDEAzGD9K5vgOeXQwb+EUuCVlhbyGIuErMlsE/ZnI6bOWeMXQlBs64rQlK53lfiq3p18Rc0pcY+WWVVgAGQQpJO2/eRArpOHupcUPbZXU7MpBB+YqoZYz6YnFoWUrw79pfPfO4ki2x0W/4aEGNjLMCO7deyrXpv7RfEA4ThyqH+LdBCxuq7M3x6D5npXgbvraayzTv0nX4fHXqPUPAfjAm3oYAsoll2nYa06R3Hf4iu94Hmlq9hWhv5Gwfl0Pyr59BNsq9slWXMjp/X3HWTXZck57b4gBT/DujdQQFbuVPY/h+JxjmlDro3yYIy77PXDboSlcdwXPL1qBqDjeGyB8CMxV1Y8TWnRiQUdVJ0HMmMKCO+N43roj4mEvo5ZeHnH7LQpUbjLvlrMFj0VQSSd8QKHw7xvnWFJJ1qAryIJMfaj3/OasWte221aqfKNoyceLpnPtzcD7j5XWoI0ygGWJaAIzjfFcnzPxLdLsyQqkaYiW0gnJkGDnce1XXifmdoXNOmXiFcYIkGQwPSD26zXIpfAnUBvGw6yJk7iM/KvK8Tnny48jeEF3Rd+GXd/MJu6gAulWMmTA9WsTEDcfzHrVDzIHOMKJgGRPUz8Mx7Cmm6qKDJBBI2UegiR6l2+n1qvvcYTlTpjM92jE4/Sud5XKkzphGtkixw3EssrauFZMEKxGCRuGrVKTjSAAVuKY2VC4zkQyggiKyteC+GPZFtqNWSME52wcZ+szVzd5obhRFGiymML9oiDqaDLdYJJiTG8VSXnWSAYOBJGPn/SouqWJTVA6AmPj0rKEm1voGi64m4LaNJJLY1A46TrGxG8VU3eYSoiNQGljiDpntviPpUZlgfaMn8Prv/tS9SgsTsJ39gMxFXSfSEix/wCIrpE5YfQHPbrtmncNfcsXVRLAqqySQ24KmRBxkzj5iqJU+8wKjp0wflTwFGVcj2z+dWkkx7Z1Z4d3wpLObbaSo0zpDF1OYaDgADIIzIIOj4bvJGlXZmA0BUch1Ks0g6cGOkQRmcGIHDW7txVGdKABGYQQAxYgd5+XxxXScuuXbSBLdy4nq1EqxBZoOWPwJ2jpWnOPuT5cvYh8q5PeUh7qhFEYY3FjOlTrVYD657j2yDXQ8V4qvG2VtFvSwMkW4ZSnqtyFAiZMn/aub514qAJ1XHvv/LqJUHuT9kdNhNc1xHMb14R5mgAyFSUA9jG8ROaW/wBOh+Wv1bLq5zNFU271wAGWKnMXNpAHWDpkdu1K4q9aRybclPVpYgM0A4b2xH4xVBxPCF89R13ke9R7PEt9hmIicfp8KzlCwcfg6ReOKMXUw6QdalY1RIyDgdRGZFVvF8cGYlwFOQdAgbzAj59aicMzOcAMegiTO2F+nTtUmxbzrur/AA7eW9wsQok51GF7DUKaSWhJbLnjeWG35AVC/m2QTALKrhtLBoGIkD5jrVVeuQQT11aYjSRnYGam+GeavdtXbZYi9bZ+IskdQc37Y+QDgf6TUi3zdz9rS0iJZVbBmckf6m+tDhTK43sqeE5u9suA7qCCBpOkNkRr2xE9zXUcl8SXE9SusBdMFUjy5ykESV7xvBJzVQUsM0tYXpOhmAP/AC5ER7fCtWeDtID5dy6NW4dUeANhIK4mf7xSmm1rRDx/JeLz5r+u2/qtMFkLpQIQxNsKMYWYidvrVbaYMPSQDr0BVZjtpGplzgg7TuIGKkcntKtxQb9or6t1ZjqGrSSrCCJA6/eqr4hgzsWEGfUNHpJwI0gwOn13zUfuQ8fEd57FvUQQJgDAmZ9JEg/n88V6J4b8QCxwpN11KWrgQFVIaCpfKwN8R7ntXD8Hye60O2kwFZUV7bIFO+pi0LHYj5irO/x9rToFy0hEjUkhxp0n1MSS7BTAwAARE71pjbg7Qlj5PfRzXiI8XzK+10WnCnYNCBUjCgMRPy/U0rg/C11ZL6BuMk9IJ3A9vqKK7zzhrQ0i5fvZnJYwQcmWYf2KjcR4lsAeixJlml9P22KkkGCc95+7WlyZ1Liix4fg7EBHu2xrBYMoaSAA0AgkbbY69TSH5VYVvQvE3GiR5QbBM41emD1+dROG8YYANtF9RJKg/ZAwu+5OPnQP4yfySoRRdJb+JEkCVKmDiY1D6UlGQ3NM6fl9+5Ol7Nwqepa0HXT3APqBxlfnNWRHXM9TBXfPqBAxjt36V59xPiq6S2l3AZXWBsNUaSPcCRO+B8arOB5tct3FuB3JBEyzeoDoTNPy2Lmj2PlPHNacMO2V2BA3Ge0dNpruOC4tLyB0MgmI6hokqR0NeFcP41gjUobBktIJMAjI2EkjrsDiuk5J4vt6lZX8tz0bKmCVh433JnESNpzeOcsf7GWXGsm12dB4/wCV2J1kkXrghZErIG5A2Mdf9PTr5tdvZ+HvAx8q6jxNzi651XtBjYgCAsDb3JJx7/CuYPFpEqNRP2ViRHWSRE/1rjzZOU3UTOKcdMK3zFSMgSSVAidwQQA2e+aRxt0QIaY2H0nHTb+wKkC2rHSEidu31JptvgYJViF0yWBz9IGY7VnzRashW+JgAHV8mj8IrKabCn7xHtH9BWVpz+hUBe4ZVPqBU9AxnMZPy3rHkQpCv1JQySPfqI2yMVQ/v7nJnVj6fGpdrip9THOTA6xkb+4/zWrxa2a2mO4liTqEzmZj9N4pnBcnvO2oqdJyNeASdie/fapnAc3sW1DFSWJAYs0tpxJAg9piRR8T4waFFsKpiTjVBnb1EzER0xmKFFpUikorsmJ4YJzcaZz6Rgfqfl3q14XlNq3EKsn+YjVn2J9j74rjeI5/cdCpYyTJYGDJmRjYbR2ioZ5gznUTBBJkHucfQY/zT4sfNLpHoHOOPWxaFwQ+ohVVTrk/ET6fST/WRPIX+aX7phvSv8iSogZgnc/l7VCtcV6lY/dAAAGNIERHwH4VcX+eI2FtKDiWXXgkCdU757dB3qopIiUmyJZsDqDnuJzThw4H2W6dZ6nPT+4qYvEWjaDHUGNwpG40+kycdmj41lprL3QiOyhj6Sy7ydMGDgz+H0qrQtibPDMcwPgGXp7TOag8y5eS0gGcxIIxVirriSCCYwQJjG/y/L2qaLKadNz0ndLgj72QHj7pnDdD3EwNAmc7yW8uvQwhzgGSJJwA+Yicz9akc3Ny6fJsrcuktLaEZiTnSsKOmW+Y6ij43k4cmMNtP9ehq05Lz69ZC2nItqgJa5qALTORjLZiTPQnYVjkuHqSsTdCOB8N8XwwS61u5YYNqD3B5ZlQWAAaCTCnHWTVnf4C3A+0rkn0rBRVIkmegDT8jGImgs8zVw0gvb9epXbzCpEZEAHT7g7E52qvPEqJ0XNSKGLAiAwGQpAbMlup+MgVyvLkk9aJlkb6JX7gThdTGSMrpECMyx7ddsHNYnL3zOnHxP4AEgY696jjmNzQT5qNqKgKQRiTqgaYgHpn8MHY8wQ1u6zIRDawBJn1Qeq77nv3p+ZlWm0JTkSLHLLhOAIiSSQqgdXLmAF6Gaic15lwtmRbI4m7K6tMizK76bhy0kTgR75qNx3Ny6H+EWCCWD6SRkA6vQwKgxH2YzvWcDwdq4Sb3Di3BAj1I0xq9MROI6fe9jXTGXp5SNOVorOJ5hxPGsttnCp922o8u0I2lVBk+5n41Y8u5SEZmdizgQSpxpKwe0jpM53qdwHKVR5JmGMDVGBkDaSfnBpioQ8HHXpsTAz12rHLmt8Y9DcTmOf8EqaNOkEj7KjaPtFyczqwB0C1TBTXQ80shmZ2KhVxggnWchSe5yx7CqhUzOK68T9OxcRHlUCpmp4WgFqtLBxIjJFAa6D9y4Vkk37ltgBhrYZSTGMERHz2rY8J3XGqw9q+P/5tDf8AQ2fpNLkgaOcrasQcVL4nlt22Ye2ykdCKiMsVRJY8vv3wfRqIMSpypAxkHHT8KuV4hhEoVIPqhjAB76sjbY96quX8cUwOpBBG4OMbwR/U/Oe94XEI1bDYMNRZeo7iD2rnmr7RSqiVxPF6Y09Ik9frUniL2C0MzKciTJiDqJjIMz2z7iqblyXLkgKTHecRMAnoat3ZkA1NECMdMkmZEzJP9isZQUdAlZDXmJ6K/wD0ofxINbqT+8Hocf371lLjH4FxORgmpXCqDIkDBOT26Ada1xvBtbImMxkGRJAMT3gj6jvRcFwzOw0rqJmB+eOu4rtEJR84x7xtTuB4csSdJbOau/EHhW5w1i3euKbepkt+W2rUSQx1HUIzp2BxI2o/Dts6SdBb1HYqNsdSOxqJypWio7Ip4QBSfLcYP3cYHel8s4OVnS++6qTtXS8XZYWrk2bgAWCx0QuqNzqnPtQ8ntv5ShbNxo1epQCpkz3ntWDn6Sq2V1vgjj+HdMdrbVE4G0xLwhPqJ3Aj2z1rsGNxEP8A4fiF7EqoH/vJrl7qNbZkj1TM5nOcUo+pMUmkCLZyCjj29Jg/JqRxa6RqXWpBEEqRGZ32q54bXg+XM5nVAz7RvUbmitpAKaQSOoIyR86zjL1L/ZbqjkeLJDsJ6/XberngbX8MEkgdT2EzNBxfGWbdxg3DLcYH7TO4BkAg6RjarXhbH/hgdM+necn5V0ZZOkQkVo5pptAAvrJOdWIDGAB8MZ7YqHxnNmuoFYSQVg/AEH6iPoe9Ou8ofy/M0sV6kdCZjG5EiPb55WeSuLaXQdWu4ttVWdRLAn6yCIrSLRnslcmtT6/3hbTZGkkozCNhjS0nET2q34O0bAcBlU3IUhyHYJGSFQGST932g9xyb8MQmvGkkD7QJyCdhmMGn8DxiplrYuNIMszLABBgaYM43nHyrKePkKix4PlRctk27aEBmMHf7I8o5J2we49psTYexaEambKxKhUkSpZZ1AkER3kGcxXNXuZ3HADMxAJIEzBOJk5wMf5o05veAK+Y+k4iYBERBjoMY2xRLHOXYqZ2B5gqWxqyRpNyyftziGM7MIJ04MQSM1Cs8y8wwJVQDh4/iAxpmPvT2/Sa5q0xc6gfVJJOxM7k/wBaseT8QQHRG0K0GNGskwREYnYRkCc1n+HjFP5BKi8TigNXUyIgzGwkkdPam8i4tTxFkMuWu2wJE4NxZK74MHNc9zG2VDEKsEsqspLLK6Z0wSJAI9vVPal8k4xzxXCobhgX7P43F67xtiiGBMvlZ6n/AMS44cSVbhw1oX7o1MBJtM50uI20qBAIyDmub/aJw5u8RYSzZLO1t4SygLMQxP2VEsYBPXFdtxLMXYqNPqMenpJ67/5NecftRU+bY1b+W2PbVj9a7WkY4ZPlsrl8McZMfunETE6TbIYDMEgxANQ+Y8I9hgl9WtsQDpcgHSZzE9waoiKE0qOnkWfF2PQH1ekkjHqyIqBbulTKMQRsQSK6PkvKX4nhvKBVD5hINw6VC6VYsT2ABPyqg5jwZs3WtlkcoY1ISVPWQSBSi09DkumWfC+KeIXDsLy4BW6NcgGY1HMVcW+YcJegXE0FtmUgpPaLgkZ94rfgzhrNy0Q9pGK3F1s4EsuYtqxnSTkyBsI7ERfDNu0WHmxCrctvrCOurMGG29PXcGCKzc420vYlMsD4UtXBNu4piPTADCYiRqxuB2k1CPhe9aYMhGDOZG3uBAqq4PiXsrNtm1amVuwC4Efhml3+Yv6R5jBZPXIk5E9YiadP5HcToX4q4npZQBgFgcTG5P4ZqMnE+qZwcEEzHeZ+lRF4oFWOptQOqdUexlYxsDEnrUe3xA1KxUNn1DIDRuDB6jtWfAHLRdGyTlWtkdI4rhwPozTWVBfmd1jKtC9AqSAOw9vbpWVPF/RPI6TxT4k4G9w+hLM3Bq03NIQg6dIkjcAfkKo/BXNLXDcSt5pASBtqDSxLY6YC7bEVs8I//wCqh+bn/wCVGnLn6cGn/W4/NqtTSXf9oRcftB8aW+NNm2gJVGZyMj1Aek5Hu2KquRc+XhwCbTsm5AxMydyPeoiclum4zm0VGg6VX1ZwMZJO5NHwvAMW0XLAQaLnr9W622KneMlR9aG4tV2UrRf2PEY4gXl0ME0liDo2UEnZckBe46fGl8m8ZWrFkWns3G0iAdKAhsnVpJ6dqp/Dl0+XfteWisyOA5B1Q7orLnppJ+lLs3/3jimZwPXZInS8akU9+sL71HCO1RXL4Om5n+0HzgluylxAWGouLbTJERucS1UPibiAl5m/mZgAOmgL+Hq/CoPKbDm9aIRlUX7RLesQqqAx3+P+MUrnjP54cExbIII3X1FpHY9auChHSIlT7JfD+IXAgRA/mz70F3n/AJsA6dwYAM4z+lV3G8Sbi+pmYCFliSQAZgfWn2+PL4iQBP2dgPfoNqOEU74iv4D4m7w95m9LC4WwQSJgCBvp6EfSpg555QVVCEaRGpS8xuMHSc9Kq+Z8x86JAnUDIwcA/wBa6PlfFW2Qg+gW1PnCJI/k4hREtDadQ6R01U3+XaGgeX8ZpCOukNoeAzBQdAEggGfvCJ36TBiHxR1cvQrv+9rpXeAysQAO8mKvOV8XYs/weKt2JVQwcqW1Aj0lSEOpTuPlIpHiTn3DutpOHQqLd9LhCW9CwsywAAk7b9ulZ8vXVMpaRS82vrcRQ6Q6ugMKVZpww2kEe9UvE5J9l2hV9/uiOu9XvN+L84Dyrdx31K2opBGkzPp3Px6Up+U8TcXHDXdWSzG2ROwAXAAUADG8k1opKreiaKu3cVbJBg6/ug51AEIzZwAZMHfVImMIS4DMgxocbnsSv0OY9q6D/gHFXLao1i9KagsxpCk6gAGyDJOxiBtV34K8N37N2b1kFNyG0sCRlQRPf4jelPPjim7X8gefpIMAGZAAG89Iq0tpeUajbuBidJJVvUrj7JkddJ+hr0e54PDMW0W4wQSGVtckzKg6YwOv2fepfA8jvWwPWGKKozqAY/eMkFgZ0nHasZ+LhWq/kTOIHI+Iui25tuwjSy3IByRHlbQJz0OTO9TuYeEArWwryrERpWdj9piMnMjbOK7Di+CvEgkwM6Qupo7Fzpk4nr8u6xwF+QZtgAer7cknGoHRJicDbFc34qV6aEUvA8i0G/oIYs1ohblu29v0ux0MrMNSkMBpIBx9IvH+FrfGWw/Djyb/AKybR0hCAZ0AgAAiQQcDSwHTHTnhLgM6hiYEdcn1enIn4HG9J4+9cbSCgkYJH2tJySJHfO/06i8TP2KtnBHwHxCFDc0aMF9LrK9WX4hd+0H4kOack/eG8ywLFtI0gZtqSPvzp05nvtE13vk3LlwTpC4hXLxP2V1EqehmTJ9I7mgs2TJi0CBIUaWCdJIBQbgARHTcmtV4mdWyTm0sL5baXhUW2xK+W+YzBMgkgR8T0iqTiuMduHF0Wium87G4LZ0Bm1Dy2aN9LLGfxIr0/g+XofMVrNtTctlM+nQSGGqQNhqMGJ3+T+J53xNm2Ft8Lbe3YBJ0mfMRU0wU0Q0kT8570QzLpKzok+aPGOTcZ5bFGYKjQWkSDAMAwJEmBM/7dN4XsWXTiiyq38ZSAhMKra4j/SYPU7Cfex4v9lHGXTqW5wqq5LhBcjTqyBEYgGPlV54e8E8VwycYb/lXDetroKMrnXb1QIAkDI6dK2z5IuDp7MlG3Ry2iyD/AOWhknYZJMT8T+c0virVvT5htKsCJBKmOgwxn4Gpd7kPGrcPl8LxDEnLC0xXDA+gxESN8bVHu+DOY3ZA4O/HXVoSfjqcA5+dc0McrXq/v/plwdkbh+FsE6wmDgljq6EEEE5kfCPkKhhLKNp8vt6hqM9Qc77V0fBfs95kECmwgyJm7bEjOJBPc1J4j9nXHPE2bKBQQP456kHbR0z9fatFHe5a/ctYpM5IXkGwAHaB1z2rdd3a8AvH8WzbNz7xXiSoJ9hoxisouPyyvJkIW1/6vwo1t+/1qwFn4UxeHH+DXmcmYUyCnCj+bHzol4X3neMT+dWH7uvX9PrHWi/dQRgfoKlthTIa8Ies/Q05eD9gflP1xUheDO8jP50xLTjqfrU2woiXODkf+WpMR6h+najXlsj1WLZmem/yJqWjP2+v9TT7fEt1/v4UW0MqDyLhxvwdo56IvzqTwvL+Gt6tPDW01qUYC2o1KSDpbuJAx7VaW7x6wPrT0YHoT8ce+aPMl8sdfBSpyrgR/wDjcOPby0H6VLtWOFXK2LIOchbYwRESB2MVYhLceoD4/wBK03D22jH0z+lLnL3b/kdMiLbsQP4NrAgelcCSYGMZJMe5poCdLNvr91aM8FbH9596YeEXG+em/wAOtTy+xbFpdUfcWPZRHw2p63F6qPkB/StjhT0n2GxNa/dDtn8DUt2PYetPh9awhN8fjW2sd/zzijSwg7fOTSCgF0HoJ+tA8dJ/KpGpR1H0og6dposCEbJO0/X8s0LcIe/5H8amFhsAK1pU9B+I/SKaYqIo4MdWPvWJwCfz/DI/WntZt9h8MkVs2l+7A+Aiq5Dr5FHly/zfl+lJu8CI7/AmpZtAbgz/AHmtaRvI7bZoUgpFTdsEdTUdlb+Zvh/Y/uavonE/Iz/Wlsn+r/lgVamw4fZSMT7/AIUtrh9/wq78sGZOPYCKXpUdJ7Ef0ir8xg4v5Kmzx91T6S694LL8JOKlWef31I9bH/1S30napQtr236x+dA/Doe3zE/nT8yhepe5Nt+KrswyIT29Q/GTBqQPEoIyoU/X86q0twP/ALYnH2VH1MUL2xO6/Mb0/OkWskkW3/1Ja7f93+9ZVV5f96Z/Wso/EMfnyKO3pG4mPj3pxZQdpx7/AN9KysqSRnmg7KBj8qNEb4de/T/FbrKkFsYltyY6/LrTCpUAT0rKypbH7G7aNGT8/wDFMQT3O/WsrKViQcKMb5A6z9Z9qZrPscHOfrWVlSUgQWJmBt+HvUhbZPXcYBz3n4VqsoZVBi1v/mjtkJvnp2+NbrKkTSGDiRHTr0zj3obt49B9DEb5rKymtgC7wM5/Teo73RO4GO3y7VlZU2ZtAPeE95Pwz8B8qxdPUEHHz61lZTslhNp6fUT+tLYMBOrAGxEnHvNZWUBWjFY46/h7ini8wkCR9IA2rKygDGut3nv/AJ3oFuMc/D8aysoBbDEE5PTaKIR0n8IrKymNDAuB8fb4dqTcQAxGT02z8RWVlAzdyxuRjHue++c1G0sMiMHaD/WsrKdiFkkfawc7d96FnMY/GDWVlMhi3vgGIH/d+lZWVlUTZ//Z"/>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18446" name="AutoShape 16" descr="data:image/jpeg;base64,/9j/4AAQSkZJRgABAQAAAQABAAD/2wCEAAkGBxQSEhUUEhQUFRUUFhQWFxUUGBUUGBcWFBkYGBYWFRcYHCghHBolHBgaIzIiJyorLi4uGR8zODMsNygtLisBCgoKDg0OGxAQGiwkHyQsLCwsLDAsLCwsLCwsLCwsLCwsLCwsLCwtLCwsLCwsLCwsLCwsLCwsLCwsLCwsLCwsLP/AABEIALcBEwMBIgACEQEDEQH/xAAcAAACAgMBAQAAAAAAAAAAAAACAwQFAAEGBwj/xABCEAACAQMCBAQDBQcCBAUFAAABAhEAAyESMQQFQVEGEyJhcYGRMkKhscEHFCNS0fDxYuEVgpKiJDNyssIWQ0RUY//EABkBAAMBAQEAAAAAAAAAAAAAAAABAgMEBf/EACoRAAICAgIABgAGAwAAAAAAAAABAhEDIRIxBBMiQVFhFDJCcZGhwdHh/9oADAMBAAIRAxEAPwDrIrcVuK3FeoecDWUUVqKYGq1FFFZFAAxWoo4rVAAEUJFMIrRFACiK1TCKEigBZFCRTCK0RQAoihIphFCRTAURQkU0ihIpgJNaphFCRQABFARTDQkUAKIoCKaRQEUAKIoGFOIoCKQxBFAwp7ClsKAEMKWwp5FLYUUMQRQkU1hQMKQCSKAinEUBFACYrKZFZSGejxWRRxWAUyAYrIo4rIoACK1FMitRQAEVoimRWiKAFxWophFCRQIAigIppFaIpgJIoSKcRQEUALihIpkVoigBRFARTiKAimFiiKAinFaAimAoihIppFCRQAoigIpxFCRSAQRQkU4rQlaBiCKArTytAVoAjstLZakkUtlpARmWgZakMtLK0DI7LQEVIZaWy0hiYrKZprKAPRorNNGBW4pEi4rIphWsigAIrUUzTWopgBFaimRWRQIVFaIppWhigQoihIpxFCRQAoihIpxWhK07ASVoStOK1orQAgrQlaeRQlaBCCtCVqQVoStMCMVoSKklaBkosZHIoStOK0JWgLElaErTitCRQMQVoCtSCtCVoGRWWgK1JZaWVpARmWllalFaArQBFK0srUorQMtJjsjaa1T9FZQB6FFbii01kVIgYrIo4rIpgBFZFHFZFAC9NZppsVqKAFFaErT9NCVoJElaHTTytDpoATFainEUJWgQkrQlafpoStMBBWhK08rWtNMQiK0RTtNCVoASVoCtPK0JWgZHK0JWpBWhK0ARitCVqSVoStAyMVoStSStAVoGRitAVqUVpZSgZGK0DLUorSylICKUoClSXABA6nb5ULLQMi6KypGmsosDu4rcUQFJu8UikBjE4ztMTE/CsnJLsdDNNa01Au81UMcrpA/ISf7+FTeH4gPt8xgxicwamOWLdJg4NBaa3ppkUniuJW2JbAq3JJWxVYWms01RcT4ptgSqtpiQ5EJjdZ2npVhynmq3sQQQATII32GRvEGPcd6zjnhJ0mU8ckrZM01rTTtNZprWzNiCtaK0/TVTzHndqwxW4HGJB04badJ6kTSlNRVsEm+iq8Qc7Am1ZdfN65jSRB0kj7JOd6ruA8SXNb+aqekQTKqq9jiSZjYSd6pfFPNrXE3P4akmQBpTQ5JEQWkktLARHUe1cvxF4ho1MAAYW6OowQDAzmvNnnm5to6o41x2d/wnid7lxUW5bIM+px5YI6GdRB32wfyrqbHG2rhhLiMTJAVlJIG+Aa8RHMG0ANG+CVggexjaff5d+t8H82S26lrJX1BTcGoT5gYJIkr8gBkAzvOmHPJOn/kWTEq0eklKEpUpVnI61o269GzkIpSgKVLNuhKUWBFKUJSpRStaKLAiFKEpUspXO+MOYeStpR9p7gPytjUT8jpqZz4xbKhFykootSlaNumcHeF1FddmAP8AUfEHFMKVSd7Qmq0RDboSlSzboSlFjIZt0Bt1MKUBSixkQpQFKmG3SeIIRSzEADqcUmwKfml1khoGgFZaRIk6TvAAhu/etWdRVQQdQ0SGxgkTI7+3tvSuY3hcMqSAjaDMgZ+0TDA+wn9RVbxfMktqmgsGRRCkwCBpwSR6ox9TXHPOk3fR0Rg2ifc5hZBIZ0DAkESenyrK5C7xCSfVxAkzCoWXOcEHIrKy/Fz+i/IR6hxfPgeFS4rEBhGASxwIM9Nj175rlE5pde6xZhBMESAWjAEthWgfHG/U88nNSLejUIJU6VkmRGBOfl+db4Xhbz6ma2dAyWI+yJGW+GPl7VyznLJK60axgoI6vmF6GBY3EdoUnUPsCZJI3JJC77Eb71Ycq546CDpyoIM4OPSqwN/nEAZFczxj27eh7J1aPMk+vUVaCfVssGCCMgDJO5Zb5w2k41rAHQtH2ptmNSt3JmZ2FDyRhu6YqctHZDxYBBMT6dSkgL6oMg77fL4yJi8z8Vo4KCGwwBAG5H3hkgRIx3rieYcwLt9pgPujSF9oyDIx8epPeu4jzdtQiemYjIMjrP0rOXiMklxUhrFFbo6njfEVssCFA0mRhegwNtpM/LsYq14fxIpuKVZkDkavMCxKiJDCN42P8teeNxhUGQu0ZWMwJEH2YU/h7wusqk5JABmAo9smOvToKqEsi7YOMT3Tgbyusq2oQMjbIH+fnUnTXB+Febtw4AvuptNPqX7rZABVdhA6hQBmu15fx6X1LJOnIkjTtvjcf7V6eLMmqfZxTg0/odprzn9o6nzFbzbbIo1aDBZTjInGRG5G/ciaznzpZulLF14AIa55k+ZkZJAG0iR7E1R8VxxO6liuB0gsegG2TPxrjz+Jclxr+zbHip2mQf3xpjWY2GmQVO8xjsD/AL0z94uEqwJb+Jq1OoYfZALaSDM++8DrUvhbL3DpW2pJkzJYqDvCRq7HE4HXeoHF3whBz1GIIkYOQBt09iKwTa/KbdjuHPDu6hiNKmWJ1JMxiYw0CPjO/Xp+R83scDxF1bZF205RVhiWCqzHaIJk7k9OlcObsGbeZiSwyd5MA77be9OtoxMtg4A+AkbdD9N60WTjtCcU9M925XzO1xALWnDAbjZh8VOanaa8u/Z81lmus9067YlGKsdOoiSJMT6cCJ3zXp/B8SlxAyOHEfa2nAz+Nehhy842ziyQ4vRhWhK1E53zQWbTOhVmXRsQ2kOYDEAzGD9K5vgOeXQwb+EUuCVlhbyGIuErMlsE/ZnI6bOWeMXQlBs64rQlK53lfiq3p18Rc0pcY+WWVVgAGQQpJO2/eRArpOHupcUPbZXU7MpBB+YqoZYz6YnFoWUrw79pfPfO4ki2x0W/4aEGNjLMCO7deyrXpv7RfEA4ThyqH+LdBCxuq7M3x6D5npXgbvraayzTv0nX4fHXqPUPAfjAm3oYAsoll2nYa06R3Hf4iu94Hmlq9hWhv5Gwfl0Pyr59BNsq9slWXMjp/X3HWTXZck57b4gBT/DujdQQFbuVPY/h+JxjmlDro3yYIy77PXDboSlcdwXPL1qBqDjeGyB8CMxV1Y8TWnRiQUdVJ0HMmMKCO+N43roj4mEvo5ZeHnH7LQpUbjLvlrMFj0VQSSd8QKHw7xvnWFJJ1qAryIJMfaj3/OasWte221aqfKNoyceLpnPtzcD7j5XWoI0ygGWJaAIzjfFcnzPxLdLsyQqkaYiW0gnJkGDnce1XXifmdoXNOmXiFcYIkGQwPSD26zXIpfAnUBvGw6yJk7iM/KvK8Tnny48jeEF3Rd+GXd/MJu6gAulWMmTA9WsTEDcfzHrVDzIHOMKJgGRPUz8Mx7Cmm6qKDJBBI2UegiR6l2+n1qvvcYTlTpjM92jE4/Sud5XKkzphGtkixw3EssrauFZMEKxGCRuGrVKTjSAAVuKY2VC4zkQyggiKyteC+GPZFtqNWSME52wcZ+szVzd5obhRFGiymML9oiDqaDLdYJJiTG8VSXnWSAYOBJGPn/SouqWJTVA6AmPj0rKEm1voGi64m4LaNJJLY1A46TrGxG8VU3eYSoiNQGljiDpntviPpUZlgfaMn8Prv/tS9SgsTsJ39gMxFXSfSEix/wCIrpE5YfQHPbrtmncNfcsXVRLAqqySQ24KmRBxkzj5iqJU+8wKjp0wflTwFGVcj2z+dWkkx7Z1Z4d3wpLObbaSo0zpDF1OYaDgADIIzIIOj4bvJGlXZmA0BUch1Ks0g6cGOkQRmcGIHDW7txVGdKABGYQQAxYgd5+XxxXScuuXbSBLdy4nq1EqxBZoOWPwJ2jpWnOPuT5cvYh8q5PeUh7qhFEYY3FjOlTrVYD657j2yDXQ8V4qvG2VtFvSwMkW4ZSnqtyFAiZMn/aub514qAJ1XHvv/LqJUHuT9kdNhNc1xHMb14R5mgAyFSUA9jG8ROaW/wBOh+Wv1bLq5zNFU271wAGWKnMXNpAHWDpkdu1K4q9aRybclPVpYgM0A4b2xH4xVBxPCF89R13ke9R7PEt9hmIicfp8KzlCwcfg6ReOKMXUw6QdalY1RIyDgdRGZFVvF8cGYlwFOQdAgbzAj59aicMzOcAMegiTO2F+nTtUmxbzrur/AA7eW9wsQok51GF7DUKaSWhJbLnjeWG35AVC/m2QTALKrhtLBoGIkD5jrVVeuQQT11aYjSRnYGam+GeavdtXbZYi9bZ+IskdQc37Y+QDgf6TUi3zdz9rS0iJZVbBmckf6m+tDhTK43sqeE5u9suA7qCCBpOkNkRr2xE9zXUcl8SXE9SusBdMFUjy5ykESV7xvBJzVQUsM0tYXpOhmAP/AC5ER7fCtWeDtID5dy6NW4dUeANhIK4mf7xSmm1rRDx/JeLz5r+u2/qtMFkLpQIQxNsKMYWYidvrVbaYMPSQDr0BVZjtpGplzgg7TuIGKkcntKtxQb9or6t1ZjqGrSSrCCJA6/eqr4hgzsWEGfUNHpJwI0gwOn13zUfuQ8fEd57FvUQQJgDAmZ9JEg/n88V6J4b8QCxwpN11KWrgQFVIaCpfKwN8R7ntXD8Hye60O2kwFZUV7bIFO+pi0LHYj5irO/x9rToFy0hEjUkhxp0n1MSS7BTAwAARE71pjbg7Qlj5PfRzXiI8XzK+10WnCnYNCBUjCgMRPy/U0rg/C11ZL6BuMk9IJ3A9vqKK7zzhrQ0i5fvZnJYwQcmWYf2KjcR4lsAeixJlml9P22KkkGCc95+7WlyZ1Liix4fg7EBHu2xrBYMoaSAA0AgkbbY69TSH5VYVvQvE3GiR5QbBM41emD1+dROG8YYANtF9RJKg/ZAwu+5OPnQP4yfySoRRdJb+JEkCVKmDiY1D6UlGQ3NM6fl9+5Ol7Nwqepa0HXT3APqBxlfnNWRHXM9TBXfPqBAxjt36V59xPiq6S2l3AZXWBsNUaSPcCRO+B8arOB5tct3FuB3JBEyzeoDoTNPy2Lmj2PlPHNacMO2V2BA3Ge0dNpruOC4tLyB0MgmI6hokqR0NeFcP41gjUobBktIJMAjI2EkjrsDiuk5J4vt6lZX8tz0bKmCVh433JnESNpzeOcsf7GWXGsm12dB4/wCV2J1kkXrghZErIG5A2Mdf9PTr5tdvZ+HvAx8q6jxNzi651XtBjYgCAsDb3JJx7/CuYPFpEqNRP2ViRHWSRE/1rjzZOU3UTOKcdMK3zFSMgSSVAidwQQA2e+aRxt0QIaY2H0nHTb+wKkC2rHSEidu31JptvgYJViF0yWBz9IGY7VnzRashW+JgAHV8mj8IrKabCn7xHtH9BWVpz+hUBe4ZVPqBU9AxnMZPy3rHkQpCv1JQySPfqI2yMVQ/v7nJnVj6fGpdrip9THOTA6xkb+4/zWrxa2a2mO4liTqEzmZj9N4pnBcnvO2oqdJyNeASdie/fapnAc3sW1DFSWJAYs0tpxJAg9piRR8T4waFFsKpiTjVBnb1EzER0xmKFFpUikorsmJ4YJzcaZz6Rgfqfl3q14XlNq3EKsn+YjVn2J9j74rjeI5/cdCpYyTJYGDJmRjYbR2ioZ5gznUTBBJkHucfQY/zT4sfNLpHoHOOPWxaFwQ+ohVVTrk/ET6fST/WRPIX+aX7phvSv8iSogZgnc/l7VCtcV6lY/dAAAGNIERHwH4VcX+eI2FtKDiWXXgkCdU757dB3qopIiUmyJZsDqDnuJzThw4H2W6dZ6nPT+4qYvEWjaDHUGNwpG40+kycdmj41lprL3QiOyhj6Sy7ydMGDgz+H0qrQtibPDMcwPgGXp7TOag8y5eS0gGcxIIxVirriSCCYwQJjG/y/L2qaLKadNz0ndLgj72QHj7pnDdD3EwNAmc7yW8uvQwhzgGSJJwA+Yicz9akc3Ny6fJsrcuktLaEZiTnSsKOmW+Y6ij43k4cmMNtP9ehq05Lz69ZC2nItqgJa5qALTORjLZiTPQnYVjkuHqSsTdCOB8N8XwwS61u5YYNqD3B5ZlQWAAaCTCnHWTVnf4C3A+0rkn0rBRVIkmegDT8jGImgs8zVw0gvb9epXbzCpEZEAHT7g7E52qvPEqJ0XNSKGLAiAwGQpAbMlup+MgVyvLkk9aJlkb6JX7gThdTGSMrpECMyx7ddsHNYnL3zOnHxP4AEgY696jjmNzQT5qNqKgKQRiTqgaYgHpn8MHY8wQ1u6zIRDawBJn1Qeq77nv3p+ZlWm0JTkSLHLLhOAIiSSQqgdXLmAF6Gaic15lwtmRbI4m7K6tMizK76bhy0kTgR75qNx3Ny6H+EWCCWD6SRkA6vQwKgxH2YzvWcDwdq4Sb3Di3BAj1I0xq9MROI6fe9jXTGXp5SNOVorOJ5hxPGsttnCp922o8u0I2lVBk+5n41Y8u5SEZmdizgQSpxpKwe0jpM53qdwHKVR5JmGMDVGBkDaSfnBpioQ8HHXpsTAz12rHLmt8Y9DcTmOf8EqaNOkEj7KjaPtFyczqwB0C1TBTXQ80shmZ2KhVxggnWchSe5yx7CqhUzOK68T9OxcRHlUCpmp4WgFqtLBxIjJFAa6D9y4Vkk37ltgBhrYZSTGMERHz2rY8J3XGqw9q+P/5tDf8AQ2fpNLkgaOcrasQcVL4nlt22Ye2ykdCKiMsVRJY8vv3wfRqIMSpypAxkHHT8KuV4hhEoVIPqhjAB76sjbY96quX8cUwOpBBG4OMbwR/U/Oe94XEI1bDYMNRZeo7iD2rnmr7RSqiVxPF6Y09Ik9frUniL2C0MzKciTJiDqJjIMz2z7iqblyXLkgKTHecRMAnoat3ZkA1NECMdMkmZEzJP9isZQUdAlZDXmJ6K/wD0ofxINbqT+8Hocf371lLjH4FxORgmpXCqDIkDBOT26Ada1xvBtbImMxkGRJAMT3gj6jvRcFwzOw0rqJmB+eOu4rtEJR84x7xtTuB4csSdJbOau/EHhW5w1i3euKbepkt+W2rUSQx1HUIzp2BxI2o/Dts6SdBb1HYqNsdSOxqJypWio7Ip4QBSfLcYP3cYHel8s4OVnS++6qTtXS8XZYWrk2bgAWCx0QuqNzqnPtQ8ntv5ShbNxo1epQCpkz3ntWDn6Sq2V1vgjj+HdMdrbVE4G0xLwhPqJ3Aj2z1rsGNxEP8A4fiF7EqoH/vJrl7qNbZkj1TM5nOcUo+pMUmkCLZyCjj29Jg/JqRxa6RqXWpBEEqRGZ32q54bXg+XM5nVAz7RvUbmitpAKaQSOoIyR86zjL1L/ZbqjkeLJDsJ6/XberngbX8MEkgdT2EzNBxfGWbdxg3DLcYH7TO4BkAg6RjarXhbH/hgdM+necn5V0ZZOkQkVo5pptAAvrJOdWIDGAB8MZ7YqHxnNmuoFYSQVg/AEH6iPoe9Ou8ofy/M0sV6kdCZjG5EiPb55WeSuLaXQdWu4ttVWdRLAn6yCIrSLRnslcmtT6/3hbTZGkkozCNhjS0nET2q34O0bAcBlU3IUhyHYJGSFQGST932g9xyb8MQmvGkkD7QJyCdhmMGn8DxiplrYuNIMszLABBgaYM43nHyrKePkKix4PlRctk27aEBmMHf7I8o5J2we49psTYexaEambKxKhUkSpZZ1AkER3kGcxXNXuZ3HADMxAJIEzBOJk5wMf5o05veAK+Y+k4iYBERBjoMY2xRLHOXYqZ2B5gqWxqyRpNyyftziGM7MIJ04MQSM1Cs8y8wwJVQDh4/iAxpmPvT2/Sa5q0xc6gfVJJOxM7k/wBaseT8QQHRG0K0GNGskwREYnYRkCc1n+HjFP5BKi8TigNXUyIgzGwkkdPam8i4tTxFkMuWu2wJE4NxZK74MHNc9zG2VDEKsEsqspLLK6Z0wSJAI9vVPal8k4xzxXCobhgX7P43F67xtiiGBMvlZ6n/AMS44cSVbhw1oX7o1MBJtM50uI20qBAIyDmub/aJw5u8RYSzZLO1t4SygLMQxP2VEsYBPXFdtxLMXYqNPqMenpJ67/5NecftRU+bY1b+W2PbVj9a7WkY4ZPlsrl8McZMfunETE6TbIYDMEgxANQ+Y8I9hgl9WtsQDpcgHSZzE9waoiKE0qOnkWfF2PQH1ekkjHqyIqBbulTKMQRsQSK6PkvKX4nhvKBVD5hINw6VC6VYsT2ABPyqg5jwZs3WtlkcoY1ISVPWQSBSi09DkumWfC+KeIXDsLy4BW6NcgGY1HMVcW+YcJegXE0FtmUgpPaLgkZ94rfgzhrNy0Q9pGK3F1s4EsuYtqxnSTkyBsI7ERfDNu0WHmxCrctvrCOurMGG29PXcGCKzc420vYlMsD4UtXBNu4piPTADCYiRqxuB2k1CPhe9aYMhGDOZG3uBAqq4PiXsrNtm1amVuwC4Efhml3+Yv6R5jBZPXIk5E9YiadP5HcToX4q4npZQBgFgcTG5P4ZqMnE+qZwcEEzHeZ+lRF4oFWOptQOqdUexlYxsDEnrUe3xA1KxUNn1DIDRuDB6jtWfAHLRdGyTlWtkdI4rhwPozTWVBfmd1jKtC9AqSAOw9vbpWVPF/RPI6TxT4k4G9w+hLM3Bq03NIQg6dIkjcAfkKo/BXNLXDcSt5pASBtqDSxLY6YC7bEVs8I//wCqh+bn/wCVGnLn6cGn/W4/NqtTSXf9oRcftB8aW+NNm2gJVGZyMj1Aek5Hu2KquRc+XhwCbTsm5AxMydyPeoiclum4zm0VGg6VX1ZwMZJO5NHwvAMW0XLAQaLnr9W622KneMlR9aG4tV2UrRf2PEY4gXl0ME0liDo2UEnZckBe46fGl8m8ZWrFkWns3G0iAdKAhsnVpJ6dqp/Dl0+XfteWisyOA5B1Q7orLnppJ+lLs3/3jimZwPXZInS8akU9+sL71HCO1RXL4Om5n+0HzgluylxAWGouLbTJERucS1UPibiAl5m/mZgAOmgL+Hq/CoPKbDm9aIRlUX7RLesQqqAx3+P+MUrnjP54cExbIII3X1FpHY9auChHSIlT7JfD+IXAgRA/mz70F3n/AJsA6dwYAM4z+lV3G8Sbi+pmYCFliSQAZgfWn2+PL4iQBP2dgPfoNqOEU74iv4D4m7w95m9LC4WwQSJgCBvp6EfSpg555QVVCEaRGpS8xuMHSc9Kq+Z8x86JAnUDIwcA/wBa6PlfFW2Qg+gW1PnCJI/k4hREtDadQ6R01U3+XaGgeX8ZpCOukNoeAzBQdAEggGfvCJ36TBiHxR1cvQrv+9rpXeAysQAO8mKvOV8XYs/weKt2JVQwcqW1Aj0lSEOpTuPlIpHiTn3DutpOHQqLd9LhCW9CwsywAAk7b9ulZ8vXVMpaRS82vrcRQ6Q6ugMKVZpww2kEe9UvE5J9l2hV9/uiOu9XvN+L84Dyrdx31K2opBGkzPp3Px6Up+U8TcXHDXdWSzG2ROwAXAAUADG8k1opKreiaKu3cVbJBg6/ug51AEIzZwAZMHfVImMIS4DMgxocbnsSv0OY9q6D/gHFXLao1i9KagsxpCk6gAGyDJOxiBtV34K8N37N2b1kFNyG0sCRlQRPf4jelPPjim7X8gefpIMAGZAAG89Iq0tpeUajbuBidJJVvUrj7JkddJ+hr0e54PDMW0W4wQSGVtckzKg6YwOv2fepfA8jvWwPWGKKozqAY/eMkFgZ0nHasZ+LhWq/kTOIHI+Iui25tuwjSy3IByRHlbQJz0OTO9TuYeEArWwryrERpWdj9piMnMjbOK7Di+CvEgkwM6Qupo7Fzpk4nr8u6xwF+QZtgAer7cknGoHRJicDbFc34qV6aEUvA8i0G/oIYs1ohblu29v0ux0MrMNSkMBpIBx9IvH+FrfGWw/Djyb/AKybR0hCAZ0AgAAiQQcDSwHTHTnhLgM6hiYEdcn1enIn4HG9J4+9cbSCgkYJH2tJySJHfO/06i8TP2KtnBHwHxCFDc0aMF9LrK9WX4hd+0H4kOack/eG8ywLFtI0gZtqSPvzp05nvtE13vk3LlwTpC4hXLxP2V1EqehmTJ9I7mgs2TJi0CBIUaWCdJIBQbgARHTcmtV4mdWyTm0sL5baXhUW2xK+W+YzBMgkgR8T0iqTiuMduHF0Wium87G4LZ0Bm1Dy2aN9LLGfxIr0/g+XofMVrNtTctlM+nQSGGqQNhqMGJ3+T+J53xNm2Ft8Lbe3YBJ0mfMRU0wU0Q0kT8570QzLpKzok+aPGOTcZ5bFGYKjQWkSDAMAwJEmBM/7dN4XsWXTiiyq38ZSAhMKra4j/SYPU7Cfex4v9lHGXTqW5wqq5LhBcjTqyBEYgGPlV54e8E8VwycYb/lXDetroKMrnXb1QIAkDI6dK2z5IuDp7MlG3Ry2iyD/AOWhknYZJMT8T+c0virVvT5htKsCJBKmOgwxn4Gpd7kPGrcPl8LxDEnLC0xXDA+gxESN8bVHu+DOY3ZA4O/HXVoSfjqcA5+dc0McrXq/v/plwdkbh+FsE6wmDgljq6EEEE5kfCPkKhhLKNp8vt6hqM9Qc77V0fBfs95kECmwgyJm7bEjOJBPc1J4j9nXHPE2bKBQQP456kHbR0z9fatFHe5a/ctYpM5IXkGwAHaB1z2rdd3a8AvH8WzbNz7xXiSoJ9hoxisouPyyvJkIW1/6vwo1t+/1qwFn4UxeHH+DXmcmYUyCnCj+bHzol4X3neMT+dWH7uvX9PrHWi/dQRgfoKlthTIa8Ies/Q05eD9gflP1xUheDO8jP50xLTjqfrU2woiXODkf+WpMR6h+najXlsj1WLZmem/yJqWjP2+v9TT7fEt1/v4UW0MqDyLhxvwdo56IvzqTwvL+Gt6tPDW01qUYC2o1KSDpbuJAx7VaW7x6wPrT0YHoT8ce+aPMl8sdfBSpyrgR/wDjcOPby0H6VLtWOFXK2LIOchbYwRESB2MVYhLceoD4/wBK03D22jH0z+lLnL3b/kdMiLbsQP4NrAgelcCSYGMZJMe5poCdLNvr91aM8FbH9596YeEXG+em/wAOtTy+xbFpdUfcWPZRHw2p63F6qPkB/StjhT0n2GxNa/dDtn8DUt2PYetPh9awhN8fjW2sd/zzijSwg7fOTSCgF0HoJ+tA8dJ/KpGpR1H0og6dposCEbJO0/X8s0LcIe/5H8amFhsAK1pU9B+I/SKaYqIo4MdWPvWJwCfz/DI/WntZt9h8MkVs2l+7A+Aiq5Dr5FHly/zfl+lJu8CI7/AmpZtAbgz/AHmtaRvI7bZoUgpFTdsEdTUdlb+Zvh/Y/uavonE/Iz/Wlsn+r/lgVamw4fZSMT7/AIUtrh9/wq78sGZOPYCKXpUdJ7Ef0ir8xg4v5Kmzx91T6S694LL8JOKlWef31I9bH/1S30napQtr236x+dA/Doe3zE/nT8yhepe5Nt+KrswyIT29Q/GTBqQPEoIyoU/X86q0twP/ALYnH2VH1MUL2xO6/Mb0/OkWskkW3/1Ja7f93+9ZVV5f96Z/Wso/EMfnyKO3pG4mPj3pxZQdpx7/AN9KysqSRnmg7KBj8qNEb4de/T/FbrKkFsYltyY6/LrTCpUAT0rKypbH7G7aNGT8/wDFMQT3O/WsrKViQcKMb5A6z9Z9qZrPscHOfrWVlSUgQWJmBt+HvUhbZPXcYBz3n4VqsoZVBi1v/mjtkJvnp2+NbrKkTSGDiRHTr0zj3obt49B9DEb5rKymtgC7wM5/Teo73RO4GO3y7VlZU2ZtAPeE95Pwz8B8qxdPUEHHz61lZTslhNp6fUT+tLYMBOrAGxEnHvNZWUBWjFY46/h7ini8wkCR9IA2rKygDGut3nv/AJ3oFuMc/D8aysoBbDEE5PTaKIR0n8IrKymNDAuB8fb4dqTcQAxGT02z8RWVlAzdyxuRjHue++c1G0sMiMHaD/WsrKdiFkkfawc7d96FnMY/GDWVlMhi3vgGIH/d+lZWVlUTZ//Z"/>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pic>
        <p:nvPicPr>
          <p:cNvPr id="18447" name="Picture 18" descr="http://p.s1sf.com/tr/0/ud/256/1282659/66dfabb1c8f2142827d0f2d38220d8b7.jpg"/>
          <p:cNvPicPr>
            <a:picLocks noChangeAspect="1" noChangeArrowheads="1"/>
          </p:cNvPicPr>
          <p:nvPr/>
        </p:nvPicPr>
        <p:blipFill>
          <a:blip r:embed="rId4"/>
          <a:srcRect/>
          <a:stretch>
            <a:fillRect/>
          </a:stretch>
        </p:blipFill>
        <p:spPr bwMode="auto">
          <a:xfrm>
            <a:off x="8001000" y="2286000"/>
            <a:ext cx="1143000" cy="952500"/>
          </a:xfrm>
          <a:prstGeom prst="rect">
            <a:avLst/>
          </a:prstGeom>
          <a:noFill/>
          <a:ln w="9525">
            <a:noFill/>
            <a:miter lim="800000"/>
            <a:headEnd/>
            <a:tailEnd/>
          </a:ln>
        </p:spPr>
      </p:pic>
      <p:sp>
        <p:nvSpPr>
          <p:cNvPr id="18448" name="AutoShape 20" descr="data:image/jpeg;base64,/9j/4AAQSkZJRgABAQAAAQABAAD/2wCEAAkGBxQTEhUUEhQWFhUXGBcaGBgYGB0YGBgWFxwYGBccFxwYHCggGBolGxcXITEhJSkrLy4uFx8zODMsNygtLiwBCgoKDg0OGxAQGywlICQsLCwsLyw1LCwsLCwsLCwsLywsLCwsLCwsLywsLCwsLDQsLCwsLCwsLCwsLCwsLCwsLP/AABEIALcBEwMBIgACEQEDEQH/xAAcAAABBQEBAQAAAAAAAAAAAAAFAAIDBAYBBwj/xABBEAACAQMDAgMGAwUGBgEFAAABAhEAAyEEEjEFQSJRYQYTMkJxgZGhsRQjUmLwB3KCwdHxFTNDc7LhJBZjkqLC/8QAGQEAAwEBAQAAAAAAAAAAAAAAAQIDAAQF/8QALREAAgIBAwMDAwMFAQAAAAAAAAECEQMSITETQVEEImEy0fBxgaFSYpGx4RT/2gAMAwEAAhEDEQA/AO27NthmKqXvc2nBOZ5NAzrSDzVfVOLhyTXEoPyNr+DYaTq9q45VIMd+1T6nqti28GCf8688tPsaAYqa/qDiTNbo/JlkZr162gD7hE8VmfarWLdS2qDIMk/Y/wCtQi3K8wTVvTaYKkHJ70YwUXYutgB7B2iifsrba05eYEHFObTDeB2q9+xtEgQoqzntT7gUmyveuXTcLb4z+U/6Vveja9CinEj868/S2d2aJWXKZ8uKjONoMczTPQ9f1C2EnE0NHXLewjbmKx97WMxljUZYng1JYgy9RK9gxb66ynHFP/8AqFpPkaAv605FETTvFEg5S8mh0/X9nw96nu+0LMfCPrWXABNW7DBTQljiF5ZeQ/p+tSpU4Pan9O1ibjvEis+pUtJp7asDApHj8BWeaXJpv+J2bZOwVS13WyzAgwPKg1u4v3NQ9b1H7PpTfZdw3+7UTG54DHMcBSDjn0g0Y41ZWOacnsX+pdQLETUQ1KkY/OsDY9sLhcb7abZyF3bo9CzHP1/KtZ6g4IBH0ORVHia5EySmEUuQcNVfqGrJ7k1XtAkxXCjTAEyY9STxS6CVyOprjGKvabrboMZmsb7Qdfazda1bCFllWYjdtfuFHBI4kg1F0b2ha4xW4FBMkECPtH9cVR4rjZb3xVWbu711o8iaDahvejx1TbWjvUb60LSxjXAnVkx+j6dscMPOtdoOsMvesjY14JqyNYJzQye7kZZZGwu9Y8zNZ3rX7ySDFD7vUI4zUdrqcmDU4wrcbrNghunFsE8Ujp4iRiiV/VKDNR3roYCBXTGb8G1gR7aycUqlu6MSeaVW1IfUi/8AtneK6L/ehP7TyvauIT54pKOdMNMw711LatxzQV9Z5mprOsjjmig6mg1tjntTbOpM+dUrGq3GCaW6DitVguwwdZJmKs2daSIrOLqiDJqxpNeCaVwRkGbi5p1y+IqoHJzUGp1EUFBM3cu+99KZZ1AmKqWr896iZYM5ptCM1Zf1d3yNU0vEmAaQu7hEVNatgcCK1AS2JEZhUiagtIFOtuIg1xLqLxQaNRHvcc1Xv3zNXrt8HvVN7KscHNFRQdJZ0uo4k1c9tNTc/ZdMm2Ei4wMzvLEXT4fRXtif5gOxoOdOwM0YPTr+rS17pRNstaJYqoYuqC0qkxLhQRtzACnG6g407Oj0sUpmEvAiCRH5R9a32ltL7hFnxKqgn6Chlrplu3dC3wzOsbwcKrjkQOQDjnMURu2dhwfCeDM+sE+eR9iK0la2K+qg0rSLPSLA3Gc0SNsBgQOCD+Bn/Kgli5t71bTqEc1CUJXaORcGK9r9AP2y+CgRi7sBlZBYkEDiDzigvSdExueqgn6jiR+Nb/qHS7usvPcsgFhZL3AZ5srtlTkDcAggwAxPAqj0DQMLLltgfdO2Ru2xBn6cx/erqg9jsmoyjqQGa2Rwai1G4mimt05HFVP2U8kxVFCL3OXTFlBi4qdGc571YtadTyZNXlthQDWeKLA4oFBrhMRThYYT2NFGfyGagvXHPy0ekkZRRDYQz4qse+VRFVQtwySaayMO01tHYdVReUIc0qHG+fWlQ6QKYINlhT954Fac9JYHJkCm2emgkkip2iVmZTTbjzUlu14oNaVOkqTjFPXoixma2qJrvYB21CgxTkJ5PHajydCxwc1ds+zoAkx963Vgu4djL29OW+lXNHoAGBitNZ6IO0RUn/DgB8QFCWaPY3Yz2rukEAA0xUk5BrSjQ/Q0v2E+VIpoW6M6bIQYFR+8Y/KYrVHQQOKemgntWWRB1PwZuzMCFieae2cQfwrUDp2Bim3NKAOKGtGt+DMNonORVdtA4yZrWe77U/3HpNHqPwZTZmNVpiEmDND7Vh+wPrW1NqRlYqv1TXWtPIMNd/hiQn/cHdv5O3zfwnRy/BXEpTdJA7RdMZk33H93aHLkST/LbB+N+3kO57Ex7L9dI1lshSumtLcAA8WyFZy/89wlSSYyT2AAAzTdPvX23XywXBgnLCJER8Kx+XHoeSyqeEKAACI4gEEEfWDSSlZ1ucMCpK2+X4/PzwZT2tO3VXJOS5P4+L780/omoDWwl0naQATyQR8LD1B/ESOCao+2tsi9j+C3juALag/+Jqtp9cEQetMtlsdWqL54Zo30BBKkcVGOmMzAISScAcyewFDek+0QtqE2l4mMFyF7AQ6yo7f7Vdve0xZSq2bx3Ag7LS2yQeQSLbvBGDDCQTWqVnnL0rT3kq/kOv1G3penXUtsGvai41t3HHurYG4IfmWXKz3LORIArF9Iulrn8pMfWoOq+/uvbV7TWlKDYpBWLQJAgN4oLBzJ5JY96I6KztKgDiKZc7naoxSqPBYfQ3G5qtd0VweorUtZHc1F4QOaXqs8uzP2OmQPFj1rt/pqt82aL3lDYNRCyvlTdaRtQMtdM2964dA/YyKKNcWlcntRWaaNbKFrphrlzQGaIpu86qam2/Y0OtIYg/Y/QUqmU3I7Vyt1ZGtllrwjkVGrEntXNP0ohFWJiAf8zXUtXNxEeHsaC8CaSylv6Ug4GNwBqqhuEwRj86tjTelKxaLFpz/FinEg9zUdpPKnMh7Uvcysm2bcikqZmprSYzTiV4FCw0xyP9Keb3aq4tgCYJrlhbz5WyxWYmMef24oUNGMpcIsreA9af8Atu3MU46a6Z/dER54nyj1wahC3PmtFR6/5GlpMZwyLmLJh1GYOypTr1PxrxVJjPAq3o+lu4JCkgcn5R9WMAfc1tCDCE8nCGWdRaYwiEkngVPq9dYtQPd3Lj58FpdzY85IETj71W1N3T6fcCd5mCLZIU+juckT2UDjmgWq9rHMqCqp/AohfqR3PqZNVjgcueDrWGGNe7d/wd1HV799itiw2mzDO5BdR32nsY8gD/NzT9L0uzYG4gs/O9iCR6qNsLj/AHxVbQe0BzEH6gDz8qj6v1V7ixAA8hiu2OHGoktbWyCx9o7KsSxmTPIP9Dirtrr+jJDFgJx4h37yRIH1rzK5YO41Lb0fdmI+nlzP4EY9cxiZTwQoovdsw71vTi71Iqp8LgbCviENZkHHyBuSOFVj2rN6vpt5SUKw0/CzBWxMypO5eMbgs9pxVzS9KOpuBAWFq2q+9uERtXPhHYs2QFniScA1sjdssBbkWUGE2gC2sn50HAPdxxyQ1aEEuSs3KUdjJ+z7+6uB8g/NiGU48xPA9Oec16XobRvZAkGPEcDMRz3M4HJNeW+0mqVG2n/mLIjk8wRIwRPrFazp6tf0+nsEmzZsoofxhxck7mCoQALjMzmSSFCW4BjOyYtTVHO/cin7SlDdZ7V1XVbY8IYMwImVQJI5IxOGciTyamjJ96o2lhuWW3II4kEFpkGRAnirnWjaFvYVcqoIltzSDPxHcd4kzA48sRQTR+0JtXEmXKlSCGDTBBByBAwOGzHeSSyxpbDPLKtjd29L7wwBuJnC5OP6/OrWl9jLt4nwFB5sf8hkH613o3trpbdsAKN0eIKgAn6CAc+dDupf2lXWf93Kp5GDj1gAD7fnUo+mlfJNRgi/1DoS6RIMXnPMkqq/SMk+pj6UEta5XPu3tW1HZkJBB/mB5H50O1ftO1z4iaG3bpbKtXUvTwaFcuyWxq72jCDAn186rNbxnFCNF1x08LMdvoaJrrEu/GRHZuIJxDj18/8A1PNk9LKKuLv/AGI1fBC7H0NMAY81P+wLP0NP93mAeK52IVfc/wA1dq4EpULGJ9NOc803V6pF8IPFVrt0gQqk023Y3xuBj/P1o97Dq9pINSp4Ip6X/XNRWumqBgc+v51Z0ulCnPlTWiaTEGaBEVNp7hJgxj9amDWwNzHjtVQ9Ttgkqs/Sku+waovqRFcRgGCKpZ2+EAST9AOaZpbiupuOfd25jeRMkZhB87R2H3IGaq632391uTSoV8IBKgvdYLBl2AkCTwIAxTKFl4wtBfqF0aNd2oA3GdllSCxIxLkGFUE+pPlzQk+0jQu6YMbZI9MBQIiREx5+cAVrtZbNmzfvq51ENFtgNrCZQ3ohiZk7ARAgGsh1PXXHcuzAE+QgfYdsVeOKLW6OmOR4vpNj1b28vICqEMe5BP4DiR9qf0n2pvXkm45tMx4WBu7Sd4JBweI715fcJ3ehM8z9/rV25rWQrngef1Aj6TTLHBdhZeoyS7nuFvVqwL7PePnapO1WafnaRAHlie5HByvtL7UajcLd5Wtc7E2lEAGD7sRDDPInnnms70n2hELLROADxjGP671rNLrUdSjqGRuUYKyN6kspM95meKeEYLgV5ZMwuu6ox7/70K/az51pfaP2aAm5pSWXJa0SWZfPYSJdfT4h/NmMZOaZsk2zUdKarmp1GKEaS5AmnnUTTpmosLd8VXSFIEgmP5iR+BMcRHlAiKE23q7afFHY24URSERUxbDOW7y55LEnxNAGTnis31HV3muOi+EAxjuOQfuIrS9Pb904/mU/iD/X2oPr2Hvh57c/YmP69KnS1Uy8m1jTRSTTOY3szcRJ8hE/WMTRrQddQqLLjaRjPDeufOqi3Khv2kbkD8M07jtsRhkcS31PpZdT7l3BAIKkg7lPIBAn6Az6Rigun0oAqxp9Y9hgCSU/Nf8A1RjVdMa4S1sZ5YHAYnujcT5jj17UI7coaUVLeIIS9tUxz51UN4mn3LuMVRu3K0mTLJu5waksaiO5oY9yOK4t6aymKGm1E1JpeoMh8x3HII8iO4oMt6pE1NPrNRudL1UbZJJXEk52Tgbic7ZgT2kTM4nv60LzzWK0Gu2t5rkEdmU4YH0IJH3oz0RBe32SxJtHwk/NaPwE+oEfiK5M2OP1IARbqZ8jSq6NMBgmSO8UqjcQdRFl7rQYWaiV3dRys/lRdNKDILQCDkflH3p1npQOd8mRjzA5j8fyqetLk3SYLs2WkCZgZpzgkYb7VoV0aqzFRzAIPp5H7VTXpySMEcboodRNj9Bg+3bMxz6enrVq6bVi3726IUztUYa6ZghfJQeXPHAk1N1O3Z09sai8SUJPu7YO1rxHaRlUHJYdhAyRWKb9p6jde6x8AIBIEKoHw27Q9ARjsIJ5E1W+/YaGOvqHXX1XULjLZCqltGLNOyzZtKNxk/KognuTMmSZqCx1j3IY6Bre9W2b2spcu3IlmuDerFUYwoBMQo7k1trHRb4076bQwty8Et+IwAs77hJ7yAZwcD7VhW6UdKzxu+EK37sQTywEXyRkDMc/nXFkT3RSStKgXqusteZrhUhjliOD57RHgEfLJiqd7Vqw5n7cVS9+Q5gkDcecH7jzqU6pD8Sx/OoG77rw35H1NX1E+SpdOajJmrN3SGNykOOSVmR/eByv1iPWmJaAG5vsO/1+lKLuSWNSVBUEgHkcg/UERRno/WmtwGMqeCflrOTT/emgMpI9Y0upLgMrEHHBI+9Zz2u6EI/aLQGM3FXgj+NQAI/mA+vnQz2Y60VItsf7p/8A5ra2dQDDIc5/HymDimTsPKPNRqTFRLqCDRT2o6T7i7uUH3b5Hkrd0Bj7jHB7waBk0AWE7eoolavwKziXIoxoHtOsPcNtt3O3epSBGBBDTPc9uOaKdBW4d6JfkXZ/+3+Pj/0NBNVem+58iB+H+9aS37pEC2mEcySNxJgS2BmBxAFY/U+G7cEz4iZ+ua172VmmoJBNLkfWq9++ZqFrtM99NNqI0W7cXSFYgDlieAgyxJ7Yn7x51Y637SG4nu7QKrwW4JXsAOwoHcaD/XFM3UjlYydLYnW5CxVd3Ga471ExrCHd1IjyplSo8UUAZNOQ0rjd6jFAJbRs0X6ZcazfsXMxdBU/UEpH5IfvQFGitR1Wwy6KxcA+Aq4P96T+ZI/Clm+3kWRs1BIk0qhTUt3Gc0q4K+CelE2n1juC20jxHt6kGB5UQ0l0yJGfXAEU9QI5A7wOxj9KrX7ryVUTAknG1VgSWY4WI5JA5rc7FtTYT98fDPf794q1q9VZ01p9RqSIBCra+a44jwn6icduWgAggP8AjlvTj3pbcFggjEuYKpbDCS8AncYCxMSBWataW/rit26NtlFhEWQNvMW5JIBIy5ye3aHjireRROlciadR1XUG9fJW0CAYwAo/6dme47n7nOK2mmuWU2pbUC2BCgdh/mfU5NVrSkIEChVUAKAICjiAO0VWPTpWJjIMj+uKSb1c7CSyWjR9M6wlq6GBM5EfXGPWh/Uul2NTLsShYydkDmZ7ETH6iqtrTJby/ingEfp5/wDqry3UUwABBk/hzUqlH6TQyNdjA9V/s0uFi1m8rr23CG9ASME/YUHf2C1QOdvrk+U/w1642sLfDgfSnajWXVWFUMe8/aSfWBA/Hzmyz5a4OmDwyVzTX6Hh+q9ndTa8RQ47qcjn79u1U3b3oAP/ADBx5P6Dyae3f68/Q1rWrchWQZIGRkzkx5ACQPM7fIzk/a/+zP3s3dMQGOSOxMDy4+08imx+r3qaoeXpoSjeOX7M8XNKjPVel3UcpeQpfAmD/wBVfNTwzeo5+vIau5O+DgaadM6DWz9nOtBhtfkCG9RwG/PNYun2bpUhlMEcGsGLo9Q12iS9aa2xVQwlTBJDfK0g9u+OCfOvNdZpWtO1txDKYI/QjzBGQe4IrX9I64roQ2PMfw+X+Ge/b86f7Q9OF9RwrqIVjwV52k+Xl5fQzWux2vBhZroNSarSvbYrcUqw7H9R5j1FQ1hLofuru+ozSoUHUTC8aRu1DXZrUaxzPXAa5NcmtQLOmlyfrSrlEB2uTSrorGOzTa7XKxhyKSQBycD6nivRPaPSFdIqHnfaQCZkggfoKx3sxZ3am3PCncf8OR+cVseuagu+mTibu6P+2DBqGR+5L9zVYZvaABjlufWlSu6gzl4P0pVzbg6aLS78kqHwSV4niOO30/Kua61fvIv761sjMWSAT4TJVbgVjIGTMRHBIMdq2Sy7G3iIJEjuJ5ii9y2RtBgQtyfoAoUesl/0+xeTTwOm1ZnNL7NJvDXmN5wPmgIJk+FBgduSeaM2iIkeXfzjH+VVulXSz8yASTODHikmOc4+n0oglggSZ25k9zEiPy/KhOV8iy3ZVuO4JwT5/eI/r0p2gR2USCCeJ78z+ho/bsBmWVwBBPlI2sTggkbfzPlTL162ADuAZQZE8EHI4+341J5Y1VDPGkrIU6YTtJy2CCBOGMD9Kvai1CZQQfznP1zj8ar3OroqBlYQEKKecgFp9PDIoHc68CwBPaBn5QTH2oRcmO4qKsM3SoUE4zgDEZGT96Vq9jxAj/OePvzQjUdXU8/Un7yI/rtQy/1hnwCSp5x9TJPpVoQb5Jxe1GmfViTJCnz/ABx+FENJ1b3cksCCPXuSTmfOa85fqxZoBwfMZIPr5U4dQAMM0BiFE+fkPU0/Q1bUZTcJWj0XWXtHqk93qkVgWGe4PwhkIO5WzyK879v/AOzM2AdRpmN20ckR4xPBbbhpOJAEmMTkkQGtw5MkeR+uTFGOj+0RA91cYOtyQd2IBBAUKRG3J/HypngyYVqhx4OmE1lklLk8GdSDBrleje3vssEdnQYORA7ep74+8A/fzsLJrohkU42hMuCWOVMVq4VMqSCO9HNF7RMohxP5z5+o+xoM9oio4pie6NY3tBp7ibL1ncg4E/D/AHDAKfQGD3BoVe0+iJ8F6+g8mtrc/wD2V1/8aD1yiLJjroAJCmRJgxEjsY7fSm0qVYUVKu0orBOUqVKsAQpwFcip7Vmaw8U2RlaYa0fTPZi7eG4bUTB3MclSYkKMkfWJ7UR6p7JJ+zq1ok3lUF1kMrGBu24BGZIH25qfUinRpUnRiqVdrlUED/storjlnt8iBOe+e30FEtaznV2VbkAtE99s/oB+NM9g+p7GNr+Myv8AeAgj7iPwq91Oyw6mLgHgH3jwEx5/7Vzzfv38HThVpv8AT/FkpTU+g9M/6UqLf8VVs85ImfLB/SlU7f8ASclGlu7SSUIKTJAOQpH4wCQBzVWV3iySWBQkmZiNizHbuY9O9YDSdcdWe2VJIO1gDu+FoG3af4o4nNXrGn1iXl/dXRE7cT/CQHJwWhoieWHcRUo4JLllVZuv2SzpWNwElivzMo2rDfjJZZnOI7xVPWe06MFCF2BYiFWcgQT9PEBJPnVHpuhvahS9y1cUGflZWZ1MKjd9pYhjHa2ZgGhvWOjXrKWvdW3d1ty0mNpY7fhHchSxxgSPIUixJy9z3NRd1vtNbtlrW9pBEgfDv53AMJnJH0oHf6k1x1LbvGxzkQJgmY8UH05oFqPeszr7sB0uKG3GfGSVBkwBmM+oqK7qr62xaLslp3J2ySFb4WOOBwDHMeldUcCQb2oLXteAw3btonMjIO4cDGTP411teQZaBMweJiJgcAT2qh0ixJPvDKfMoz/5ckxAyMkdsHboiWoU2YVYIeA0lgSIMnMJ2nmqNJGpsCaQXmUHbKdyeIOVI9CK4dGVZoJPlPkO3qf9K1WqvMxAK/CzK/JACg5HEiFJzP4ZqvqejObTXkTcgIknBElVUADJktP3rQa5ewKM3bEklt0z9AB+PFGdM6goNiwPPOe2Yq1ouj3gQ8TbXa5QwR7vcCRxLYIEj+KuP0W9aZlLgAbgIDSYIgjzLAg/4quskYurEadnOrMYPu3AccYBER+dZk9WJP75GXbJbBAIAJkfWMH1FbNfZ9WtLdubt8mQDKngEfWJPl9e9O/06VKBQ5aVImGBBkjPHHHrSv1EZdwqkBrftKLyw7DYPUghswwkZI7fTykVm+tdM8Z2rDEbhA8N1P47f82Mr9xWk1fQUuYRBCkgAETG4ADOMQaf18G1pUHu5ttdRQD8m1SQUMyrx3WJ78ZTSorVE6uq8qqT44ZidcngQ9mWfv8A1+tDa0mqjUWHKqRcR5ImdwZcRgZhDgc5xWaBox4Jz2ZP7rwE+oipLHSr7CUs3WH8ttj+grff2YW7ZtXC6KSLghiBuEL29MkxW5vasKAACeJjy4PJkTB5qM8+l0kSm1Z4Bf07ph1ZfRgR+tRV75qgsKpG8EAeKDzDGQRwJ49KD6v2d0jkA2EG4mSo2x5fD6x+NLH1afKJ6jxzbSJr1pfYrRd7Z/8AzeRHON1RN7F6MofAynsQ7TExjdI/EU//AKYfI2pHlNdFbtv7PiWIW8IzAZSD94JH3/Su9M9g296DfK+5EyVaC0GAsESs+cRAMGafrQq7HSjzZj9F097nwqT2wMT5E8CjOj0ewgvbk4gNwG5hh5xkV6MdLaTwABU2ldq+EANBJA4mRzzUV3SWwTOTIEeYyCZA9Y58qj10+wddLYHaLTObZJYbmIBMcCSxPfOAMflXbAYgGMkY2nyg98Tz9que+AAAhTBnuAsic9jPH0pr31AkiR38zMDgVPU/BLU+KPOfavpRsXZURbuFinkIPiXHG0njyKnvQWa9b67Yt6qydP8ACZLoSPhuARz/AAxg/X+WvKdRpmR2tuIZSVYeRGDXViyal8j1atDbNwg4JBBkEYII4IPavSV66h09t3AF9wd5P8BCwQOPEdwj+X1FeabDMd+K2fXyqiABCwAIJgDzPAGDH0oZYqTSY0Mjhdd1RK11CZUsAeABj9KVB00oInbM9xcUA/Y0q2hE9ja6j2jt2rjm0ieF3Duwlx70kFV2jDTEAkQF48J2x3/aTU7S4dtrcLulwf3ZXefIw0wPitmImoumdKa9cYtbhFlgzTDPuhWEgY8bEDOTkkCrI6Al0wHhRtVVPzMqlQZB3FjGc4AE8xXK+mnv/JRtFK77Uam4FXeZJWRuk4JOSOORmOB2ora9ob9xXF1lZIKEdoYLwJkTzEn4fOKtN7NW99p4GxIcgeEEAFihzge8JzPAUZEAZPVdLvWdojczbRG7YdoG6CCcGG+ETt+byorpydIWWxrtHotNdYkEh2JZixBLFmtsBOIEAkYxBEeXX9kpB5ICcKApAYsQMDJ3MOf4Z8qzHQ7YvNuV5II3KgJG0ASNwgdmA55OcTR2zrdQq5Hk4EGSAygT3xKtzwJJE0Ja4ypSAt2X+nezFu08sCTITPLQTHwrjhDMQceVTJ7Os90Io2hWYtAIhssBJMAAgqYkSPWKHdO9qwCN11yATyxhm7Qx7Y4kjLQc1f13XNVDCzbZQtsEf3Lm0I4J4BDzwNvnM1OTzXS/4OjSW+kBVNx7qgeGBAKkiADB7EkrB59KsabqGnQbZUYUmB4CSGVSpP1LfY8QCcPoNDrrz7SqgQJLkqu7wFhgEggSQTJBA5IIooel/El26kFu67QVXxkyWMHxMJ5Hg8hU5Y2+WUSp3RoUsKSWRwWg/MchidwMSSMTt4xx5D9d7P6gxsvBnJAbBUDxPMYyfEGJ8lGMiqWm0aST77ClUG1TtyfeDPYkDb5GCMRFWjbS0u4u5jcBvYDhjcENPeR5yCsHmSlKLNob2YH066w77fMEL/y2/wCaxXEAEQEaSTIAnuKGWen3tPcCMhBcQYYfGLYdlIESwAYAAZ8J862Da/3P7ssSQwAJJIg79jQpLBZCjgST3g1BrOvoohlIbDAkBhLSoPi5iZ8zETzDxySvaKpk3DYGdKts+ne4om77xlIICljtC5kjZMwQMkgxElgF9q+lXU6dcUklrN+07Ls2wCnuTOTJ3t2kfiK3Fu+oUmy4bEg9hyUBBGOfUjI+nSWvW7qXztBBBUFSrDduJbJiDGJjHOYG68tXG2xWEGmePdG6Heue8QAqxtuwGNwewLd0SOVYBu8ct5UvaX2beGurb2sGAYAghwUDBkCkw3huSDzGMyK9U/bUR96DcwUKRIM7Q9vJmAYlTMcDyEidZ1JbrBWtlCzArKR4vHsIVk2sQUCQRIB3AggE3hmk3dbDTiu4E9gOhTpLouKwY3mA7EbFUmJENJDJz2PrWm0nSHtOxY752gA84fcGjuckfepdN1ofvLoIZI8I+WBwSVMfBBAmPhA7VS1ftj7oncN8CdxiAZSF8JgkC4JM95iOZTc5SdC6IvewsmilfEBtWQ3pDMRODJxHfO3zqpc0u1inIBKqW7kHbukd5B4PftTNL7ZWirMqfDAgEAMD28R7qnoJXHp3Ue0mluuFd2VgTIWCB7xg0Fj4Yk+mCc5qahO+BHBNbDblgBiIIwTJzhjz+J+hmu6eyNhZQPCQSPJYYlo7cREZLrHBolZ01gksd2wgqDMzvIK47HG8R6fa/wD/ABZ2lvEcmTEgnHryDGf9DGU1HsySxeTLlWD8EH5TtMQe/H3mOxq1a6RddWAjcsEgEHuwEEecHn8iIJjqHVrFob2G5gWG0QWEriScZJbEGWbzmqP/ANU2CMwggkDBickYM/EwBBiZMGj1JNWkWjBIF6bo9x2zx4mB5V9sxEcqSOwPP2ob+yvEIpcbts/ESATwFmSSpPlzyBWqudesW1cqDE+MKQxkgEKCSAAC308yMioT1pNp3m2gx4WeSG2+OTHi2lgRwYZjwBJWaT7bAcEzI6n2autsUk+LaSsZO5h8UCQRtgiYiaH6/pN0GOFY7RjxbUgmCO5G6ROJGPFW9u+0ghgrDcdptjIgMNsqSJUkNPpuBkCTVa11C2pXxmSHIhYjgye5gbhxAbdM5ArH1E1yg6dzE3elXE8JO1t1zw8QMqZIB+Jm7ifucjv7RNKQ1nUYJuKyOe5uWSEJI7blCP8A4z997fs2rxBb922CxVp+EbRG4gkAADiSJxNZv+022lvSadAQW98xMCPkUE+Y3Qrd+ecVXFluaQEqs840Vo3LyKOXdVH1YgD9a9N1ejU2y5KBSYG4qFZfiDLJysiARyeD5ec9AH/yrH/dt8+jA98fjXo9y7ulrm1t5TcG3NkBWxkZkx3gDPMVfO0qJ0nyDT0uy2W91Pfx2h+RcRSqPUdLtE+FmUBVUAM3CqF7MM4k45mlS6ofIu3kuXWWSFRd2AfCk7pQEKYwsswkeXahq9VdVcLvhdoJNwgnes52lYmCf8M5NH7FlLYU+7T3eNvlBKNnEGWK5HBcHgY5+yIUN27tEBWmPCXCfu8xLNuBmQMMROKRSURt+4G0nWb7AFd5J5Em4TPg2gMCTAYHv8Y4AJrUaPQ3L4ZQGV1ACg7fFMA7mFvcICAkcnd5UJ0jKjE6ayoC3MF58HvFt/CJXcf3KMRII8QBo1r9UUCWbe1QFghmIG3dKkksGIGw43Rtxn5hl/tQdNhTT9IFhC2m2hrhXkXDuaCTjcNp8I4GQBzAqt1fpt/xXGO8ggBRKhxMQSWYCAWBHMFf4pXNdH6lqbhySLbMlvcd2yWDnaVKx7wKpcFR2HEgtrOgq2p0+y3cDpvADOzWyU2ut3abJgrnap3HxKc+GBGUZ43qk0NovgG6T2RYoEOzDOTJgpIMkEWiIlFMgDECYEVq9BpitpLe1GCAAeMNCqIEBlXgboJPLn1FO0mktoDhtzGZbIBaBuiRAJC8cHPeptgfaOQzZaADnb4R/MBB8pkc4qWTM3yXWOuSte6rsba1l9zMxU7rRGGAYg+8GQygZHyg88V9K9pijAm3cZXVFheA0HaQIJALNEnBkjFVerg3TalSFQ2tytCyYYwYOFLBFIAMDtPFfqWrIZnVQGVCUUhhne7MfOSPCZmS4jDGnjTS2Fb33CwFpYBO4hw8mTLBy8KWwcwozgIJPk3qd1UCsygRO08jMkzImQWMc8MfI1mtFdeY92Nym4xzOLbXHtQDhWaEk7sTbX5sRdO6gzqu1xCyWFohvCig8r4SSRmTHBPJIqoq+Q9RIMv7tjcdkO59w23O8QX5iYG4FsTPJnILrNh5E4YoIfaTgvdMqrHEAp4uROInM15t7qHddx2EADhXAdV48eCDBwQACe9S6vpl3ezAkBJK8OStvb4lFxTIbYWDGRxIwItceGJOuxm1DpOdxaCV3Fed0E7oOz1IEwOYBPB1a6IltyAQI8vJD8uQYJyJn1M/WOnXFurbKiLiyOdzOqm24O0hWO8KA0D4xIiKAPp2hm2OoUwxBDiWcqAAVAbO48xC57S6SlySU3YZ12tdwGUbVZgogHwyZO4gEliSkrAJE4jimuraWc3Z8X7wsWIYqIDKADyOFAnHYcDoFsuPeHIXdI2gT4lYEM7LG6JiIJGN0m1euSNquJjPbGMgPtExAyfkAqiiqC5Bu91VQqsnh8TQzEkKB8WVUboc3CBHxA4IqnphsRYEiGIDbQW3LBLA58SmNyzMc0ItXHWSq3NwJINu4rEYMTsmPmkDz5puuuvcMlHDMZgg7m7HcSJwAfso5HCdNoVsLL1HaFG4YAie7Zj4okKr3Bk59RQ23cb3RKjaRBY7G4DQJPEn3i55MdzFOSwV+PCgQAdpiMQBHfLZGJAGQao6klgEUQiyMCN1wCEJAABIyPx86dI2qzTdJ62IDWzgZKtiSYVip5ttheCRAEzzUF32iupb8DeLdC7gGIKljlTADAxnK5EA1l9E9y2hKB9wI4yR3JyO3E/SpeodUYeEMGtlVMlRJZdyncYkmd0ZmIzMyuTEpO6H1bBbVe0DhYyze6CtBwAIJOIxhWyMHaJIGM/rOoFipEiPLz5P2zj0qg7yc/13pq3Y9frn9aaOJIDmE01jn5jGYEnE89/L9KT64OTIgeEYJgbRCznPfmTk0NRu0x+n5Vwt6zR0IFhUdTMAAmBiAYmTmSeZ/WKv/wDGbkhR4gfM5xzMET8Mj6YrOqwEZkY/91Mgbz+ETz95jvzNBwQdRqrXXAtuVueJiMPHhEBSIkA9zjs3oare0nVRf0tqThbhCjOQFyRPaWA/0wKAps3AQGJIAklQPXAECpup60soklh8Kkn5RHwjgLIxAHH1pVhimmFSOdEj31u4QIV0n1zJ/T861er1CuVzg74E5BJ3YGBM+fc+URmujomwkvGcjaCYxiSRHEz6Zoto+qK1/wCUl3BUMrOZwVO6ZgsBzMjNDKrdrsKmHNL0B7qi4tpGDTBd9rGCRkBhHEfQDJ5pVA3tPc05NkaX3otkqGBf4R8K+HHhEJ/h5PNcrka9Q/pSr8+RdXwHbOhuALsZjKvljuO2QWkkyYFyBPkMHs+90Y+6tG4xYhvgc4DuyjOwxwQxgGcDmlSo9RrS/n7lIbqyy2hCWpQZ2mZMRgm2X2mbmGOCTJYyed0FvQtfVZYeORED4SnvGSGBgtbZSWByGK+ZKpUXN6X+5Tswp07pVrcQWZmRxdAEhBKrBUnIO12x+PNFt4Ckou3bAMOYLDcJgrP/AE4meAfSVSrmbcufywY92kQ++a5lBKgwAxmExAg+EQSo4bBnmaq2tU24QwOAUHElyueMHAGYH+apVo7uvzuVjN7Ib1C6qqx43YYgCWJRjj6wAcido8yay51ZcArt+IAuJHje4yYkTAZSMiTLZGJVKujClVkm+SqnVQu9iYaVBIkQvzKSBPFxMDGJmak6V1C62VVUtxDDakMi5ecFjHiwZkmRHNcpV0OKSJ90ixZ0J1FwDxG4VLAKxjwgIBDMAIYKoyfjJkADaU1zvbZrKMTkyLkSASgEFQRAKHPMpPfKpUj3tePuZbxC+sIsuvvRlUZlJzCoBcUNE8OgJIB+FQPMj9aiDBULbD7gwkEAKiSVGNwOccbQfE1KlXJP2yVAk6dAPqPTFJmYNxzwIdjJtoB2CWx5kSF4kgAT7TdFFmyBuU7VUXHiBvLlTgCYPu3iAPhM8ilSrrjJ6kGrsZ0zpwuIWnwojs5PxQPmWOQQQIMHwmcGap6q61u0MMGcgGCAdqwSA6wc71PGPdERnKpVRSetomwfr7RWYuFmDfMJO0GDzOPEp5nxGmaHWNKEANlZwAZPrgwTI+3euUqqt0YJ397IEX5iMY5nBJxAkt3PbyoC2l3e6iNsQxE87rhkyOdqx/hFKlQhJsMX2JuoacTs2wQGiI7M/PnjH2FU20fwhTJYCO3ae9KlVeDEF+ztJB5B4/XPoaaiEgkdomlSoIxxKLL0xiqkqY+KfD3AgDxz5eVKlR7hSsr3rQVW2ySZE8QoP5z/AF3qq4gDA+vNKlRoxGtEOnEqUaUUhgwYg+fBKeKDniK7SpWjGl1PVhbYrdvjfgtsteHxAMIhRGCMRSpUqhHDFpP7G1H/2Q=="/>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pic>
        <p:nvPicPr>
          <p:cNvPr id="18449" name="Picture 22" descr="http://1.bp.blogspot.com/_vI490EMfE_8/TLVxGAilryI/AAAAAAAAAEo/7DqyKzSZSP4/s1600/%E0%B8%84%E0%B8%A7%E0%B8%B2%E0%B8%A2.jpg"/>
          <p:cNvPicPr>
            <a:picLocks noChangeAspect="1" noChangeArrowheads="1"/>
          </p:cNvPicPr>
          <p:nvPr/>
        </p:nvPicPr>
        <p:blipFill>
          <a:blip r:embed="rId5"/>
          <a:srcRect/>
          <a:stretch>
            <a:fillRect/>
          </a:stretch>
        </p:blipFill>
        <p:spPr bwMode="auto">
          <a:xfrm>
            <a:off x="8001000" y="642938"/>
            <a:ext cx="1143000" cy="762000"/>
          </a:xfrm>
          <a:prstGeom prst="rect">
            <a:avLst/>
          </a:prstGeom>
          <a:noFill/>
          <a:ln w="9525">
            <a:noFill/>
            <a:miter lim="800000"/>
            <a:headEnd/>
            <a:tailEnd/>
          </a:ln>
        </p:spPr>
      </p:pic>
      <p:sp>
        <p:nvSpPr>
          <p:cNvPr id="18450" name="AutoShape 26" descr="data:image/jpeg;base64,/9j/4AAQSkZJRgABAQAAAQABAAD/2wCEAAkGBxQTEhUUExQWFhUVGBobFxgYGBobGhkYGiAYGyAaGhoaHCggHBolHhcYITEjJSkrLi4vGB8zODMsNygtLiwBCgoKDg0OGxAQGiwkICQ0LCwsLCwsLCwsLCwsLCwsLCwsLCwsLCwsLCwsLCwsLCwsLCwsLCwsLCwsLCwsLCwsLP/AABEIALUBFwMBIgACEQEDEQH/xAAbAAABBQEBAAAAAAAAAAAAAAAFAQIDBAYAB//EAD4QAAECBAQDBgUDAwMEAgMAAAECEQADITEEEkFRBWFxBhMigZHwMkKhscFS0eEUYvEHI3IVgqKyY9IWJDP/xAAZAQACAwEAAAAAAAAAAAAAAAABAgADBAX/xAAoEQACAgICAgICAgIDAAAAAAAAAQIRAxIEITFBE1EiMhRhsfAzcZH/2gAMAwEAAhEDEQA/APScgXXL4gaVu2o5V+nSI5p8QY1Gw+zfL+8DDxjJlygmhYDbfL+axawWK7whSSNHGj6UNTc+bPzzKafQgTw8sC978x+8WRFNWKA/cH2T76xLJV7/AJi5CloQrxGFRzwxBRCphDHCIAVJhVQwloiM+g9iIElEc0MRMeHP5wCCg7QmaOhpiEEJfygDM4MDiM4JJIclQChmFQH0ADts4bWDoTUHbT9+cPSlj7+vOA1YUxkqSEgBrfj8xT4vMQU5VAKLg5aVBcOXoAKurYGLpFYpT+GJVMCylyfiOYhmqGaocs7fpDuIlIiAkns6UZis98+UICQQZTmplv8ACjUgVYG9or9kSUA1JQZsxJBBCs4LObgpAAFS4IoS9dkqWCGNQb+7+UU08PykqDB1hRGjAZaAatqfSwCtJBtsmUObGBy5CZKTllnKQay0hSg5D+G6iSxo4o1GDkQsGr+94zHarFqKkypaiFumoOVKczglSrs1GDO7CpLDaIakZPjHGZnek4UzZYCiCXJOYVIqBUVJR4mZVvhOZAM7MSasVFQYJFbkUSmpFqF6wemcOn4mYlK2MuX4UkAsQ9T+qpYush6ZaANHg+DlAmIUhaku60sUWOVJGe7KUGD+IsSwFVbi+rLl+JR4RglLWJKhmBBUMhDnT42oKkvelk5olk4SaJikKzLILEh8oe+YGoatxcM6gz6/hHApkpKcmITNQtJ+Xwp0zIUKknYADWgDE/KlscwNSwajUpb999HaM2XKoumi1U/B5wjhU6YSSnMqWCAlrg6vc7gGoPVos9nMCvKK6uRV30v5vzjelDK8IObWjA9S3xM59OkDZ+QTnAqQ6mLW1ItYNuGFmpR89qh9PojwPBpJMt3C0LKwGB8JpkId8pZ67+YLJnzJSe6zG4KJoAY//GUks7dHfSqoqymbQAKc0qAAL76gnyrUw7CycxKlklySkGuUWfkPekT55LwI8UWFpUglJOqksQWrs9Kt9vKJJONSrwkAkB2I0tr80D5mJTmuQBShP131+vSGTJiQ6h1etdNKgX/aA88mT4kFcLh0IJUnKM1wNSHLvd/EYticyXV6vRoycvHkkC4u1qG1NC1eYD6PFPH8SmEpQCoB3LWYPbVwftasWx5DXoV4L9mnV2hSFZQkna1dXrozeojoykqcQs6q9AXq58iPM8yY6FeeYfhiXVcDWknKQXq2gO1Te7f4i1hpRQCnLQbpcl6dSOY+mWDGUV3HvoYlQumn5ELHN7FeIpIJSXUlrCw/Fw1qxfwqqRBMQCaikSSRlG7+VNOsacXIT/Yqnja8FwQr+2hkpY84cI2wnGS6ZS0xSI4REcSlyHD+/f8AiJc0HZN0iUyNR5RGUV8/3iQTEnUP+P2iA45LkCpF/wBorllgl2xlCT9E4ELMWACTYXMAsTxwJmFAIJvlAqAf1QuJxCpiDsbg2I3Ovt4zy5kEXLjy9hNHEJZDvQ6tf+Ikk4lK/hLxnQtR0OnQbHrX69YWRmchmIPlu3L+W0jOubL2i18ZGiXPSLkCHd+n9QpeMrxXEAJYLCCahTEtvX9O50pSK8hC0gBKXdvEWDJ1O1Nixsz1ZnzH6QFxV9m1ERTMSE0udtvPeAuGxTUCiT1o+pHOr6fWFM0KPhPJ7eh3gT5ra6XYFxu+y9iccG3s4G8MGKJv15e/fWio5eh+wfT89dIjxE2jJUEFXwk78gWcsHpGV5ZSfZesaSJMZiflBI1ptduV63vFNU5SqlN9deb8tL72vHYRKMoylyHcgu5rr1c9QYqpVYB3zMG0QPsw3s43qGx0glhSCKKdqUAdxeKnFeIBCShTKzDwgCrjU1Bao1t1hqsalLAnMq9uhbnQjrSFxAQGmarNxctWm4tfl5iLadkcR3DcQvwoygBiwa3kAGept+kUJqVvU68/Yb6wPw667PRtiLjpa/8AMXkl9bX6bbwG77BRKAQaOpvUfx+0CsRhx3qlKSBYA67j0rzoIJLWlFdSWpf1+sUMTi86gkDKRvsTYOLn+ecSyJkKsOWCBQO6jRrkkH1/i8NxBWhKsgcgUB1pQn67OYIzJTJ8IcgMPrtzJtADheNmTFKBBICmD/amrV1Y3tB7GQvCHQBnXmmFy53LUTSr00oAfMpisQ6WppTQ21ihieFkNlJSzi+lxTViTTpHKw27g1q1G6P0p1pEbCkjsKoqKjr477i3Sh86QvD5VS4chs2wUw11F61tpR2SksQwBZkjNVmuqt9Q4vbeL2HSutEktca8zry6gw1gkVMXhkpJWCdKP1Hpf78z0PlKdakqDqLEjTye4FOVtY6DswWaMrDvy+nv3SHJU9vUe/bGBeExalKOYUJtqL13/wA2DVJIXqKct+cVi1RIldOUIV+9x+8cSGuxf6wO4lOIAJom55dDt+76QWwJFzvDp6t9IrFa7FfW/Wmvm+92MRomJZkqqbEt7I/A0vFY5TMVmW6jpbape5FNaOKViKTQdR2JmJz5mVZzWg9NNXs7aRMnEqWlQDj6EjlzGvncNEUiWPhCaCxLlumaw89AwqWtScKEkEBgD8POzg7fgQNmFqIN4bjFJJlrDNZzppmN2oz7uL1NjiGMTKSMyiSbsRmO/wB3J62i/MkJIDEAh25cg/usZSZwjETpjKUUhFiGPid6ZtBcuAWDjaHjG32S0w2jHywkqy6+KldvmA1Gt+bCJpamqkh78j/mM0fAnKcxCSXTlIVsVFT0BoaAi96OU4PiBoCUfKDRv7dgLGmmhhZRoagzLW4Jty2PP3+8NWkVILcvxDKUJIfpQ7WpfaGmd+eYPT3zrCipeyBM5NQoCtWU32uf56w/u3BRYNYemltvSKuL4fnZQJCh8LmoO9XD6igbzeL+ClkoqGpb6a2ZveoYzK4wpSp6lJFUs73c2rQW2BpaLGHweVNHfbUP+P53iLHyFFmqRUXq1QDzdgD0vaLUqa6HpmZ/TflBI7XgSdIcVuOtxrSvvrGM4gZv9UqjkBkCwcgmp0N1c3sAoAbIT30qQSHoafLyv976tSAs1T4wGJD0sb6/sBDQdA7QB4Ot1FCroAcbBqAjelX102gw2PdVgTUkVJYPlSQNfioLubvTSSMIAT4UpJqWoSbPz/mAczBhK5gkEZ1KrSiQWJc82sLtpqQp2RYvCTQHSAtRZgVMnNZy1w5s4JtXWYjIhOYklIroxFS3J2IB5com8UlJK2IvyB62CRZzs8ciSZyGmBaOtwbevKtHq7sLdf0N7szeO4upKvChwaBP6XDkAMBmBvzcRo+FYtS0eIhwdHKWAf0d6m4IL1aEmcAkkoABBR8NbtVyHZnr11JiZKEyqJYkgO1AGZug1HXpDzlFxqKELsqYSG2q59dtPe0JOlpKkq1FmfW/rckDTSsWZHDiuXmC05gXIAuL5TXflFN3F8pIZzUUa76N572itpxJ0/A5cw2ANdDr763LawkkMrPSrC302F3Pm2phuPCEIJW5DCoc7sPP28C5XGZZVQtVk3L6306colN+CUHJq2TUsbA0d9hzJ9s8VFz8osSRVh4iRZtg+mgudYrL4ghAoxLeKvhSN62J9aQvD+P4WaQnvB3lcpCgatVhT6OYijJ9ja0irisUopmKSahgEsxHI9Hr5RDIxhDAmp8sxsz+YPmLxax+GQEKdZBUp3FyX+Hc7NTSohUFBsAxPK+vQX9IZ0kSrKM/Ejv1ZiVaAChYAG9Czn77R0XMRw6W4ILEO2qakkvzJzHc+QZYbZCuNhLD4gheUpfUPUkNQ5hqGIJP9p1DlUTgbgjrTn+2kV5CWFKflnY+6Q2ZOEsAqNz7HL3Z6IhWR4sjM61IQDopQBYbuWd3+0WU4MTpZCZsuYSK5VAt0Kba1DeUYvtRw4rnBZdSFqDsAVJajhBfMkULsQHLjen2g4SJSROkpVKUhySXQoKBGZVLuWAIYOQziNGOEH5JKL9BjGYoYcEJSStIIDgl+lGbpQsXaJOH4WZOAWpiVEOWc+Goq2hUWt5Ua52YxysRJJmVy/Mw8Zp5ZqB9LG9zkkABh9v25e9YqboLbQmGwgSKnMd+vL7fuYxPE+0k5M1QSsS2cAFOYMCQElgfEW1p9H3il19+v8xheLYaSvHKR48zIWpKctbPe4KQ5FnetxDYqvtAjb6LPCO1QK+6xaUIUpsk6X//ADUqhAJ1H9woCGLERqcwF7a0v5e/s/kyZyJmJ7uW6kSysyzVVCRTVxQF+T7xvMNNLJzuGYFjSlGfUhr2DaweQkqokYB+YUrFPJ9PPfmIFpEuWsUYO5cgDm5JYDdyLa2FiVPS+V6/XT/7Do40IEA+PcCRNSqZMWzeIZinJyBBsGA9eZimPbVjRXps0mLxGGWlKRMlpJsErQCXegANXY2B+GKHDpRSspFUlqlrnUeb8nc7RnuCcGkTEBTBJBdwfEmtArNR+oqQOp0HD5BQtTDwfLV2Ot6g6k2ewDAqfKk+0iVp+Nl8y6+2ieSCSyQT0t6/iKC8SQrKUueQNAWr0vfY7Ewa4Bh1JSczGpYtcPT6QuLG5uhJy1VjZPCiR42oTavQ8qekVMZg+6IYitA9K7fS/wBtS/EeMyJNJkxIV+m6qVsKtavMRmuI9oJc0OiUpSH+NTgEsT4QKm3L99WXjRUaj5K4Tk3b8EOOxRSUgAumpsA1qkn6BzrpVOE9oZSfCVIJfSYgn0t6RSxEyXOlmXMcZgxahL6pe6fEnd3GsYLhfBkOoKStSQvJmyukPaoNHFQfZz48a7b6aNdKSqj1zH8XlrSMhOZwABfyIodbHWLqpWeW2Ug0qWHPQvHlB4acHM7wTSJLeJKjvpl+Y2ZqvycwS4Lx1UxXeKmqUhIOVCiaEMA/ylVQdS8Wa3cvKK3jrpOmavGJJPwvlr+KEXr9HhxSVyylbE6MwfZLelLQHlcdSVMzfK4L1Nw3Usw8tDBXD4x6qYJFGpbmQ7WqH2D/AKqp4pwS2XkVTUrr0AOMcYMlBN5hJe5bQgkbDwvapZ6CMrh+LLmqmKNFAfENHepTfRrMyTtTZ8e4Slbd0VS1KaqU0I2CXZzT77R55xFM2WtlO4OZIGU6kHMQPE7NqC1LPGvBCM40g769s2vC8XjVy6Yop8JKQrIolqEEZWG4vcFhFjBYwMkTCHIGR7kXLG7XYFr9DGe7JcWWk5ZoCZbu1SAd2JKj0udXYtYn8RQqapKRlQT8NHfdaiCVU5kVIG4b+LknJprwCXIxxRo5GKQQrwizZQAQQdmFU3pelA0ZvDJR3jgKINA67pfTNQF9L2cFgYLSFS0zAov4iwIYXAcKFjzOnKpEQTLXOynUsSR5MxdrNW7htozxjo2mO+10OxfChMlrSTlUqoS/hUKPcO5t816u0RowaF4YhUssoADL4ikpU6W1CgWewAAL7O4zh58pUtCAlIWVAqUc2VSdqu+UuBcuxACYajGJwyJgBJVMLoBckA0LnzJarkxZHFN0l7/3snyqKt+iWXgFrqp05f1E7NVNHu4ehtcNFD+jmy5rlaShmCnLlPRKSA3/AGpL3oCLHCuIZ/FVV3LkndqaC/4dzFzD41KnSchVYgc/PrV683ouWGTC9ZImPIsq2RUmTEDxBRSK+IsNgSQxYEkMbKuCQQY6LE3hs1NxQ1OVLk/pdLPmApqL626KWl6LEHZGLmBawwYWcv1/B0v6VE8QUokFRD/C5bLdn2sR1Y7RLi5iQ7lgKGuh5agtT/idHEUZnDEqLhTEC9SWpSpLAtYHQbCFVeytIGdpeJASSkE944yJbUMSzfCwLEcxV4gxg7/DNNUZa3BCQczEAglSn8VCXLjZrxB2qwuSZLC7KSQFj9QZlA0vUN52IgcjFIl+HMpRO1X5DTyEdfh8XHOCkzHn5Eotxia3s9xNWWXKoVVcsyClIew1ZzQCoN3jUy1sCK09+n8WjyvhqZ2eaUBxLyqypPiB+JktQkAEn/iL2jW8N48pciZQmamWVJFHWANhe4td9DU1cniK3LG/+0DFlbpSCPaHtMjDoukrV8I5H5izU+5FDqMPxD/9lYn5vEQEsAwy3qAzg7E0PoH8H4GnGqUubOUSQCPhD86WSNgGtYGKmDCpUxclQa4D2cUIr/cKRq4mHHFuEl2V5pzraLCKUhKcstOTUso5iaXUwezgWDnUwT4dxJKkkBs30URRlb+6iBaVnUHrzpDcRgAhKSCZaySVAOxeviA+EWqKliCCKxfycOHVQ18/RXiy5G3K/H2agTXClKUGQCSauAkEluYr5k6xmcaTimUVKTlIKcpYAF7CwUCCCRWx+aL3DcVmlrSqzHxOwKba1Lan7Vheys/DZFypxa+UuUpU1CSR8Mxgmp1SGNGTz+PiWBycldOjVlk8tV17IcLjymSmWAEgtmUKZv8Akd9dH/7a3eA8RKZrP4XZtHNARt1gTxDh6ggJe6fC9M1w7WB+LfYUU8NwCcuHM7OEhGViQS6QG8P6mUS7fUgNun8Shr4T/wAmSKySe30egTVAgKDK0te3hI3ZqataMZ2/7WLQRKlTlZzVbKYIBqAnKwcg30AD/FGq4NPE2Qmaw8aHINHuD0FHfYjSPOe0/BO/xM2ZIUlSSXJNEhVmSRQil6DqPEeXxcTc2vo3TmqTL3ZvAylzAta+8SzhNSEKv4km6g5pudXeNXxDEITmSZveKEtRVn8ICDYgNlyqYWd8iRcPGS4DwHEykCeGDAEMoeJOnI0Yc6jnFPtQVmZ3y1JyLIDJcBLcthU9XpSLseCU5uSfSGy5opJewsntCrDSge5E1OZxmLMerE13bneA3Du0C5s2YklMsTVZqA5QulQHpbVTFzdwITheKCs6SQxOVjUGpbkQ33EX14BCVCahICwXBFK7jY843ZOJHJco+WY8XJeKSTCOLwH9TKOZRHdkMWubHb/AVAniUhUoZ28AYFragNtdq0/J3GY5RVlBZLJLCjkh3O/KtIqYp1juhXvXS176wOJg0w/l/ZOTm2zdFWTxWXMRLmNlmFaEzCmniLJSogbUtVraRssMgCayagDUEBJ3p8Sjvy/uYAezXZQyFLVNUFKllinKQ4I8M1K7ipvsCxNY1chGQZnSKuq3mrfdnPoLcnkNKoLtf70bI9tv2TYuVmSprMwDddr/AMER5NxbFkY5eYN4stbh0hPTaN5xjtCkKKUqa/oKmjV5uwLXcgRjzwtWJnHvFZVLJ7qYmuc3Gaw83u45w3EqDc5AyxlKNIGy8QQHaoFNlM7tzY2/eseGnPN+Jiz0p0+l/wCY02BwaJU1WHmJClXzgMMqk5bv4VEkvWrZTmDRWwfZuVJ70TSqZOA8OUsJYDtm/URYguK0FXjofy434M/8d10F+Hrl5AJszLUZXBpV72rz3YMTFhOMkjM6sySFAroQrKKigfYNQECtoATO6AyFRmAhJz/CCGqywfAmilGgBCSC5eLquHyykKkJVL1IJZROuY1ZLX0GjEUxZtd3JX2zVjtRUX9FHG8XnLkylrmErCsof4mYVUa5izgv+8TYfGScalKJiu7my6BQqFjVx/NKwA7U4RUkoSlRMtQ8NRVRooU1FA7DbeBmGws0KBGZBrlNR6U932e6KXxpp014Ykv3aq0zYY/ESkLVJQoOi+VNGFaBi7apa484t8MxaaBDTGzHNlAzMUuxSTpU6cgYDTcAUyQspC1TK5asrYKIYk0UogO4JzFqKv8ABcORI8ZEv5nyCWAK0IyjIS5NAHDXdxXyJrIrbt+B8MdOqo1WF4hmd8wL2LJL63oTvZ79egRhcYwyuwsmozOmmuYuz3sA3Xo57xP7L7+gth8GZudRy1IZ3YgWfcjkA4ApWhLD4YAUetTvmLuOnrQXeonWQlJUQS1qB92pev4ipPmOQFnKkMaFScxO+XSgDc9aPE7fZU266AXbbCBckMACCMgOpHyio0Kt9KgXyOBwmXxFQc/EsXbUIaz/AKvIAXB/t1LlS1ySfAC7iuQAVokUBdVxv1MZ+bxRF0KLgjK1A41908jHc4OscO1mHPbmkG5HDpglNL/2lTCSoOaSkUAAFWrUE1UtgDVUFuzCZUuWFCq5hcqXQqFgDysW/vGuWIOz2L/qlzlkMwSlqsXDFg5ABYsnRj+qJTwyalBypYu4SAAmlgGokUsGLG4q3Oy5pPaEjXDFHqSKuI4YSs4qQrKCkrUjUTBfKQGD1cbgj5nSOx4zLUo5SQQSRVKiRUir5VCrP4bB8oMF8FhcQlL5WyqVlc0yVJdgSrxF6gG9AwB89w3GJic+XKxJLZQ1XOnIRr4WVqf5O66KeRjWv4o2CHKRU5mZ9QW/j6dIO4jh8uciXNWCkkAMCllBnBNKUSSCasK0bL51hONTVHK6QK1AqNdX3PSN1wdEydJkqS7JC0khsxL1LG9r3qOcPz8yai4NpoTi4u2pUDMMEIWqUpQZa2UPlJLsCLpX4SApwzNoDEEvBDDKRMQqhJACyzM6irO1wBtrcPBPh3BEKXNoTmUAolRuLAEB8rNRVw1w4iHtak4XusQliyiHWFEJUauQliQwFLgilYwwmpT1vybJdRtE3EscVhI7t5gIyS0MyQW8KiSQ9GBIAcZbgvd4dgEeJS1Jm5lGqwFBFqJBolIqKP8AKxoIzWPx0uQoss94pGd1VzFQUQFKZluFMx3I2MR8VxykoEoJTmUBMXmLUWApgeYU5HJKRYmNH8dySjF9MoWRdt+i72j7RZyJclSxLTmFw0wm1PmQBQA3dyLRW4fxgqJTkom+U20sdH9mK2B4VPnyZi5cvKnKWI+JahUjMouzPUMSSkD5mAcNWpLEB9iAT6KTUD8R0MEoQ/CHryZMkXLuR6JKU4NaIClXYMb8tX6Ztb5/tnMJkpp8zH0Nud6/esOwnFMwbIpWnht5OzH0bk1LWJwisRLKFMFFOZA3UPhzbA1DC1T015ZRUJMpxxbml7MPwzE5FOaj99Y20meCgG6d+XsQEw2CCU5Z0hSUk+FRBZLiqVKDkbsXIeovF7hyJZSESyVurwoS5dStASA/0A+1GKdLyPljb8E8qeVKKyXcn8DS1mp94XD8SyTkrCwkpUEpLgMauXNLBuT84kwUlS1iWUqQUsFJUKpSl26gBwOhgJ2oWnMUy/gQd38Wpryp6wmTPFPRDwwyl+TPR+F8TXMw6lFRLK8QNlJSrKVMbLIClUYEg0uBa4vgyZagkVu5Jauo9vatIyfDe2KFyJchMoIXL7pKFZvCyCmtnD5TSt7mNfKWaP4TqAXA5jUaj3Th8np3X2bsSaPNcbiVyllKxdwmmxLhJ/5BrN8Vw0XZ/FJsmWlaaLCQysoYWFBZXicpejkVUKHVca7OImgKSj/cSRRwHA0rRuXlZhGU7QYRaJU3Mx8IZtAzUpTxZqlnYkhxFuOcJJfY7sr8K4tMnzDNxB7w0CB8IKhmPysSkMq1tNRFzjuKWEd6lbS5xIWgXE4APmT8wIDguRlKWACS+FkYtSC6TvfR2q27BunKJsLjlKUjOokBQLbsQQ+4B357xs1SlsjO31Xs2qcMlSEzk5QhaHOctUqU6S4s5IBS96g0SVwgC1Zc4FcxzEDpRZYJLEguRqEggg3OK4oZRlAWVEklSaOk5SVuHDAZaiyTQtUDw0iZNczVKBJLJJSrMdVECibhg5AYJq8ZknJWy+0inxfHf1M1ASgpQmiQ1cr1UqzKN/QaV1kzGBUtMqWAFABKUqAUl3cAuPhYgFVyCbEVx3aDFn+pmsNhViQwHkSD9o7heLm93NIXk8KmU7OzqKRzOnMXh8uNOKr16Dx5fm9gyjjeJQoyUSmMsnOPjSGNamoQ9Xdzdw0b3DTCUvMAZgTlOYV3e40ca6VpgP8ATsvPmKKlDwA8lEGubdrh3qaVjfYaYlVAcoYs4qC1xeu41EZeZJbJJC4Yum7GY/hYKHlJHNLFjb5Q7nqDcx0XFzct7ihIAbzchtgbaPHRi3aNHYSnSwsKSQSDf3+dOsMmYd2pzcsPfl9oxWN4/MdSs5QlnCUnxM+psCxsdLCrqO8H40Zmlf1Vu1n6NUsz1qGFssckrKVZlv8AU/Dnu5JcFlKFtwD+PdIwGAVVvf8AmN72/mAyyl/GCFFIsL1HUFtB4SWePPcKrxUpWOjxv+KirIu7PQOwWMyLmgj4khudbAW2Hsxu5U7Pt5Fx5H8ciOnlPAMUU94cuZxlYE9bJqaB9BvsdbhOMIUlljKWYljbXV1MGHraxx8nG3O0XY61NWVgCjKDigIPrVt/dY8OxcsIxExLUC1D0JaN/M4gZS1AKBPxFLhSQOpLPYuLMLmowXaGaVYlazdZCqOKkCwNR0vF/Fg4tleTtEfDj/uF2oKx6v2EQP6VWbVavw/UuPX6eT4RsyiNTHonA8elMiWnMmqXW4qCTZrK5k0YjR4flJuIMStmtMtDuhv5D33bzNTAD/UTC5sFMIHw5FOOreTBR6O3KC+AW4LHPqDt5mpTz5PygT22dWGmhs3+2SdAlm+p9aU1jnYusqL5Lo8v4vje+7tTAFMpMu1Dk1bYvBPh8hS5a8QCoiUoZ0kklMsj4s12SWHQbJMA28HQxr+wBBTNuSGYBLhi4JI2sNTWxanYlP447L0ZddnTNFwDiQ7vI7AhkNVuQAo23mNA2M4phUjEzQAsIUXSZdqgFmGl7WtGh/8AxoyphUhYCX+FrWNTVkXDgEjK5FzFpeGkTSpawuXNcJyhYAURQUVR/MDTMHchZ8Sy7r35IsE3ja/8M3hMOJZBTPCUq0WBpyLP0/iCklaSEgLCFEuk1IDUzNfKz0uQTqYbLwqQSFZVk3VcHZILWFrAuDQGsDsRhgjNLaimYnQH5X/Sdt0q5x1H3H+mYY9S/tHoHD8f4BMSlKxlZQUgqU1D4WILasxcZSz3jwfGZBxKitCEqQDmmJl5hMFlF0gkZS7k2IO1AfZPifeSpksgmahTpGZ1rS4Y0IdQJAoRo2U5YKrKJE+U+YqQlXwDxFS3o9A4FuQSWjhRbx3GXr/B1NI5HaO7W4pKJc2fLYqUlKVLDMc1Asb0N6v0EeaKQ9D09Y9InICVrBDS1ALKKKQkzXoAQ1VJdqB5hZ3pWxclEkJ7uTLKykkI+ZSRqlVs3qo6EsIb5oqXXsHxPWvo864POKZ0t6MWJ2uHtbSxtHpvAkalTEamrvS2pJHmRzaMvLXLVMM4IzqJqhShnJZnFPEgD5fEaOCLHRYQpyMlWarsotkJJ8L7i3NyfEQoGvkSUh4xcemaZgySCqhISQA77V6HrpaMZ21lJaZceGz+HNo1TlLaEMoeHeNVhFuAK0DVuw+npuN4E9scGJmHXTxJHg3NRR9XNCOo1jLilWRD69HlC5Y7t2GvveK8hNUvuINycKtMs5kfGlSRnBAzXdJsVADycEvY1MFwObMfIB4Q9SzC2lq/mOvuu+zK8b+je8c4aqdLYXO1Acu7sQbsLOHEAOD8KnhK2lspyylEgmzgJZyN25imYuex2M7uWklQCikZ0nVSaMmt6VIIBDtYxZw+OSUgkBxo4Bf/AJWeugf84I5JRiaXFOjA8QlqGImZ7lRJ1Y7dW896wN4inKUp1AB8zUfRoNcbKl4uYQFVIApUkAbUzX+HlBDtj2flpebLmEqIS8sgMkMAEghqBI1FW0emyORKtvZRKDbdFfsDPIxBapyn/PKN9NQgEqCakeKjO1XLa3tS7sDXI/6e8PUkzZigU0AQaaVN7fL7FNwPiBIo3LKWLjMLpVzB0Owbn8uUXkLsKaj2dgi4BQsMP1P+4ILMb61jocZacxzJtu7a/CRW786HnHRksuo87TjMxvr8Ru+hBNAasGsCrrE/DOImUpKnO4etWbwgit/i0bQAxVHC1JWXKRMsHOZt6M2Ys2VXwuXAIEXZWASVeJyU2KiGLPVQFXfVROxCQHjrSUaozK7CfHOGf1BKkqAUQxzWYVBVRxzuBW3ibz6ZhiiYpKgUkFjuD7pHsXBPHJQSAFMKA08PzCv11gB2h4E5XMACzmSpdqhVAaUNi/rFGHkafix3j3ZmsJgSAgqDZ/hJsWN+jimjirOFRpETM65aEJCX+I/EoqDeJWqq5W06tCcYDmWQAAmWKCmUaU6WfZusIJCqO9xlvu/1f0uILl8isDjo6I+L8M7teYKC6khWlAd9AT/5CzRnMdgDMmpEtJUaJZ6nV3NGcnlr02iZZmBRWt6OEga1swsKl2Gt6sLPCJ8qYlQlkJBBJowSBYNskEkaANYAw0MjSv2TW+gAOzU9M3KlOdQ+JiGfdyzpYgv1tFtZ8YCVuokX3AqM3zHSmwGpEbHEpyzlqZmluTu/SAErBh/DLWp6US97tSwZ6AAAEVeJDO5/sNPGofqXuynESlQSqxfS1tDZLs/lGq4mDMw80BTOghnDuxYB6VdvyXjKSJgS2aV8V1Ocym0Yt1q9riCM1gGUTLTR/CfQAj7ku+9s+SK22RE7PPuHcKXNGQgpqHcG70HXysOkbfs1whOE7wGZmSsAPlY0NaPRVxcW1+GL4wRmYdIl3lqUKNXppUNWttYZJwc8ULlP6Sxdjrc7j6aRZLM5poDhGPgL4cyVEqCi50KqE3oNAxbo12DeXdqcURjZwCsyc5+I0L3YPv8AePS5K0gZTJOWxZwebk1r1/ny/trKCcZMABCfCwNwGFNqWh+IvzZXN2ifDcamPZDtQN/PtoH43jE2aQKDQ5Us4NWJqdNIiwxtFeQllqo+g/nlHS+STVWZliivCNH2ZxZTi0GxUMoKSxdQICkl6GNBg+2gJk99JC1JmKBWCxUsBjQhnUFJI0LlNB4hiZoykKBL787v61iYcKmzZM6agOiWyl7i7l9mJJH9r7kZ5Ri3bLvHg3fEeKJThp6mMxMz/bSpQIUhQfKFbJACCA/qYDcT42F9wuWVZpfylqgFLPuSQDT8CM1P41OmoUlUwkFs6WAcpsbXH3vYNd7OSe9mJl2UqiNGIqA9g7N5xS8NK36LPktlrjKkd8MrJzDMpH6Zh+Xy+j7xe4djJmV0KUHr+PIs1RX6Rr19me9GYoCVEDMCQS+pdL/m8Rp7IlIYWFmPveKVJOKQ0p/kDuG8Zc5VgD9JHhcglg1mIBfo0E8asrkqBFw45mhzEdQ3mYYjsyof2l9sz2qSxA2sNNnh0/guISKTAan5q+p/H4iieNXaGjk7A/a+QuYmUbpSl3J8QdtPS3J9HqcCk92hU1aVMo5QoAMwqSxpcVf9O5EHOJ8PxKpKEywScuVaQQAWdr8qc4pScLMyhKu9Q2jUDff19dHim40x5ZEjJ8cx2dVCQkpBU4L5nrU3+EOaOzxHwmUFs/7E/wBr7eevONJiOEJ1bqxb0IpEf/Rw7JSOjkD0do0bLXUq3Tdk3Dcd3aJywiqWYs5ymmV9Enl9Iz2M4n3pUFfEFUrdj+PFckMaNUHWYXh9ZqJgCRPlqBYFOZTu4e5jNyOzpRNspuYp/l2p7C41FNtjufigxwJQMrIKKSzkak1GZ9Q9jSou0aDDBwHJcMQnUHWur+Y+sZiWmanwhNgoUoGVTwvStyefIQQwq5nzguzEi6hbfbcC+8Z5427aG3RpDJC5eWYyku4cOCOhvpvVzHRTkz0lJRmcO5Csw9KOa1846MzhIOy+yed2clqIISQQR8JYbBg322hi+zaCaFrO4dgGsBUkGoc0pQxqAD5wmXS/X8xo1l9mfcCYfAGVVKyeRSAPpUH1epMPGHJCgoIBU4AFQ1C6ufLV4LlEIUwujCp0BTw8DLRJCbEgE+RIvb6RLMwIVdAVpUOK/X9ztSDPdg3hO5ZmgrG/sDyWZ6b2ZlkeErHUuRrTY20P2hn/AE7EpHhmIVRvGk67NXY3u9wHOmSj3792hwTD6t+QKdGewvD1JWElJyplABbfMCzEXFGOxdtIupwRGrga0d+YDBttm1gmE7/vCLED40R5WwTieCy5lVOTQO9S1n38384mTw3KAEqUAKMfEG2rVovgHlCtB1BswVhsEQ+YXLkpZIe1ADY+tOkXwgafb379IsloRIiaoDk2NSn3yjyL/VrC5cWlX65Y/wDEkesewmPJf9X8cFYmVKArKRU7lbFvIJHqY04P2B9mNw4huGUMyt39++kLmYOdBrbzirhlEE76vGwDLuMUHT5/WPSv9LA+HnD/AOQachvc8o8rxZtHpH+lmPbPKNljMP8AkAx9Ut6RVmX4kZk+2vCk4bGKSmiVALSB8oVpzYg+TQLwk8y1BQNQXB6Rrf8AVeSTiknKoDuk1Ys7qNDZ626PpGb4bwubPIRKQVKNhQDc+I0FOfrBTTjbD7PeOGYgTZUuaLTEpV6gH7xaPKggF2Lws6VhJcuejKtDhswPhckVSSNd4PptGGSSdAE7uIcThErBCkhSdjaLKff+IQmFCVZclKaAADYRIw9++kSXhTSAiEapYNwPSIjJSdqchFp4gd7CnT2YjZAdiOFyyrMczjn+4J1dhQaNCr4fLJLpJcVJL/d+cErXjhBsIHm8ISou52sB9o48DRuqlvbQWIhQInf2QDDgiDqr6ftHQaSkPaOgOTDSEENJjlIEJkhxR7j0jmBL8t4iSmlfrCoU3L3ygkHCYHbMH2eHd4BqPWKU3h6VF6g8gAPT28UcVgCmiQSPUDygqhewyrEhqV6NFdePKamWr6/tAKSVAlnQ29PqYf36z+ryL/YwyigWF08XGqTHf9WRsffnGeXNIoQxPv31hnffWH1Qts0KuMJNkK+0IniiW+E/SAPfc7Q3vNzX378oGiCmzRzOJAVyqAe4IMWZE8KSCmrxj1z8pcAuNqexpCYfGkWJHKFeMKkbYEx4Z22xPeY2bMbwlTB/0gAA/R/PrHoc/jcwS1AHQirP66n9oDT+zX9SE5TlWK5jYp5gkV2rvEjk+OSv2XwhtBsodguFP3uJmICkSkKyOKFYD00LD/25OMsjg81KgO7Ucx8LAkK/4tc8rx6zJScPhTJTJUEoQoPe7kmwBckk+ZpEPZ9YSlKyFGjMAT08ve8SXJcZdeGGGNODkzzxPBVCaqUtPiF301v72j1zs/wGThpae7QAspGZVSSbmpsHcsGEZbis1P8AXpXlIzJGYGniDgGtT/EbeXikNQgbvCyyycqDkitVQN7XyAvCTQQCwzV3BvArsLgxdvhTTZzc9YK9o8QP6aaKFxlDEM5MD+yuLShLCxAfcHmNoqm+kNC/jZrwKREotoqHJLhwRDkwL6M52akKT5/eEhQIJBhTSH0pWEIpcg/WESenvlEIJMJ0BOkKSRCZeUcYFEGpFaw4j28chFK1jiQIKILCBBhq101hZQ3P4hrAPCY6GkHzjohCverwwqL6w5eGH6jD5aGEOQY5jkq8zD8nOkKmXAog1YJhFP7/AJiXLzhQkNzgakICDX8wiUHVolI2eFCYFEsrzEg0Ify93iOdg0KSxTzoyS/UCLEwVbKT0Zv81hxEFWiAhXBEn4VN1D/tFSdwiYBRj0P7wfI6+/f3h6kmCpslGIxAMssoENoRFZgfbU5nbntG7mJTqH8qba+cQK4bKVdCfT39Ib5AamPmcNW4Tky63BJA2Ls3veCEzDHMHQspGqbgcoLYXALlqV8K0kgpqQpItlbUDRjyaCMtPkdtvMRRJvay/b8NUZjiIlpkqKJiyTTLmrW7i9ngjwRLyklC2pZgRr5/XX1K4rBS5gyrQlQ5gG3P8xVwPBUynEtS0pNWJcbUJr0q32gPvsKktdQLxfh09c6WtSQpMtwDLqpixqkl9vheDWHnZQEss+R+mptb2b4lkEFzzFKnmW+0SPShf3zgt32Ls/BQn4OWq6EnyD+sRI7PYd8wl5TulS0/+pggkmJELiWCxuFw4RYqbYl2/P3iUA616Wba/Tryhze+cNelaRBX2KT1jgff7wqVcvX3WEUdmrATASZtPf1jniNB0aHEe+UC2Q4loTPDaa35RGZY0fy9/aGshJmO1Pq/OEHv3rEExNHcU91NoaJo5v8AXq0C+w0TqW3v9qRyZg0ERJVTc6wwlQplDbwbBRbLa0joqV2jomxKLA9+/OFBeOjo0EoYUV98v3hxNHv7/mOjoCJR2/It9j+YeISOhgUcq8PSPtHR0CgUNW1291iBV/WnSOjoVjUcE397fvDTCR0KQfl/aOCRHR0BoIh9+/KJZUvmaR0dAaIK1YU/h4SOiV2T0NQaVrCLRQmOjoQFkSD+fpvEkmr8v8R0dDxSolk4rCj7x0dB1RBcoeEevv3/AJjo6BSoJEqpuYdLBe+kdHQlEF0hM29Wjo6IyEcwhnbUD1hqpQEdHQ2qAh4l8zCZmjo6GpAIyHMJHR0RxQT/2Q=="/>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18451" name="AutoShape 28" descr="data:image/jpeg;base64,/9j/4AAQSkZJRgABAQAAAQABAAD/2wCEAAkGBxQTEhUUExQWFhUVGBobFxgYGBobGhkYGiAYGyAaGhoaHCggHBolHhcYITEjJSkrLi4vGB8zODMsNygtLiwBCgoKDg0OGxAQGiwkICQ0LCwsLCwsLCwsLCwsLCwsLCwsLCwsLCwsLCwsLCwsLCwsLCwsLCwsLCwsLCwsLCwsLP/AABEIALUBFwMBIgACEQEDEQH/xAAbAAABBQEBAAAAAAAAAAAAAAAFAQIDBAYAB//EAD4QAAECBAQDBgUDAwMEAgMAAAECEQADITEEEkFRBWFxBhMigZHwMkKhscFS0eEUYvEHI3IVgqKyY9IWJDP/xAAZAQACAwEAAAAAAAAAAAAAAAABAgADBAX/xAAoEQACAgICAgICAgIDAAAAAAAAAQIRAxIEITFBE1EiMhRhsfAzcZH/2gAMAwEAAhEDEQA/APScgXXL4gaVu2o5V+nSI5p8QY1Gw+zfL+8DDxjJlygmhYDbfL+axawWK7whSSNHGj6UNTc+bPzzKafQgTw8sC978x+8WRFNWKA/cH2T76xLJV7/AJi5CloQrxGFRzwxBRCphDHCIAVJhVQwloiM+g9iIElEc0MRMeHP5wCCg7QmaOhpiEEJfygDM4MDiM4JJIclQChmFQH0ADts4bWDoTUHbT9+cPSlj7+vOA1YUxkqSEgBrfj8xT4vMQU5VAKLg5aVBcOXoAKurYGLpFYpT+GJVMCylyfiOYhmqGaocs7fpDuIlIiAkns6UZis98+UICQQZTmplv8ACjUgVYG9or9kSUA1JQZsxJBBCs4LObgpAAFS4IoS9dkqWCGNQb+7+UU08PykqDB1hRGjAZaAatqfSwCtJBtsmUObGBy5CZKTllnKQay0hSg5D+G6iSxo4o1GDkQsGr+94zHarFqKkypaiFumoOVKczglSrs1GDO7CpLDaIakZPjHGZnek4UzZYCiCXJOYVIqBUVJR4mZVvhOZAM7MSasVFQYJFbkUSmpFqF6wemcOn4mYlK2MuX4UkAsQ9T+qpYush6ZaANHg+DlAmIUhaku60sUWOVJGe7KUGD+IsSwFVbi+rLl+JR4RglLWJKhmBBUMhDnT42oKkvelk5olk4SaJikKzLILEh8oe+YGoatxcM6gz6/hHApkpKcmITNQtJ+Xwp0zIUKknYADWgDE/KlscwNSwajUpb999HaM2XKoumi1U/B5wjhU6YSSnMqWCAlrg6vc7gGoPVos9nMCvKK6uRV30v5vzjelDK8IObWjA9S3xM59OkDZ+QTnAqQ6mLW1ItYNuGFmpR89qh9PojwPBpJMt3C0LKwGB8JpkId8pZ67+YLJnzJSe6zG4KJoAY//GUks7dHfSqoqymbQAKc0qAAL76gnyrUw7CycxKlklySkGuUWfkPekT55LwI8UWFpUglJOqksQWrs9Kt9vKJJONSrwkAkB2I0tr80D5mJTmuQBShP131+vSGTJiQ6h1etdNKgX/aA88mT4kFcLh0IJUnKM1wNSHLvd/EYticyXV6vRoycvHkkC4u1qG1NC1eYD6PFPH8SmEpQCoB3LWYPbVwftasWx5DXoV4L9mnV2hSFZQkna1dXrozeojoykqcQs6q9AXq58iPM8yY6FeeYfhiXVcDWknKQXq2gO1Te7f4i1hpRQCnLQbpcl6dSOY+mWDGUV3HvoYlQumn5ELHN7FeIpIJSXUlrCw/Fw1qxfwqqRBMQCaikSSRlG7+VNOsacXIT/Yqnja8FwQr+2hkpY84cI2wnGS6ZS0xSI4REcSlyHD+/f8AiJc0HZN0iUyNR5RGUV8/3iQTEnUP+P2iA45LkCpF/wBorllgl2xlCT9E4ELMWACTYXMAsTxwJmFAIJvlAqAf1QuJxCpiDsbg2I3Ovt4zy5kEXLjy9hNHEJZDvQ6tf+Ikk4lK/hLxnQtR0OnQbHrX69YWRmchmIPlu3L+W0jOubL2i18ZGiXPSLkCHd+n9QpeMrxXEAJYLCCahTEtvX9O50pSK8hC0gBKXdvEWDJ1O1Nixsz1ZnzH6QFxV9m1ERTMSE0udtvPeAuGxTUCiT1o+pHOr6fWFM0KPhPJ7eh3gT5ra6XYFxu+y9iccG3s4G8MGKJv15e/fWio5eh+wfT89dIjxE2jJUEFXwk78gWcsHpGV5ZSfZesaSJMZiflBI1ptduV63vFNU5SqlN9deb8tL72vHYRKMoylyHcgu5rr1c9QYqpVYB3zMG0QPsw3s43qGx0glhSCKKdqUAdxeKnFeIBCShTKzDwgCrjU1Bao1t1hqsalLAnMq9uhbnQjrSFxAQGmarNxctWm4tfl5iLadkcR3DcQvwoygBiwa3kAGept+kUJqVvU68/Yb6wPw667PRtiLjpa/8AMXkl9bX6bbwG77BRKAQaOpvUfx+0CsRhx3qlKSBYA67j0rzoIJLWlFdSWpf1+sUMTi86gkDKRvsTYOLn+ecSyJkKsOWCBQO6jRrkkH1/i8NxBWhKsgcgUB1pQn67OYIzJTJ8IcgMPrtzJtADheNmTFKBBICmD/amrV1Y3tB7GQvCHQBnXmmFy53LUTSr00oAfMpisQ6WppTQ21ihieFkNlJSzi+lxTViTTpHKw27g1q1G6P0p1pEbCkjsKoqKjr477i3Sh86QvD5VS4chs2wUw11F61tpR2SksQwBZkjNVmuqt9Q4vbeL2HSutEktca8zry6gw1gkVMXhkpJWCdKP1Hpf78z0PlKdakqDqLEjTye4FOVtY6DswWaMrDvy+nv3SHJU9vUe/bGBeExalKOYUJtqL13/wA2DVJIXqKct+cVi1RIldOUIV+9x+8cSGuxf6wO4lOIAJom55dDt+76QWwJFzvDp6t9IrFa7FfW/Wmvm+92MRomJZkqqbEt7I/A0vFY5TMVmW6jpbape5FNaOKViKTQdR2JmJz5mVZzWg9NNXs7aRMnEqWlQDj6EjlzGvncNEUiWPhCaCxLlumaw89AwqWtScKEkEBgD8POzg7fgQNmFqIN4bjFJJlrDNZzppmN2oz7uL1NjiGMTKSMyiSbsRmO/wB3J62i/MkJIDEAh25cg/usZSZwjETpjKUUhFiGPid6ZtBcuAWDjaHjG32S0w2jHywkqy6+KldvmA1Gt+bCJpamqkh78j/mM0fAnKcxCSXTlIVsVFT0BoaAi96OU4PiBoCUfKDRv7dgLGmmhhZRoagzLW4Jty2PP3+8NWkVILcvxDKUJIfpQ7WpfaGmd+eYPT3zrCipeyBM5NQoCtWU32uf56w/u3BRYNYemltvSKuL4fnZQJCh8LmoO9XD6igbzeL+ClkoqGpb6a2ZveoYzK4wpSp6lJFUs73c2rQW2BpaLGHweVNHfbUP+P53iLHyFFmqRUXq1QDzdgD0vaLUqa6HpmZ/TflBI7XgSdIcVuOtxrSvvrGM4gZv9UqjkBkCwcgmp0N1c3sAoAbIT30qQSHoafLyv976tSAs1T4wGJD0sb6/sBDQdA7QB4Ot1FCroAcbBqAjelX102gw2PdVgTUkVJYPlSQNfioLubvTSSMIAT4UpJqWoSbPz/mAczBhK5gkEZ1KrSiQWJc82sLtpqQp2RYvCTQHSAtRZgVMnNZy1w5s4JtXWYjIhOYklIroxFS3J2IB5com8UlJK2IvyB62CRZzs8ciSZyGmBaOtwbevKtHq7sLdf0N7szeO4upKvChwaBP6XDkAMBmBvzcRo+FYtS0eIhwdHKWAf0d6m4IL1aEmcAkkoABBR8NbtVyHZnr11JiZKEyqJYkgO1AGZug1HXpDzlFxqKELsqYSG2q59dtPe0JOlpKkq1FmfW/rckDTSsWZHDiuXmC05gXIAuL5TXflFN3F8pIZzUUa76N572itpxJ0/A5cw2ANdDr763LawkkMrPSrC302F3Pm2phuPCEIJW5DCoc7sPP28C5XGZZVQtVk3L6306colN+CUHJq2TUsbA0d9hzJ9s8VFz8osSRVh4iRZtg+mgudYrL4ghAoxLeKvhSN62J9aQvD+P4WaQnvB3lcpCgatVhT6OYijJ9ja0irisUopmKSahgEsxHI9Hr5RDIxhDAmp8sxsz+YPmLxax+GQEKdZBUp3FyX+Hc7NTSohUFBsAxPK+vQX9IZ0kSrKM/Ejv1ZiVaAChYAG9Czn77R0XMRw6W4ILEO2qakkvzJzHc+QZYbZCuNhLD4gheUpfUPUkNQ5hqGIJP9p1DlUTgbgjrTn+2kV5CWFKflnY+6Q2ZOEsAqNz7HL3Z6IhWR4sjM61IQDopQBYbuWd3+0WU4MTpZCZsuYSK5VAt0Kba1DeUYvtRw4rnBZdSFqDsAVJajhBfMkULsQHLjen2g4SJSROkpVKUhySXQoKBGZVLuWAIYOQziNGOEH5JKL9BjGYoYcEJSStIIDgl+lGbpQsXaJOH4WZOAWpiVEOWc+Goq2hUWt5Ua52YxysRJJmVy/Mw8Zp5ZqB9LG9zkkABh9v25e9YqboLbQmGwgSKnMd+vL7fuYxPE+0k5M1QSsS2cAFOYMCQElgfEW1p9H3il19+v8xheLYaSvHKR48zIWpKctbPe4KQ5FnetxDYqvtAjb6LPCO1QK+6xaUIUpsk6X//ADUqhAJ1H9woCGLERqcwF7a0v5e/s/kyZyJmJ7uW6kSysyzVVCRTVxQF+T7xvMNNLJzuGYFjSlGfUhr2DaweQkqokYB+YUrFPJ9PPfmIFpEuWsUYO5cgDm5JYDdyLa2FiVPS+V6/XT/7Do40IEA+PcCRNSqZMWzeIZinJyBBsGA9eZimPbVjRXps0mLxGGWlKRMlpJsErQCXegANXY2B+GKHDpRSspFUlqlrnUeb8nc7RnuCcGkTEBTBJBdwfEmtArNR+oqQOp0HD5BQtTDwfLV2Ot6g6k2ewDAqfKk+0iVp+Nl8y6+2ieSCSyQT0t6/iKC8SQrKUueQNAWr0vfY7Ewa4Bh1JSczGpYtcPT6QuLG5uhJy1VjZPCiR42oTavQ8qekVMZg+6IYitA9K7fS/wBtS/EeMyJNJkxIV+m6qVsKtavMRmuI9oJc0OiUpSH+NTgEsT4QKm3L99WXjRUaj5K4Tk3b8EOOxRSUgAumpsA1qkn6BzrpVOE9oZSfCVIJfSYgn0t6RSxEyXOlmXMcZgxahL6pe6fEnd3GsYLhfBkOoKStSQvJmyukPaoNHFQfZz48a7b6aNdKSqj1zH8XlrSMhOZwABfyIodbHWLqpWeW2Ug0qWHPQvHlB4acHM7wTSJLeJKjvpl+Y2ZqvycwS4Lx1UxXeKmqUhIOVCiaEMA/ylVQdS8Wa3cvKK3jrpOmavGJJPwvlr+KEXr9HhxSVyylbE6MwfZLelLQHlcdSVMzfK4L1Nw3Usw8tDBXD4x6qYJFGpbmQ7WqH2D/AKqp4pwS2XkVTUrr0AOMcYMlBN5hJe5bQgkbDwvapZ6CMrh+LLmqmKNFAfENHepTfRrMyTtTZ8e4Slbd0VS1KaqU0I2CXZzT77R55xFM2WtlO4OZIGU6kHMQPE7NqC1LPGvBCM40g769s2vC8XjVy6Yop8JKQrIolqEEZWG4vcFhFjBYwMkTCHIGR7kXLG7XYFr9DGe7JcWWk5ZoCZbu1SAd2JKj0udXYtYn8RQqapKRlQT8NHfdaiCVU5kVIG4b+LknJprwCXIxxRo5GKQQrwizZQAQQdmFU3pelA0ZvDJR3jgKINA67pfTNQF9L2cFgYLSFS0zAov4iwIYXAcKFjzOnKpEQTLXOynUsSR5MxdrNW7htozxjo2mO+10OxfChMlrSTlUqoS/hUKPcO5t816u0RowaF4YhUssoADL4ikpU6W1CgWewAAL7O4zh58pUtCAlIWVAqUc2VSdqu+UuBcuxACYajGJwyJgBJVMLoBckA0LnzJarkxZHFN0l7/3snyqKt+iWXgFrqp05f1E7NVNHu4ehtcNFD+jmy5rlaShmCnLlPRKSA3/AGpL3oCLHCuIZ/FVV3LkndqaC/4dzFzD41KnSchVYgc/PrV683ouWGTC9ZImPIsq2RUmTEDxBRSK+IsNgSQxYEkMbKuCQQY6LE3hs1NxQ1OVLk/pdLPmApqL626KWl6LEHZGLmBawwYWcv1/B0v6VE8QUokFRD/C5bLdn2sR1Y7RLi5iQ7lgKGuh5agtT/idHEUZnDEqLhTEC9SWpSpLAtYHQbCFVeytIGdpeJASSkE944yJbUMSzfCwLEcxV4gxg7/DNNUZa3BCQczEAglSn8VCXLjZrxB2qwuSZLC7KSQFj9QZlA0vUN52IgcjFIl+HMpRO1X5DTyEdfh8XHOCkzHn5Eotxia3s9xNWWXKoVVcsyClIew1ZzQCoN3jUy1sCK09+n8WjyvhqZ2eaUBxLyqypPiB+JktQkAEn/iL2jW8N48pciZQmamWVJFHWANhe4td9DU1cniK3LG/+0DFlbpSCPaHtMjDoukrV8I5H5izU+5FDqMPxD/9lYn5vEQEsAwy3qAzg7E0PoH8H4GnGqUubOUSQCPhD86WSNgGtYGKmDCpUxclQa4D2cUIr/cKRq4mHHFuEl2V5pzraLCKUhKcstOTUso5iaXUwezgWDnUwT4dxJKkkBs30URRlb+6iBaVnUHrzpDcRgAhKSCZaySVAOxeviA+EWqKliCCKxfycOHVQ18/RXiy5G3K/H2agTXClKUGQCSauAkEluYr5k6xmcaTimUVKTlIKcpYAF7CwUCCCRWx+aL3DcVmlrSqzHxOwKba1Lan7Vheys/DZFypxa+UuUpU1CSR8Mxgmp1SGNGTz+PiWBycldOjVlk8tV17IcLjymSmWAEgtmUKZv8Akd9dH/7a3eA8RKZrP4XZtHNARt1gTxDh6ggJe6fC9M1w7WB+LfYUU8NwCcuHM7OEhGViQS6QG8P6mUS7fUgNun8Shr4T/wAmSKySe30egTVAgKDK0te3hI3ZqataMZ2/7WLQRKlTlZzVbKYIBqAnKwcg30AD/FGq4NPE2Qmaw8aHINHuD0FHfYjSPOe0/BO/xM2ZIUlSSXJNEhVmSRQil6DqPEeXxcTc2vo3TmqTL3ZvAylzAta+8SzhNSEKv4km6g5pudXeNXxDEITmSZveKEtRVn8ICDYgNlyqYWd8iRcPGS4DwHEykCeGDAEMoeJOnI0Yc6jnFPtQVmZ3y1JyLIDJcBLcthU9XpSLseCU5uSfSGy5opJewsntCrDSge5E1OZxmLMerE13bneA3Du0C5s2YklMsTVZqA5QulQHpbVTFzdwITheKCs6SQxOVjUGpbkQ33EX14BCVCahICwXBFK7jY843ZOJHJco+WY8XJeKSTCOLwH9TKOZRHdkMWubHb/AVAniUhUoZ28AYFragNtdq0/J3GY5RVlBZLJLCjkh3O/KtIqYp1juhXvXS176wOJg0w/l/ZOTm2zdFWTxWXMRLmNlmFaEzCmniLJSogbUtVraRssMgCayagDUEBJ3p8Sjvy/uYAezXZQyFLVNUFKllinKQ4I8M1K7ipvsCxNY1chGQZnSKuq3mrfdnPoLcnkNKoLtf70bI9tv2TYuVmSprMwDddr/AMER5NxbFkY5eYN4stbh0hPTaN5xjtCkKKUqa/oKmjV5uwLXcgRjzwtWJnHvFZVLJ7qYmuc3Gaw83u45w3EqDc5AyxlKNIGy8QQHaoFNlM7tzY2/eseGnPN+Jiz0p0+l/wCY02BwaJU1WHmJClXzgMMqk5bv4VEkvWrZTmDRWwfZuVJ70TSqZOA8OUsJYDtm/URYguK0FXjofy434M/8d10F+Hrl5AJszLUZXBpV72rz3YMTFhOMkjM6sySFAroQrKKigfYNQECtoATO6AyFRmAhJz/CCGqywfAmilGgBCSC5eLquHyykKkJVL1IJZROuY1ZLX0GjEUxZtd3JX2zVjtRUX9FHG8XnLkylrmErCsof4mYVUa5izgv+8TYfGScalKJiu7my6BQqFjVx/NKwA7U4RUkoSlRMtQ8NRVRooU1FA7DbeBmGws0KBGZBrlNR6U932e6KXxpp014Ykv3aq0zYY/ESkLVJQoOi+VNGFaBi7apa484t8MxaaBDTGzHNlAzMUuxSTpU6cgYDTcAUyQspC1TK5asrYKIYk0UogO4JzFqKv8ABcORI8ZEv5nyCWAK0IyjIS5NAHDXdxXyJrIrbt+B8MdOqo1WF4hmd8wL2LJL63oTvZ79egRhcYwyuwsmozOmmuYuz3sA3Xo57xP7L7+gth8GZudRy1IZ3YgWfcjkA4ApWhLD4YAUetTvmLuOnrQXeonWQlJUQS1qB92pev4ipPmOQFnKkMaFScxO+XSgDc9aPE7fZU266AXbbCBckMACCMgOpHyio0Kt9KgXyOBwmXxFQc/EsXbUIaz/AKvIAXB/t1LlS1ySfAC7iuQAVokUBdVxv1MZ+bxRF0KLgjK1A41908jHc4OscO1mHPbmkG5HDpglNL/2lTCSoOaSkUAAFWrUE1UtgDVUFuzCZUuWFCq5hcqXQqFgDysW/vGuWIOz2L/qlzlkMwSlqsXDFg5ABYsnRj+qJTwyalBypYu4SAAmlgGokUsGLG4q3Oy5pPaEjXDFHqSKuI4YSs4qQrKCkrUjUTBfKQGD1cbgj5nSOx4zLUo5SQQSRVKiRUir5VCrP4bB8oMF8FhcQlL5WyqVlc0yVJdgSrxF6gG9AwB89w3GJic+XKxJLZQ1XOnIRr4WVqf5O66KeRjWv4o2CHKRU5mZ9QW/j6dIO4jh8uciXNWCkkAMCllBnBNKUSSCasK0bL51hONTVHK6QK1AqNdX3PSN1wdEydJkqS7JC0khsxL1LG9r3qOcPz8yai4NpoTi4u2pUDMMEIWqUpQZa2UPlJLsCLpX4SApwzNoDEEvBDDKRMQqhJACyzM6irO1wBtrcPBPh3BEKXNoTmUAolRuLAEB8rNRVw1w4iHtak4XusQliyiHWFEJUauQliQwFLgilYwwmpT1vybJdRtE3EscVhI7t5gIyS0MyQW8KiSQ9GBIAcZbgvd4dgEeJS1Jm5lGqwFBFqJBolIqKP8AKxoIzWPx0uQoss94pGd1VzFQUQFKZluFMx3I2MR8VxykoEoJTmUBMXmLUWApgeYU5HJKRYmNH8dySjF9MoWRdt+i72j7RZyJclSxLTmFw0wm1PmQBQA3dyLRW4fxgqJTkom+U20sdH9mK2B4VPnyZi5cvKnKWI+JahUjMouzPUMSSkD5mAcNWpLEB9iAT6KTUD8R0MEoQ/CHryZMkXLuR6JKU4NaIClXYMb8tX6Ztb5/tnMJkpp8zH0Nud6/esOwnFMwbIpWnht5OzH0bk1LWJwisRLKFMFFOZA3UPhzbA1DC1T015ZRUJMpxxbml7MPwzE5FOaj99Y20meCgG6d+XsQEw2CCU5Z0hSUk+FRBZLiqVKDkbsXIeovF7hyJZSESyVurwoS5dStASA/0A+1GKdLyPljb8E8qeVKKyXcn8DS1mp94XD8SyTkrCwkpUEpLgMauXNLBuT84kwUlS1iWUqQUsFJUKpSl26gBwOhgJ2oWnMUy/gQd38Wpryp6wmTPFPRDwwyl+TPR+F8TXMw6lFRLK8QNlJSrKVMbLIClUYEg0uBa4vgyZagkVu5Jauo9vatIyfDe2KFyJchMoIXL7pKFZvCyCmtnD5TSt7mNfKWaP4TqAXA5jUaj3Th8np3X2bsSaPNcbiVyllKxdwmmxLhJ/5BrN8Vw0XZ/FJsmWlaaLCQysoYWFBZXicpejkVUKHVca7OImgKSj/cSRRwHA0rRuXlZhGU7QYRaJU3Mx8IZtAzUpTxZqlnYkhxFuOcJJfY7sr8K4tMnzDNxB7w0CB8IKhmPysSkMq1tNRFzjuKWEd6lbS5xIWgXE4APmT8wIDguRlKWACS+FkYtSC6TvfR2q27BunKJsLjlKUjOokBQLbsQQ+4B357xs1SlsjO31Xs2qcMlSEzk5QhaHOctUqU6S4s5IBS96g0SVwgC1Zc4FcxzEDpRZYJLEguRqEggg3OK4oZRlAWVEklSaOk5SVuHDAZaiyTQtUDw0iZNczVKBJLJJSrMdVECibhg5AYJq8ZknJWy+0inxfHf1M1ASgpQmiQ1cr1UqzKN/QaV1kzGBUtMqWAFABKUqAUl3cAuPhYgFVyCbEVx3aDFn+pmsNhViQwHkSD9o7heLm93NIXk8KmU7OzqKRzOnMXh8uNOKr16Dx5fm9gyjjeJQoyUSmMsnOPjSGNamoQ9Xdzdw0b3DTCUvMAZgTlOYV3e40ca6VpgP8ATsvPmKKlDwA8lEGubdrh3qaVjfYaYlVAcoYs4qC1xeu41EZeZJbJJC4Yum7GY/hYKHlJHNLFjb5Q7nqDcx0XFzct7ihIAbzchtgbaPHRi3aNHYSnSwsKSQSDf3+dOsMmYd2pzcsPfl9oxWN4/MdSs5QlnCUnxM+psCxsdLCrqO8H40Zmlf1Vu1n6NUsz1qGFssckrKVZlv8AU/Dnu5JcFlKFtwD+PdIwGAVVvf8AmN72/mAyyl/GCFFIsL1HUFtB4SWePPcKrxUpWOjxv+KirIu7PQOwWMyLmgj4khudbAW2Hsxu5U7Pt5Fx5H8ciOnlPAMUU94cuZxlYE9bJqaB9BvsdbhOMIUlljKWYljbXV1MGHraxx8nG3O0XY61NWVgCjKDigIPrVt/dY8OxcsIxExLUC1D0JaN/M4gZS1AKBPxFLhSQOpLPYuLMLmowXaGaVYlazdZCqOKkCwNR0vF/Fg4tleTtEfDj/uF2oKx6v2EQP6VWbVavw/UuPX6eT4RsyiNTHonA8elMiWnMmqXW4qCTZrK5k0YjR4flJuIMStmtMtDuhv5D33bzNTAD/UTC5sFMIHw5FOOreTBR6O3KC+AW4LHPqDt5mpTz5PygT22dWGmhs3+2SdAlm+p9aU1jnYusqL5Lo8v4vje+7tTAFMpMu1Dk1bYvBPh8hS5a8QCoiUoZ0kklMsj4s12SWHQbJMA28HQxr+wBBTNuSGYBLhi4JI2sNTWxanYlP447L0ZddnTNFwDiQ7vI7AhkNVuQAo23mNA2M4phUjEzQAsIUXSZdqgFmGl7WtGh/8AxoyphUhYCX+FrWNTVkXDgEjK5FzFpeGkTSpawuXNcJyhYAURQUVR/MDTMHchZ8Sy7r35IsE3ja/8M3hMOJZBTPCUq0WBpyLP0/iCklaSEgLCFEuk1IDUzNfKz0uQTqYbLwqQSFZVk3VcHZILWFrAuDQGsDsRhgjNLaimYnQH5X/Sdt0q5x1H3H+mYY9S/tHoHD8f4BMSlKxlZQUgqU1D4WILasxcZSz3jwfGZBxKitCEqQDmmJl5hMFlF0gkZS7k2IO1AfZPifeSpksgmahTpGZ1rS4Y0IdQJAoRo2U5YKrKJE+U+YqQlXwDxFS3o9A4FuQSWjhRbx3GXr/B1NI5HaO7W4pKJc2fLYqUlKVLDMc1Asb0N6v0EeaKQ9D09Y9InICVrBDS1ALKKKQkzXoAQ1VJdqB5hZ3pWxclEkJ7uTLKykkI+ZSRqlVs3qo6EsIb5oqXXsHxPWvo864POKZ0t6MWJ2uHtbSxtHpvAkalTEamrvS2pJHmRzaMvLXLVMM4IzqJqhShnJZnFPEgD5fEaOCLHRYQpyMlWarsotkJJ8L7i3NyfEQoGvkSUh4xcemaZgySCqhISQA77V6HrpaMZ21lJaZceGz+HNo1TlLaEMoeHeNVhFuAK0DVuw+npuN4E9scGJmHXTxJHg3NRR9XNCOo1jLilWRD69HlC5Y7t2GvveK8hNUvuINycKtMs5kfGlSRnBAzXdJsVADycEvY1MFwObMfIB4Q9SzC2lq/mOvuu+zK8b+je8c4aqdLYXO1Acu7sQbsLOHEAOD8KnhK2lspyylEgmzgJZyN25imYuex2M7uWklQCikZ0nVSaMmt6VIIBDtYxZw+OSUgkBxo4Bf/AJWeugf84I5JRiaXFOjA8QlqGImZ7lRJ1Y7dW896wN4inKUp1AB8zUfRoNcbKl4uYQFVIApUkAbUzX+HlBDtj2flpebLmEqIS8sgMkMAEghqBI1FW0emyORKtvZRKDbdFfsDPIxBapyn/PKN9NQgEqCakeKjO1XLa3tS7sDXI/6e8PUkzZigU0AQaaVN7fL7FNwPiBIo3LKWLjMLpVzB0Owbn8uUXkLsKaj2dgi4BQsMP1P+4ILMb61jocZacxzJtu7a/CRW786HnHRksuo87TjMxvr8Ru+hBNAasGsCrrE/DOImUpKnO4etWbwgit/i0bQAxVHC1JWXKRMsHOZt6M2Ys2VXwuXAIEXZWASVeJyU2KiGLPVQFXfVROxCQHjrSUaozK7CfHOGf1BKkqAUQxzWYVBVRxzuBW3ibz6ZhiiYpKgUkFjuD7pHsXBPHJQSAFMKA08PzCv11gB2h4E5XMACzmSpdqhVAaUNi/rFGHkafix3j3ZmsJgSAgqDZ/hJsWN+jimjirOFRpETM65aEJCX+I/EoqDeJWqq5W06tCcYDmWQAAmWKCmUaU6WfZusIJCqO9xlvu/1f0uILl8isDjo6I+L8M7teYKC6khWlAd9AT/5CzRnMdgDMmpEtJUaJZ6nV3NGcnlr02iZZmBRWt6OEga1swsKl2Gt6sLPCJ8qYlQlkJBBJowSBYNskEkaANYAw0MjSv2TW+gAOzU9M3KlOdQ+JiGfdyzpYgv1tFtZ8YCVuokX3AqM3zHSmwGpEbHEpyzlqZmluTu/SAErBh/DLWp6US97tSwZ6AAAEVeJDO5/sNPGofqXuynESlQSqxfS1tDZLs/lGq4mDMw80BTOghnDuxYB6VdvyXjKSJgS2aV8V1Ocym0Yt1q9riCM1gGUTLTR/CfQAj7ku+9s+SK22RE7PPuHcKXNGQgpqHcG70HXysOkbfs1whOE7wGZmSsAPlY0NaPRVxcW1+GL4wRmYdIl3lqUKNXppUNWttYZJwc8ULlP6Sxdjrc7j6aRZLM5poDhGPgL4cyVEqCi50KqE3oNAxbo12DeXdqcURjZwCsyc5+I0L3YPv8AePS5K0gZTJOWxZwebk1r1/ny/trKCcZMABCfCwNwGFNqWh+IvzZXN2ifDcamPZDtQN/PtoH43jE2aQKDQ5Us4NWJqdNIiwxtFeQllqo+g/nlHS+STVWZliivCNH2ZxZTi0GxUMoKSxdQICkl6GNBg+2gJk99JC1JmKBWCxUsBjQhnUFJI0LlNB4hiZoykKBL787v61iYcKmzZM6agOiWyl7i7l9mJJH9r7kZ5Ri3bLvHg3fEeKJThp6mMxMz/bSpQIUhQfKFbJACCA/qYDcT42F9wuWVZpfylqgFLPuSQDT8CM1P41OmoUlUwkFs6WAcpsbXH3vYNd7OSe9mJl2UqiNGIqA9g7N5xS8NK36LPktlrjKkd8MrJzDMpH6Zh+Xy+j7xe4djJmV0KUHr+PIs1RX6Rr19me9GYoCVEDMCQS+pdL/m8Rp7IlIYWFmPveKVJOKQ0p/kDuG8Zc5VgD9JHhcglg1mIBfo0E8asrkqBFw45mhzEdQ3mYYjsyof2l9sz2qSxA2sNNnh0/guISKTAan5q+p/H4iieNXaGjk7A/a+QuYmUbpSl3J8QdtPS3J9HqcCk92hU1aVMo5QoAMwqSxpcVf9O5EHOJ8PxKpKEywScuVaQQAWdr8qc4pScLMyhKu9Q2jUDff19dHim40x5ZEjJ8cx2dVCQkpBU4L5nrU3+EOaOzxHwmUFs/7E/wBr7eevONJiOEJ1bqxb0IpEf/Rw7JSOjkD0do0bLXUq3Tdk3Dcd3aJywiqWYs5ymmV9Enl9Iz2M4n3pUFfEFUrdj+PFckMaNUHWYXh9ZqJgCRPlqBYFOZTu4e5jNyOzpRNspuYp/l2p7C41FNtjufigxwJQMrIKKSzkak1GZ9Q9jSou0aDDBwHJcMQnUHWur+Y+sZiWmanwhNgoUoGVTwvStyefIQQwq5nzguzEi6hbfbcC+8Z5427aG3RpDJC5eWYyku4cOCOhvpvVzHRTkz0lJRmcO5Csw9KOa1846MzhIOy+yed2clqIISQQR8JYbBg322hi+zaCaFrO4dgGsBUkGoc0pQxqAD5wmXS/X8xo1l9mfcCYfAGVVKyeRSAPpUH1epMPGHJCgoIBU4AFQ1C6ufLV4LlEIUwujCp0BTw8DLRJCbEgE+RIvb6RLMwIVdAVpUOK/X9ztSDPdg3hO5ZmgrG/sDyWZ6b2ZlkeErHUuRrTY20P2hn/AE7EpHhmIVRvGk67NXY3u9wHOmSj3792hwTD6t+QKdGewvD1JWElJyplABbfMCzEXFGOxdtIupwRGrga0d+YDBttm1gmE7/vCLED40R5WwTieCy5lVOTQO9S1n38384mTw3KAEqUAKMfEG2rVovgHlCtB1BswVhsEQ+YXLkpZIe1ADY+tOkXwgafb379IsloRIiaoDk2NSn3yjyL/VrC5cWlX65Y/wDEkesewmPJf9X8cFYmVKArKRU7lbFvIJHqY04P2B9mNw4huGUMyt39++kLmYOdBrbzirhlEE76vGwDLuMUHT5/WPSv9LA+HnD/AOQachvc8o8rxZtHpH+lmPbPKNljMP8AkAx9Ut6RVmX4kZk+2vCk4bGKSmiVALSB8oVpzYg+TQLwk8y1BQNQXB6Rrf8AVeSTiknKoDuk1Ys7qNDZ626PpGb4bwubPIRKQVKNhQDc+I0FOfrBTTjbD7PeOGYgTZUuaLTEpV6gH7xaPKggF2Lws6VhJcuejKtDhswPhckVSSNd4PptGGSSdAE7uIcThErBCkhSdjaLKff+IQmFCVZclKaAADYRIw9++kSXhTSAiEapYNwPSIjJSdqchFp4gd7CnT2YjZAdiOFyyrMczjn+4J1dhQaNCr4fLJLpJcVJL/d+cErXjhBsIHm8ISou52sB9o48DRuqlvbQWIhQInf2QDDgiDqr6ftHQaSkPaOgOTDSEENJjlIEJkhxR7j0jmBL8t4iSmlfrCoU3L3ygkHCYHbMH2eHd4BqPWKU3h6VF6g8gAPT28UcVgCmiQSPUDygqhewyrEhqV6NFdePKamWr6/tAKSVAlnQ29PqYf36z+ryL/YwyigWF08XGqTHf9WRsffnGeXNIoQxPv31hnffWH1Qts0KuMJNkK+0IniiW+E/SAPfc7Q3vNzX378oGiCmzRzOJAVyqAe4IMWZE8KSCmrxj1z8pcAuNqexpCYfGkWJHKFeMKkbYEx4Z22xPeY2bMbwlTB/0gAA/R/PrHoc/jcwS1AHQirP66n9oDT+zX9SE5TlWK5jYp5gkV2rvEjk+OSv2XwhtBsodguFP3uJmICkSkKyOKFYD00LD/25OMsjg81KgO7Ucx8LAkK/4tc8rx6zJScPhTJTJUEoQoPe7kmwBckk+ZpEPZ9YSlKyFGjMAT08ve8SXJcZdeGGGNODkzzxPBVCaqUtPiF301v72j1zs/wGThpae7QAspGZVSSbmpsHcsGEZbis1P8AXpXlIzJGYGniDgGtT/EbeXikNQgbvCyyycqDkitVQN7XyAvCTQQCwzV3BvArsLgxdvhTTZzc9YK9o8QP6aaKFxlDEM5MD+yuLShLCxAfcHmNoqm+kNC/jZrwKREotoqHJLhwRDkwL6M52akKT5/eEhQIJBhTSH0pWEIpcg/WESenvlEIJMJ0BOkKSRCZeUcYFEGpFaw4j28chFK1jiQIKILCBBhq101hZQ3P4hrAPCY6GkHzjohCverwwqL6w5eGH6jD5aGEOQY5jkq8zD8nOkKmXAog1YJhFP7/AJiXLzhQkNzgakICDX8wiUHVolI2eFCYFEsrzEg0Ify93iOdg0KSxTzoyS/UCLEwVbKT0Zv81hxEFWiAhXBEn4VN1D/tFSdwiYBRj0P7wfI6+/f3h6kmCpslGIxAMssoENoRFZgfbU5nbntG7mJTqH8qba+cQK4bKVdCfT39Ib5AamPmcNW4Tky63BJA2Ls3veCEzDHMHQspGqbgcoLYXALlqV8K0kgpqQpItlbUDRjyaCMtPkdtvMRRJvay/b8NUZjiIlpkqKJiyTTLmrW7i9ngjwRLyklC2pZgRr5/XX1K4rBS5gyrQlQ5gG3P8xVwPBUynEtS0pNWJcbUJr0q32gPvsKktdQLxfh09c6WtSQpMtwDLqpixqkl9vheDWHnZQEss+R+mptb2b4lkEFzzFKnmW+0SPShf3zgt32Ls/BQn4OWq6EnyD+sRI7PYd8wl5TulS0/+pggkmJELiWCxuFw4RYqbYl2/P3iUA616Wba/Tryhze+cNelaRBX2KT1jgff7wqVcvX3WEUdmrATASZtPf1jniNB0aHEe+UC2Q4loTPDaa35RGZY0fy9/aGshJmO1Pq/OEHv3rEExNHcU91NoaJo5v8AXq0C+w0TqW3v9qRyZg0ERJVTc6wwlQplDbwbBRbLa0joqV2jomxKLA9+/OFBeOjo0EoYUV98v3hxNHv7/mOjoCJR2/It9j+YeISOhgUcq8PSPtHR0CgUNW1291iBV/WnSOjoVjUcE397fvDTCR0KQfl/aOCRHR0BoIh9+/KJZUvmaR0dAaIK1YU/h4SOiV2T0NQaVrCLRQmOjoQFkSD+fpvEkmr8v8R0dDxSolk4rCj7x0dB1RBcoeEevv3/AJjo6BSoJEqpuYdLBe+kdHQlEF0hM29Wjo6IyEcwhnbUD1hqpQEdHQ2qAh4l8zCZmjo6GpAIyHMJHR0RxQT/2Q=="/>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pic>
        <p:nvPicPr>
          <p:cNvPr id="18452" name="Picture 30" descr="http://www.trueplookpanya.com/data/product/media/KNOWLEDGE/picknowledge/216.jpg"/>
          <p:cNvPicPr>
            <a:picLocks noChangeAspect="1" noChangeArrowheads="1"/>
          </p:cNvPicPr>
          <p:nvPr/>
        </p:nvPicPr>
        <p:blipFill>
          <a:blip r:embed="rId6"/>
          <a:srcRect/>
          <a:stretch>
            <a:fillRect/>
          </a:stretch>
        </p:blipFill>
        <p:spPr bwMode="auto">
          <a:xfrm>
            <a:off x="6715125" y="1714500"/>
            <a:ext cx="1246188" cy="809625"/>
          </a:xfrm>
          <a:prstGeom prst="rect">
            <a:avLst/>
          </a:prstGeom>
          <a:noFill/>
          <a:ln w="9525">
            <a:noFill/>
            <a:miter lim="800000"/>
            <a:headEnd/>
            <a:tailEnd/>
          </a:ln>
        </p:spPr>
      </p:pic>
      <p:pic>
        <p:nvPicPr>
          <p:cNvPr id="18453" name="Picture 32" descr="https://encrypted-tbn0.gstatic.com/images?q=tbn:ANd9GcR8YfkmouaudInP0P4A5b2fm3XZH5mHnomQlwunQYk0A-jLjUKe"/>
          <p:cNvPicPr>
            <a:picLocks noChangeAspect="1" noChangeArrowheads="1"/>
          </p:cNvPicPr>
          <p:nvPr/>
        </p:nvPicPr>
        <p:blipFill>
          <a:blip r:embed="rId7"/>
          <a:srcRect/>
          <a:stretch>
            <a:fillRect/>
          </a:stretch>
        </p:blipFill>
        <p:spPr bwMode="auto">
          <a:xfrm>
            <a:off x="8001000" y="1428750"/>
            <a:ext cx="1143000" cy="857250"/>
          </a:xfrm>
          <a:prstGeom prst="rect">
            <a:avLst/>
          </a:prstGeom>
          <a:noFill/>
          <a:ln w="9525">
            <a:noFill/>
            <a:miter lim="800000"/>
            <a:headEnd/>
            <a:tailEnd/>
          </a:ln>
        </p:spPr>
      </p:pic>
      <p:sp>
        <p:nvSpPr>
          <p:cNvPr id="18454" name="AutoShape 34" descr="data:image/jpeg;base64,/9j/4AAQSkZJRgABAQAAAQABAAD/2wCEAAkGBhQSERUUExQVFRUVGRsYGBgYGSEXGhseICAdICAeIB4aICYfHyAlGhweIC8gIycpLS0sGCExNTAqNSYrLCkBCQoKDgwOGg8PGiwkHyMuLTQpKjQsLCwqLCwtLCwsLCwsLCwsLCksLCwsKSwsLCwsLCwsLCwsLCwpLCwsLCwsLP/AABEIAJAA7QMBIgACEQEDEQH/xAAcAAACAwEBAQEAAAAAAAAAAAAEBQMGBwIBCAD/xAA/EAACAQIEBQMCAwcCBAYDAAABAhEDIQAEEjEFIkFRYQYTcTKBB5GhFCNCUmKxwdHwcoKS4RUWJDND8QgXU//EABoBAAMBAQEBAAAAAAAAAAAAAAECAwQABQb/xAAuEQACAgEDBAEDAwMFAAAAAAABAgARAxIhMQQiQVETYXGRMoGx0eHwFCNCocH/2gAMAwEAAhEDEQA/AEfAMlUy+ohlbWoEAkAC7MwIvOhRy7EDcRhyOPPQLBtdXULQOZzq3Ek3vtMbDriVARAUAELEzqG5gR2BaAOkxj2lQUuKgQLVMAsGIBgR9jzdOoGPOy057hKJkYGCH1bSqHmDc2k6ikTJI5rEi4vci4E4D496norR00/ZLmwkcqi82EX3tcT3tjvjVSiGV3VWUEDSBAYGQViJuJF+oHbCHL0VY6BTksR9XKLgkb+DPkARjseBGo0YxysDPM7xKgxpinSUBCoZ2XmZdMAtN9RO8dQIMYTpmYM6iCs6LWFyV/ub3uPjFuynAg4rs+kKVAZlYFaYEksw+Ykxstt8TZ70lqgGkBrAdGAjyNvqU2AgbHFi64TpYEQay3ErnCOIE1KrMQ4ZWkMFW51HUbH+JiYG5bwMfuAZbQKhNioIDPA6AgEMYAO5FzeOuCMr6Yq0mJFtgNSyCJJjtt/c+MORk6KwTR1sDERHY7D7YTJmXhTcBao14dRptzOmWYsFY2Ag/wAV6ZGo6SBMC46YYZOvSQhQoUoJ1ay4I1A/xalIG3x5vhLl8xT0lwhU35T+g2j9b/OB8zxUCUVVmGpmQo335QATHSCbgjHnMGyGpZeoYS78P4uKy2ylHRuXK6Jj6TpDTcN9jOJDokTkaRO/KSdo7N16doHfFbyLKqk1F1MYGoCCbdlgAbiJ/PBGV4vTMakIiYHuN/qRfa/Yxjg5X/jt9hEOVT4jLOUaRBJyKFz9N306ietzsBP2EYonqVM4Wdo5Im4gEW/heRIi5+0mcXbPcXpUabVJMiAFZpuR57YScRzPv0w2qRYwLqY7SswT3+MJidi2srt9Y5yjiUGmWBNQIVIAI/lClgNz/DIEEyBth9wLKMZJd6TLFNAVbe2pmgWYGCFi8QCDfHPEcvUP7sanp1CpBiV5mkwQBIWoT1H1H7OK+YqOzF2VmjVpKAHUQADqBWdMC87ib49HKxKbSasobeUSXFYajdj5EXJudzP66vth1TkM0AQxkNEMYABsLbgj74ObgFQ1hUBWbsdyJgXEf1iD05hAMHDpadShQZFZUTRpki4PVgY+oyb+RhcmYUAINrMDTMuunTTUrEkzNyVB5d8dV2gKGoa1YAg6dcgloMqNwViOkA4Z8Nq6NJZRUbSBqkmygKFErAgCwmfqO5OIs96vWnWWj7FIkqHlnCIQZgyFOkyIAg77jbEEUs2lVhCq3JgopUagcV6TIBDalBlgGBiFPNIEbWme2GPEuBcONI1ZgUy2plYgqSQbIVjxjqnx3LMFLJQpMToKNUl1abiwTSoUjnaBfqbYbumWghV1vP1gH27GJvBYSInDtiyjyQPvGAAlYynpvI0R7iK9SWjnbqY6CO47474hwPIKp1IFZQSFaqV1bWWfrYAzEi3m2LA+VpVJYqIlTpELETDAETA36C2M89R55Fz9GnTqtVVGUMjFSFZiFZAw3tuSAVNr4fCjM27GFtI4MsT8DyVWkhC6fbMIA1t1Yi8ggsbz3jphS/4cjMRVy1VAptpcqpMXBEQLiLxviy5Tg2XVWCrAZQDsRc3UfT1ExtbHremKRUq1V2sWGoQVjpyEWPY73xQZGDcmRIoWJnXqr0/mKQpvVACuCECkFV0n6QAeUdYMTJsMD8Co8x9u5hg4LXI/hMbLe1yRf74v+c9KUnUK9UMuo6dSFPkrpPjcz2wA/oHLIDFRoNuViZv8dI7nrjUMy1R/iJKrTy9V5pLJ1iXiIBVjeQfkTMsDAmQcAVeENYi0jY7+D4kYtf8A5Uy8sNddezDmMyIjbcbE/wBxgvJvS0RSGaogEzDEatr73/XfFQ4HEO05qcdziNqam9NBMl0YgACZaATAJG3/AHwDnPVNelV0gBgQDOlisNdWAIsIOxHTGp8SyCNl6jMhqKFLFAYkC56gQAJjxifglGnnaa5laftipdZUTAsD3A3tiKqCwFTQ2NAdzMzyvrqgigVCXY76KasRciZYgkmBteCMA8e4nTq06TB9Wp59vSBUA0mWlSRpLEQSASZ7X2h/TNIxKrIMglVkHuJBvtfFU9b+k8rQpU39osTUURTFOk0wYOoU5NwBp6ziwxjH3epw03zMj4fxcJXLszW+lgdhsZkGZWRe3fFk4Px2jl6SBizsZ031EIv0ho2I5gF2FtsXThHoHKaV1UiCWFQgwSpKiVkASALRtN8B+rPSGSyuX94ZcM0oioajDvAU3vAv3Em0Yhmz/LswMIxslwT/AMx0vbGmrUBa2lrx31RMAzMm1jjheP0SF/8AVUyIsNRB6m9vJ2/vixZT0FRakphF1KCQBtIlhMXAuB8n5xBV/CugSSKagsBMW0yQbQY6dO5x5DNivdWEOloqbPhvccVVKiDqnlv0iyxqM2ve4x2lJ6jFlK1AOoCkj7jqTPxfthDmamXX36dCitT2iANR91ah1KG0ot1E3kGPzw7f8OjA0FqYJvoYxJFtjqMEjc9AMV/203axcTSxN1O6dOteCsbiX3EsBJPexg+e04mdaoe1MvA5tJVn+QLT4v12FsLav4eVVZj7tSDOrZzBAgabAxBNx1HaTHR9IZmm4cPVHMWMt9SrG5UbtuOg284dWwE/qg072Vhz5Ko7BHyyuWuf3lJjLAATew1au/07yRjtMpV0DRTspKsRpUDYXBNrkCBM3+cT5AZhJ9xnqFgQ2u0tYxqW4lCVkbnmmYxw+frIqpCmVct7YaiomxInU03sIFyxIOKA4Sa1Rtq4nlLh1ZlJZAp6kVU3MC0kzB+LT1GCUy9cGDT1A6b+4j38EwSLdOgbqMV7Ncfz4ZAoJ1aWJuWC/SsyQJYXiJtjpvVlZGAq02j6QU20XBkAatUSe0CL4JxqeCPzO1LXEsYydYlppwFY/wASGbGDc2v4x2nAqzb6GHcOgB8CZ/t0/JLlfU9MUwy0359TczsTdRc2GmZABECSftHT9f6vcIUaaUE6jqZ2YQPsIJJ2AG8mMKMR9Q9vFRxRywqStOtlw66gafugkaZ2VRqBgSVi18JeL+malWtSqMVZgqtoV2MDUstTAQx9wLspHXDD0l6JrNmVrVqiUmD6wgGtjvN503BIgEnFk9YZrL5EqXzJUsICES0ARMgSYH81/OHxkBjplCmNORKC3o2r+0BszmaFLYgB1ViVAgRyAC1yJI87llkvTGYp0R++pgs5uz6gE/nVyBJFiVvMnBtX1zQEMSNR2UKzMTfpNut9r/GH/DPWmVp0wzgSCBOkEQY6kA9dp3+Maw4fZhIu2McSs530txBF1DOZeqN0JqMhAgEAALB1AfT1gRit5X0tn1WnpSmdBLIFdGZZDiYBkAaiTEmw640XK8cy+YkTlwTJH7v3ICMZABciYI5htcwZsGlHLtXBamCGYl6kzeIBggwe4APTqMONIig45W6fDuJoD7mWaoOa6aSO0kh7jyItJx+fMVVgvwupVYGA3MGG2+ltpGxH8OLlR4ZlCJ96mjczfRpeQAIZwQSAwblA0kWC2w44fwZtM08yxnSXGnVuABsQRawPQDDKEuDs8GZyfUtIMp/8PzCEFhM1TF5O7XuOv2x+4v6s4dPt1cvmQWAJBcoBuBGuJ3JnzjSD6fqlQRUZykkqwNIuQbAtJI+ex8ziSrwliilVbSQBpP1EQ0go4gxP0k9JmbYrpWd+8yPVwQsSDmVi3K2oDr5+LdNoOGVHhHB6gDHN5kf8VQqY84uWZ9PCpUZTQpuyCYajSEzOkqTFoWL3/K4OW/Dyg7Mf2amqiAoNJW79ie/U/wBsNp25hqvMsma4OtSm1Opq0EQwDRNxb4+/98M+C5ZKaCkqOop2E/SdQ1WPYTHgiB0wp9S+raWR0B1LGp9NoUdLnv8A64sfCsw1SkjsntswkqTJHbbxiAIDVDkaxJ/2cHCrjXpylmHptUUsabB1GpgAQQZgGCZUbg4djEdapEWJkxYTv1+POGJvmSBo3FDcO5mtuTgbO+n6dQDXTVomNaq8E2MagY+cV/8AEP1BmKNemmWYfSGdY+mX0gyLy4LAD+icXrL0SFAY6iAAWiJOxMeTeMTKhjRHEuMpAiqtw/flMWEWj9OmPEyxHftuB374cPRxnP4pZ2pry9HLNV91terQpZYNhqAWNW5BkQFJ7Yk+ABbEYZb2lvoemqYJhVXtpVVIveCLi1rYcrlV7YU8H43SGWotUcUpCpFQ6Tq+mObrqBAPXDwHFEVaBqRd2OxgWb9qkuqoyoo6sYH6/GIcpSo10D0yroZggWPQxgL1lw2pmKVOiiqUeovusxjSguYBFy30/fB3pzLNTytFGXQyooKyCAR2ItHbAONSdwIupq5kj8IQ7iTMz/b++EfH0y+UoitXHIrRYTdzFx/nFrwq4/whcxT0PBXUrRE3BkG5j7Ylk6bEQTp3jLka6uV/J5TL10puiyhEg6Y8EfH/AN9cfqvpmiQRpnrGwm5HwAD9hh9Q4ZpRFknSsTYfHXtiLiPAxVpsuqokoUmm5Uwd+6zFpi0nGf8A0SneX+QVMvy3HMq9KpVqqUUOKYAPumsQsEqvKCsdTA+5Mr63qbJOwNKhBVgP3yq+tSdJBJnTysTJHQgQSGxXPVdVErGhQVvay+qkrTqLkMSWJgCZkCOii+K7Va82+3+cer0fTYsA1AWT7kHtpqHpj0YzMXXQlLS5FNRqOppBQMzSogCGvZdwScFcb9I5TKKGrhRTP7tQAY68xiSRAN9wX3vhB6N9d1qIZBDXVwhXVq6NEGdgGt5w49c+rsrnMnS1TSrK0hfqBVhcqRBiw3jqPOO6jo2fKMqnt9Q48wsKw3Er3FOK8NpBVoUUY6l1makxf6XJlegGnAVHM5DMmD72WqPAEMaiE9yDexvv/mFGYymVZpR6oB2BCt0v0XdgeWLW3kEz1uHUmT/09RANMxVSHNjfUNV5GmIWD+eD8O00/KpO6ipZKHoq5WiS41KwPuKiLJIR2LEG55eXqIH12GzfDEytZ8tXNWjUAAYkyh1GzqymdJuRAF56jBGR9L5s5kClWo5grQCPSFTRUNCovaNLA6gQ6lhOhj0x7664DmDSpF6tJzl0ZEUT7r05ksT9JZf/AOY2A3OIE417WbeSOMPZxjaLcxkswgqO1WaVJA3uXYEmIHaQZFzEkbzGPeHeu/ZEijqXUCS1VyCY2JUgBrBliI0ERBkLfSHrOtka9OprLUZC1acyHQwDbYkC4PcR1jFr/ETi1MBkTQ2XqqDRpoAqDUAweFgAqSCGFyGjYtgltDhau4uPHqs3xHnAvWAzDTlaq5ZuUNTql2FyQCpkhztykLAO9sGcf4LmmqIK+ZzKsKkU6yml7HMNIOgsrAj6SuoneCQ2MUFOoiisq1AoaBUCkLqGw1RpnxPTbGgcV9WPm8suYq0wDTpFgJPMSQN99JaII7xOKZGZCCgj4EVj6qPPTtLiGTzgo02XMU2JdgrqhaIVuWqdWtdMlRMDrfFg496pql9FCqKWgkMz0i+qQtuWCCp1TIvqGMKqcer1KhqNVcvr9zUDBDDZhEQR37T3M7R6Kzn7bk6dfM89Uko1SlyM2kwBUAIBYCCD1DbDCZ3ZVsR1dHbvF/WWTiPpQ5jN069arqWmjCnTCQqlv451ElhAv/SO2H+WzNKii0zUQaQFALAG0DacYXxL8UM1X/jgXlVOkde287YW8J4n9KsSSLRdrm5sPJ6740/DvZMiFDbXPpVTj3GQcL9ZPlihHvaJgoxDow6hJIcMOhXl6EdcadkOP0a1FKqPyOYGoaTq20kGCGnpiLro5i5MRSQ1fS9A1DV9sa2ZGZpMkpZTv0G3ye+G2PFqTjO/X34mDKVjQQElNJqEbgMJEeBInrcYRCH3EQAnaaFWrBQSdh9zjOfVXrvNUNT/ALK/7OpMODuIUhza06hY7EEHY4pT/i25NRWGpYJWRMGPpa/MjbEEdfjHnpX8SGVVy7KrhiqEvzK4J0lSSDYqx3B6TMEGukSyqq+YBX/EOpUzLOSNLQFDQwUkQCJEAhgDt1MyZJvfoX8W0qsyVzp+nSSZG3NFtp6Ha+FnFvRuT4olOpk2p5auaauRoC06k25gn0kMILKCJNwbHGeZv0bn6Gtzl6sU2ZWZIqKCp5gdBJHzHY4bYCjGLE7NxPp6nxWkzKodS7qXVZuQIkj4kT2kY44hxinRUljsJjHzxw/P5yvSptl1rtVoMHpPTUnTIOoAkQQw0yswdOx2xo3p71mnFss1Koq082iyVnSrxuyHcDupB0zeRjLn1KOwxVxrrF8TQuDcbpZqnrpMGAOlh1VhuCOhwdGKx6E9MjKUJIirVhnnpH0ra3KCfuT4xaMOvG8jkChiF4nhGMD/ABX9S16efrU6WZrikAoKrUKqrFQWUBYtcb9S3bG+HHy56uzvu5zMMATrq1IHyxA/Qfpi+IWTAu0rz8Qcdfi8ecejOh7OJ/qFj+eBcxRKsQQR4Mg4hBwxYgw6pbctw+g6oqNX99mRQyBNJY2CBCwiSR+8LRva4GAc7kioNOsrU6tJinONLRuAw6xeG7NucJ6GdZYIMEEMvggyP1GN34j6zSvkaeZFKnULaZDKrFZEEXmAKkjGLPlOKiLIM1Yl+Q0BMG93a5/Ob+D+X5Y/JVPf/U+MPPV2dFV0cqq1TIfSI1AQUYjYNBK+QqnCDUcaMb6lszPkXQ1RtwfjVSlmEr039t6YAVt/EQOhWxHacW/17xwVKFHMUgaf7SGWoh/+N1jUF7apB+L9THPo305SzVCg6FFahUd6oJlmgoYeBdCAAoMW9z7tU9BjWAyL+zyCVNSIBuxGoWJK6LTadsZczp8gvkfxK48hVSB5lD4LnVdK9F6Pu1qyquXcDUyOrBtKr2cDTYTcdCcBZ6u4ApVVKmkSoVhpZSYlSDtEbdL413Nfh9l2VWSg1Mq6g1KbrH0x9MCRqIJ0gwQZ6474l6KRq9WssO1Yq49ymrkxaxBAE7GOmo7Lip6nHzclvp2mO03q+0Vl/a1hmEnRrgqCRtqgkfngpEdqdJdBLU3KrbfUZC/JYMPv2xsGX9M1KQakKeWKKqpDBiCApudW8aYsLlvGGuY4dTY6TSoNBLMWphgGI5/qmJaCYvysTvhT1SCFBzcx/Kega1XlFquksUYGQQxBB0g7RM7XGLRwn07xLIav2N1K1dJZTTFQghRvqAAkkgEbhQfAt6ZemAhWiihZuKKKRfYwLHqALCcNhDjlAAW1p37X7CLeR3xE9YYm3ifOa1IP3/3bBlLNRedJ79MLS3nrjwVLHHphqhBn0F+H2Ry+aydPMU101o0VSTqJdTDTN7iD/wAwtgT1JxagaiCoajLTb/20OiGBILyOYuBZbjbzjOPw09bfsGZioT+z1iBUH8pH01I8bHx8DF//ABC4SNa5mkJWr/7mm41bhv8AmW0jt5x4vUYqyaiZ6PTPqNN+0tXpbOZh68NVWtl/b10q2kBnkgQ0QAwvNhjJ/wAWfcocYq1BHMKdRdQDBlKaWUqbMpKlSDi8+hlFMAGTrILKbjtttcHfrbthR/8AkBkVnKOAAYqofgaCB9r/AJnFOgyKdSAcGS6rGcbj7SlcE4XR4gpphDRrKTD0yNBQ91Y6iAZAgkwbm2KgGIM7R23n/wCxg/gnFGy2Yp1l/hNx4O4/K/2x16oyYpZmrEFHb3EPQo/Mp/I/pj0pnY6luT+nfVL5WojAkhek9NWr9W3GNH9Ifiai56qzkpRzFL3Gk2FWmpBYdtdJAD5C4xycMuHLMwQuoe3qIkAsIv2kW8Ak9Mcw1CogbwZs/wCJnF69NlCN+6qqNDAmxG/wYhh4+MNvRXoGn7AzFekBmqo1e6rcyzdXUDlRyILadyTNiRig5X1Qma4ZUyzv++y9D3EZhBbQvSTcrdT3HMOw170RxoZjI0HC6CECMu0MnKQPEiR4IxjwoRdiaMr9ihY7ydNlRQ5BYAAkCAT3jp8YnxGK4mJE9ut5j+x/LH5KwMx0Mf7/ADxeYpBxXOClQq1TtTRn/wCkE/4x8o1+aCdzc+Sb/wB5x9FfiBxOoclmqNLL13epSampVZBLDTaDNgT06Y+bs9SqUmNN4JU3E3XxMYvjIXmERjn6fu5ZGN2pnQCDqOmNQUjpB1R0g4r/ALEsAB9RAHQSbb/ODP25dJA1CT12n7H/AHPnAWqf8R/b/fbByMDGEYcW4A+Xzb5UkNURxTOkGCTGw36/NsOxmjkvfydUiabsLX51sQCRMEhTPieuK5msyalTWuvXpUkli7Fgo1PJ5rkavE740Ffw5p16VPMNWrg1VRthVJLxBLGN5m/8IGMeRlA75fEWUkrM5zJkzv57/ng7gXpyrmqhp0xzBdR1ctrRv3kR84vH/wCoQy2zH0nc0jziwIhX/UHFs4dwmrRNMU6tNaY08ntg3mzFouCxB0zfV0jEn6vGo2MmUN2RKR6A4BmqOcVKlCrTDrU1BlI1KkAyOoDlYmRJ8k41jJ5K7GXAB0BVgqeW0hpkwI73x3wzijKjNX0VHVggKJ7Y0xq5VZjN/iY2tgtc8AAdioSYMmWcCQDf6drbHGLM/wAj6gY9qBIKyQQttKsqnpLGJt0vB848LFTIglKey3PL1mIWSP79sTBNRmOYhQ3SJqEuelhAAPW2I6eYVvcIgh2UC3QmFPwEOv4bGYqwaouoeJEtAKA0sWLagogkKpsIPmTfziSrlgzMAYJ1khvOorM+LRvjrMEVHZoYBFI0+Ask2sYmB/xHBeVChWcyDB2PU2NrkmbeemADvQggdTKU4ZdJmABc3YyQNt5i/SB2x02VYz7apAJ+pgvb+kz/AItibJlTrqPAGpSo+RO3kODfafGJa2b0hYtImIvcneNupj7dDitHzAJ8sMf+2OQcdMO2Ii04+iiySnc3MY1j0t6tywoU8rUrNVT2z7jVAFSkbQgYxrX6iCJKaRuJjIypjBuXJcCnrVBIN1FyTuW6QALmNoxnzYxkXSZXE5U7T6J9H5vKn3ilRXeizan1AoFLHTBHLAAid7YoX45eoqOYbKrQdagpiqWI2kmmBfrYNgb0BnRkGaowNUaOUI6ixIDAgmIFmH/Ee2LVmvX3D6g/eZBXY2hkpE/mcWwdNpXtWLmyBmsmYUW+P7Ykz2dLrRUmfbQoOttTMB9tWG/rfNZWpmdWUorl0KgMgYEagTJHQSsWHz1wlyjUgW9wmBTfRpg/vI5Z8Tc/GObbmKDIVBF42+9+2GfBLvpALlyE0QYaSIhp5WU3BYQIvIkGYcKl1oAgFWljB3fTE9oUR4Oo4n4zwZMuUqIzaWKdZZepA7mbAH+UnERmXUB7nAeZLw30TmcyW9g0XKs66PdUMChM8p79IkHV841D8FPUxeh+zlQBTLXvINjedgQTA7qR2GOuBej8ixSsmsVifd1e4Wh92Ok2kEGx89sOeH+jqVN61RTUatmBDsbaiWBZ2O0xttt5wGygjsMocdC5bczmwis5A1XG17AkfPgecA5rN5lZWjRV4AMu8E9Nh2j/AHtiXiOlABaWcHU0E2InyeUR9/GJMuQ9ZyG6aAV/Mj/v8YU5VGTTIlYor8RzYZYpIX0kKNV2EjmMN2G3f4vS/XXD6uby5X9iV6inTTqpTOsaTsXmNMSpmVuYxotKtqrVDTXUKCe2CertBIk9AAs/OAMzVKaueAqhLCwPMf0P+MSydWuIWR7qFMRJu5i1T0VmCuXpvRqKqodTQDz6jKk994G9x4xFS9NBNZNByBSpEKKbMS9wwFrkdfMTEY2tMsNNMqYmozgkdCGItO838FjgSllFUwXsOYGYiWaw7dcea3Wmv7zWMK+JSuI8HpVWpslCpSekHMhOYqQeWRuQIRfMx0w+9MZiqMrTFddFSl/8QsAEJWnJg9L+YBwwXJtZzIUaDG5ADj/BM/PziZ8qyqUMgaRqNpcyXZoJtNrf1YyHqHdTRlBj0mcqqqqrzEKAzC7FjsoPfUfztiDheWLAHTpSDpuL3ufAgkKI2GrqAGTKArMwUVGaFBO1gBHcjf5PjH4mAqi/IQB0OmBv5kfc4g1gCzZhIvmcDhwa43LhV3gnSJ/6VkdLzibPZce/+6AZNCFQNpGrTedup6GIxPnUKc2qDp0oZmGZuZiOgFj9jjlMqdSrJCl0WRcaVXb7n9TPXGoWo0VzUyt7M5YgKJ5ndShgyJYsSPkK39sSZLKBcvUOyo7FUjdaZjSet2Xr0A74/ZhCalR9Q10k0Idx7hEja9gRbz4wTnqxShAkhzcxIhiB+pafzxsUVbGSgKU2FAM4Egu1Sdz2AtcloHwMcCkrsEYE8pLCNJII07G4JdiBtAHjDLOWUgEmeYQB3Juel74hrv8AvhqENWMmTEUqZXt3Yk/8+OC3vUB2HMEytMEadCpeAnTdQZ6QAGA+T9vXRbG8wLsxEzLDaJs09rx0OCf2eFlr6nULpXfWCJBPcnfHVTItVrVDzALpAPQ22+3+cUCuJ23M+WWQ+McaT1wQ209JAt/nDbhfpKtmaPuUebSxUq/KLAEENt1uDERvj2LnAE8RLkqepwDabAnYE7DruYE+ca96ZrUMwVWrlVR0BQfutSlCNLKCBt1uBE2xlua4RWoBajqQrGzAzpIJEH+VpGxxtP4a8dFagVaitIowBK8quzKCWg/S0xI2uIjbA1qpsyqWNpZMhw6ktMDQh0LpJZA302MkiW2Nzfvjurl6LDUaVAgDc0lA67Ejt1+ceBQ9ZqcE0ix1D+EkqDp7/Ub/AAZ3xL6lqn2kRVUBnCEG1h/CI8ACf0xly9SQjN6nD9W8W5fK5dixFDLoDIU+0oLARJ2iO3fftgHMcIpQ7ijQuYVvbTTTABk7XIEm15I7YecVeFSkjBXdwqxAgD6jB/p/XT3wr4hoKtTBOlOQL0iN/wAup6/OPN6jqNA7jNG1RdS4ZRVUc0KSVGcGyXAPVmFpIA3Ju/bBVT01Q0gfs6VCp3KSymJVVj6QCPsI6zhm1Zqh0011MoVgCdIEA80bAlgALW3vGPP/ABI0w1KOdFYze7RLGxtcnaemMq5l/XZ9RSBIslkUTNfuwFUIDUt1OqABECTJ+BgzjefamJQgW3m2nlM9xzGD9sDZLh8BVH1ZhgWMXQKsT2nfr/FPjB1fLy0KLAKrSPpUMC1zMk3mf5ccusKR4P5uKZ56jXcs8jl6FSBqEqDtJx3w6i1GmJPREVRbud+gO/8AkY94qhzBUCCqaXMmLknpsSVB/wCoYk4s+plpWEIzt102gDxPc9zjU1nIXA8fmS8SGjnkWkVBFRjMs306iZuR0mT/AMsdsIRkz+0BCQeYHUY5yokkgGAuo2Hf74denMsdBaLMCAR4uTG1zhZVBVmdFBdrIGNi2ktJv3EmT2xizOzIhYe5RNrh+bzQWo7MSy0l0wP5zdp+2kfJOBeHUmCh1CyzCZm4Ek26LEx1uDjkVWYKpCU2I1VQrSoJm2q5ljA1Rv8AGCs9WKp9JBNgqjlEi94EmB08YizWSfUuPchrbJTmSSCxAjdgY8WJ67CcOHhvpE83+D1n7ePthfSc+47CAg0pHQsbsY8Ahbee2Js4r+4tJTduZo/hUdd/NvPxiSMRdDmoSRCkpXFwsRMkdY72wFlaOikGWdbyovO7E7bYZyrvTSxAXWbduUCcRtl3LMHJCBjpjeNc79BED7HG98Zq1+0h8ki4krtScgRCQO8zM+Nv0wRSy6AqoklTPfdh0+x+xx3m64aly/TU5UE2Igkt/f8A2cTZRAuvl5tVwe2wM+d/+Y41IgbIPtJltpxlcpJLDlBYkQABMRNuouMfs/R7gkM9IeANQ6f3P+mDKdLSmiYJ1Qe1yZv2kYjSuusrIJAWTMknpYW/1nxjfoWqMlqg9eFhCsg3MCwAIAF/gD88cPkFfMsxkyiLB2gEm3yTcdY8Y/NUZq5pg/yM89AIgDybn/l847ekRXd99KqokxLEmfyEYUgMNvf8TrivLElixjUXZQk/Q5GlRaxhAb7XPjDXLcPQShUtpO7XJJ3M+TiDJJpUMh1a3dpiOukfoDgzNZdujFSSZ09b26dv844JQ3nDmYKn4aVgAV0lCEmTckGZ2iCv+cGcA9FZ+kL1vaBGmVrMYYssNAkHqD3G+176aRQKSbNBtboJgTOxP3xBnU/eFXeVYGQJOoxym07mZA/0xhfrGAZTzNAx1vFS8L4jXovRfOZcTNNycuGY9CdRI63BiRvg30rwhsudBB5QoDH+NoAkySb6dQ8AdsTcEzbF6liRbeA0yReeu3ToD1w2ynDdIgESzFpZ9TGLwYj4np0wDl+VRfIMI4uQ5rNqH9ulAZpCmZ52s2/WAD8nEtegGqIRICsGaoz6tYW0KLxLEHoLHElGgKuogLTZG0gkAFTu0xYwO2CDVirT0EGJBG4AAB3j+YW+TiepiSwFgwyHOPq0lQu4KsdzBv52iw3wDl+Ht7jJrBMgsV6EiYMnvt8DfDLP0WcTpRIJa0EsQO3++mPclltINUuCHNxAGoWAiOw/PGTqV1PR3/pHB9ybK5NKHuHWzljqI3NhAA6x/bCDgvDGqLVJQh6mpLyoUGYMG57D74s+UozSZ9nYEk6ZjeIB7L+eDckFCrpMrAg/IEY2jp/k0+JIvUV8UqtRpolMgM3KAdxA/wAWv5GF7SmT0IedyFA7liJIm5iZJ2gEYN4ggrV1H8pIN7nYgAfG57WwTRooNTKgLAfwrfcmB5iPzGJfqzEeOP6zr2BMiFHS5pJzSQ1RmuJIUAfIRZAFtsQ8WyhdiKVOGZSjPtpDW1QIJ5ZiOpxLkzUD0wVhmVnc/wBRNxB3AFh8YYVQKYdmLEuV/OAoAA2vf5JON+KmVvp/lSZ2M4CydCQAA1pJtYR0/OdxhHluFqrNzjTRGkm5Jc6Waeh5dIw3auodEBGpgdV50qvT8z98c5usFPtoCCYmEKrpkTzbTHbC5R8i93AhSLqGWcmsxPtibHQZ0qBfpAMkeYOBM+xLkwdCo0GCJdYUEE9JJPawucOeK5nRSY6oCwzzuV6i1wTtgBqashLmVqQYmwEFjcWNrX7jHn5caCtIlwxJ3nuWoElUDKtNWFSDdoUySSNgxi5mROJc27GqWRVJNNYuIOs7z1gAn7DvjmjTVUU3IYgR/MoGkAR0tae57nHeRkNUZUOstoTm1FaagAfm0mPicUSmAXjeIb5k+fzbroVOukSBHW+/gQfnHXF65VYKkiSQZgb3H2k3x3Qy+moJIK0kMKszzXlpuSdPi+As/XSpVUkGKfMxJlZG4A7KQZ/4Rh3AVWBbc8SYh+dzq06SqQBpVW0/BAVfEtAGOavLppliapOto8zt8bAdhOPeF1ffRmqUxJJhXXZRcbj749yDA6sw8AEGLEEKIF58KD9/OLUSN+Tt9gP/AGJOjmoqTBAjQurcsT+cWP5dsD5PMNTqtIXVWdmJkSqgaVn/AKdh/Vjhcy/uU6j03BkooEMpDkX7iAAPF+5wurca96oCim2nRIIaSTvFwCon4wbZSCL/AB/3O07R5wxFD1XJJLsDO0gAAQOg6fY45evyajcM6lR3uCPuwv4HxgbPaqdCprBJeBKfoAPgdO+P2VrUjRYksxonmIkc+9o8nTbsMag5vS20So19lj7YEDSQSdz1sPnae2AOJ51FYB6gBid43+x/2cT5tHKHQINtjPk7eegwk4nlNdQkTqFmJaxPiBFgYMYXI9JR+kIHqeZWlTRZd1WQCetgFIE3iO2AK9QVnQ0YfSVI0KyizX3gbSexv2xZqVJdCzpNl89BiOpQqxZ0AHTTq/ziJxKQRNtg8xFXyBy+YSpqJFUlHJ6sbqbWFl0m3Qd8M8xltVwgWDvIGvcxb+/+MTNQDCKlQkSDsEEgyDt3HfacQ8QzlOy65U2hQSSbQLTH+9sQOId1QBfE9plBTRkA0hogjo1gTPmJOPBxDQCGILJzXtqUj8u4nwJxHw/Kka9VNgoYFARupAmwMjmsJ6YWcTqPTIqe04pnUul5G4MjrAmSMSZcyoHG3uIwAMd5r26hpHdSCSLmLWt0M/2wLmOMI9MoiygkTFpjlIPzFheY84m4Ynt0qZDptEm0SZMyem0b2OFNGiP2p6RqqyVZchPp3UkT0Mj7giDhGZmFjzzx6gqW0l/ZEQWA5o2a3MB99sBensyoocxmLTHYCw+0RifiHEFpoJaYImLWMgHtvgP07RCpUCgx7zEDTEbGO253xtsDMijkA2JKtjPOHtNavUCc0wFax2F73jbBmWDUaSgnmYkFjcaiTFpFulsJ87m3WoxBVAOQCJYloEeblWH374cZiiqwzlnIhlHQFew2nEEOrUBtR2P3j/SI67oK4q+47EESRtsRpFoA1HV5+2LCWFRA25gGCTAme3xisZLN+5UqKtKErVDdptpG48mLCe/fBXFNQagoYkOCrhREgSx+LSAMTxZNGtz+J1E1CuGFZVigCvqfVNrQPvJk9oAwbxuoxpgU/wCdZg9pJv4iT8YGzzBcuntxLFVVZmx6Drb+wOIa7c1OkJa4LMwgzJBI6XBP5zhkDBWWtqG/3nHciCVqfvRRpqVmnrqt9QAJlZnd3j7C8bAm5yuoNNOrEBewBHSfIm+4GJPbpZV3dnI906r9GgLYeQFEeBEYWcSq+7mTTpIGOiX3B1EgBWgyISdpIkmJwWxKq6eTwY10bjnK10TWWIVKP8RMyYmfm/5t4xBUrGl7mYraQkTHVRbSB3YnfyfGIilQmgKmg01h2KhhqZZ0rpNyAYa/8txg7iOQXMikwqcqstQCAytvpkHcDfGkdwobafETj94iahXW9xXzTjcg+2oESZtMRAw1WgEejTRGFMA6ngjt1/qO5+cd5vLK9YAgHTzFguwjfV3JP+4xLmHFRgkkJTiQAeZoED4A/X4ug0dwr1OI4hObrMzmnTYA6dTGJ0zYffc/btgTM5QkJTC2QHnna1uouTiXhEqHdyNVRy1ug2WfhRE/pgXLUuWpUdgySzSN2HS42A8eBYC+g6WAs35+0XcbQ3JVRyErzEsF7wJGs/IG/wDUO+E6cS1Zhi4E0yWYCQVMMEWdjykz5M9MEvnRQy9TMEMWK8lNAWMX0Ko6kkyfJ7AYWcKyDJTWkGptXYmrWmfqf6vki4npAsMc26jTABvDOMZuEpuQzMrg3m5ALAEC1rT9hvhjwHIGhRRSCWN2E6uY3JJPm32GPc5wxGRQwYgHUBqO8z3vfvgumNNtRJ3PWPv+kYqtDJ3HxBXmQUazIjNVXSCWNjNj95J+MKqGWUT7odSxLadcEE3M3Fza2wtg3ilYGKR1QeYnz/D955vthbnc3WLacunuafqLDaexO5mTbuMK9NsBOn//2Q=="/>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18455" name="AutoShape 36" descr="data:image/jpeg;base64,/9j/4AAQSkZJRgABAQAAAQABAAD/2wCEAAkGBhQSERUUExQVFRUVGRsYGBgYGSEXGhseICAdICAeIB4aICYfHyAlGhweIC8gIycpLS0sGCExNTAqNSYrLCkBCQoKDgwOGg8PGiwkHyMuLTQpKjQsLCwqLCwtLCwsLCwsLCwsLCksLCwsKSwsLCwsLCwsLCwsLCwpLCwsLCwsLP/AABEIAJAA7QMBIgACEQEDEQH/xAAcAAACAwEBAQEAAAAAAAAAAAAEBQMGBwIBCAD/xAA/EAACAQIEBQMCAwcCBAYDAAABAhEDIQAEEjEFIkFRYQYTcTKBB5GhFCNCUmKxwdHwcoKS4RUWJDND8QgXU//EABoBAAMBAQEBAAAAAAAAAAAAAAECAwQABQb/xAAuEQACAgEDBAEDAwMFAAAAAAABAgARAxIhMQQiQVETYXGRMoGx0eHwFCNCocH/2gAMAwEAAhEDEQA/AEfAMlUy+ohlbWoEAkAC7MwIvOhRy7EDcRhyOPPQLBtdXULQOZzq3Ek3vtMbDriVARAUAELEzqG5gR2BaAOkxj2lQUuKgQLVMAsGIBgR9jzdOoGPOy057hKJkYGCH1bSqHmDc2k6ikTJI5rEi4vci4E4D496norR00/ZLmwkcqi82EX3tcT3tjvjVSiGV3VWUEDSBAYGQViJuJF+oHbCHL0VY6BTksR9XKLgkb+DPkARjseBGo0YxysDPM7xKgxpinSUBCoZ2XmZdMAtN9RO8dQIMYTpmYM6iCs6LWFyV/ub3uPjFuynAg4rs+kKVAZlYFaYEksw+Ykxstt8TZ70lqgGkBrAdGAjyNvqU2AgbHFi64TpYEQay3ErnCOIE1KrMQ4ZWkMFW51HUbH+JiYG5bwMfuAZbQKhNioIDPA6AgEMYAO5FzeOuCMr6Yq0mJFtgNSyCJJjtt/c+MORk6KwTR1sDERHY7D7YTJmXhTcBao14dRptzOmWYsFY2Ag/wAV6ZGo6SBMC46YYZOvSQhQoUoJ1ay4I1A/xalIG3x5vhLl8xT0lwhU35T+g2j9b/OB8zxUCUVVmGpmQo335QATHSCbgjHnMGyGpZeoYS78P4uKy2ylHRuXK6Jj6TpDTcN9jOJDokTkaRO/KSdo7N16doHfFbyLKqk1F1MYGoCCbdlgAbiJ/PBGV4vTMakIiYHuN/qRfa/Yxjg5X/jt9hEOVT4jLOUaRBJyKFz9N306ietzsBP2EYonqVM4Wdo5Im4gEW/heRIi5+0mcXbPcXpUabVJMiAFZpuR57YScRzPv0w2qRYwLqY7SswT3+MJidi2srt9Y5yjiUGmWBNQIVIAI/lClgNz/DIEEyBth9wLKMZJd6TLFNAVbe2pmgWYGCFi8QCDfHPEcvUP7sanp1CpBiV5mkwQBIWoT1H1H7OK+YqOzF2VmjVpKAHUQADqBWdMC87ib49HKxKbSasobeUSXFYajdj5EXJudzP66vth1TkM0AQxkNEMYABsLbgj74ObgFQ1hUBWbsdyJgXEf1iD05hAMHDpadShQZFZUTRpki4PVgY+oyb+RhcmYUAINrMDTMuunTTUrEkzNyVB5d8dV2gKGoa1YAg6dcgloMqNwViOkA4Z8Nq6NJZRUbSBqkmygKFErAgCwmfqO5OIs96vWnWWj7FIkqHlnCIQZgyFOkyIAg77jbEEUs2lVhCq3JgopUagcV6TIBDalBlgGBiFPNIEbWme2GPEuBcONI1ZgUy2plYgqSQbIVjxjqnx3LMFLJQpMToKNUl1abiwTSoUjnaBfqbYbumWghV1vP1gH27GJvBYSInDtiyjyQPvGAAlYynpvI0R7iK9SWjnbqY6CO47474hwPIKp1IFZQSFaqV1bWWfrYAzEi3m2LA+VpVJYqIlTpELETDAETA36C2M89R55Fz9GnTqtVVGUMjFSFZiFZAw3tuSAVNr4fCjM27GFtI4MsT8DyVWkhC6fbMIA1t1Yi8ggsbz3jphS/4cjMRVy1VAptpcqpMXBEQLiLxviy5Tg2XVWCrAZQDsRc3UfT1ExtbHremKRUq1V2sWGoQVjpyEWPY73xQZGDcmRIoWJnXqr0/mKQpvVACuCECkFV0n6QAeUdYMTJsMD8Co8x9u5hg4LXI/hMbLe1yRf74v+c9KUnUK9UMuo6dSFPkrpPjcz2wA/oHLIDFRoNuViZv8dI7nrjUMy1R/iJKrTy9V5pLJ1iXiIBVjeQfkTMsDAmQcAVeENYi0jY7+D4kYtf8A5Uy8sNddezDmMyIjbcbE/wBxgvJvS0RSGaogEzDEatr73/XfFQ4HEO05qcdziNqam9NBMl0YgACZaATAJG3/AHwDnPVNelV0gBgQDOlisNdWAIsIOxHTGp8SyCNl6jMhqKFLFAYkC56gQAJjxifglGnnaa5laftipdZUTAsD3A3tiKqCwFTQ2NAdzMzyvrqgigVCXY76KasRciZYgkmBteCMA8e4nTq06TB9Wp59vSBUA0mWlSRpLEQSASZ7X2h/TNIxKrIMglVkHuJBvtfFU9b+k8rQpU39osTUURTFOk0wYOoU5NwBp6ziwxjH3epw03zMj4fxcJXLszW+lgdhsZkGZWRe3fFk4Px2jl6SBizsZ031EIv0ho2I5gF2FtsXThHoHKaV1UiCWFQgwSpKiVkASALRtN8B+rPSGSyuX94ZcM0oioajDvAU3vAv3Em0Yhmz/LswMIxslwT/AMx0vbGmrUBa2lrx31RMAzMm1jjheP0SF/8AVUyIsNRB6m9vJ2/vixZT0FRakphF1KCQBtIlhMXAuB8n5xBV/CugSSKagsBMW0yQbQY6dO5x5DNivdWEOloqbPhvccVVKiDqnlv0iyxqM2ve4x2lJ6jFlK1AOoCkj7jqTPxfthDmamXX36dCitT2iANR91ah1KG0ot1E3kGPzw7f8OjA0FqYJvoYxJFtjqMEjc9AMV/203axcTSxN1O6dOteCsbiX3EsBJPexg+e04mdaoe1MvA5tJVn+QLT4v12FsLav4eVVZj7tSDOrZzBAgabAxBNx1HaTHR9IZmm4cPVHMWMt9SrG5UbtuOg284dWwE/qg072Vhz5Ko7BHyyuWuf3lJjLAATew1au/07yRjtMpV0DRTspKsRpUDYXBNrkCBM3+cT5AZhJ9xnqFgQ2u0tYxqW4lCVkbnmmYxw+frIqpCmVct7YaiomxInU03sIFyxIOKA4Sa1Rtq4nlLh1ZlJZAp6kVU3MC0kzB+LT1GCUy9cGDT1A6b+4j38EwSLdOgbqMV7Ncfz4ZAoJ1aWJuWC/SsyQJYXiJtjpvVlZGAq02j6QU20XBkAatUSe0CL4JxqeCPzO1LXEsYydYlppwFY/wASGbGDc2v4x2nAqzb6GHcOgB8CZ/t0/JLlfU9MUwy0359TczsTdRc2GmZABECSftHT9f6vcIUaaUE6jqZ2YQPsIJJ2AG8mMKMR9Q9vFRxRywqStOtlw66gafugkaZ2VRqBgSVi18JeL+malWtSqMVZgqtoV2MDUstTAQx9wLspHXDD0l6JrNmVrVqiUmD6wgGtjvN503BIgEnFk9YZrL5EqXzJUsICES0ARMgSYH81/OHxkBjplCmNORKC3o2r+0BszmaFLYgB1ViVAgRyAC1yJI87llkvTGYp0R++pgs5uz6gE/nVyBJFiVvMnBtX1zQEMSNR2UKzMTfpNut9r/GH/DPWmVp0wzgSCBOkEQY6kA9dp3+Maw4fZhIu2McSs530txBF1DOZeqN0JqMhAgEAALB1AfT1gRit5X0tn1WnpSmdBLIFdGZZDiYBkAaiTEmw640XK8cy+YkTlwTJH7v3ICMZABciYI5htcwZsGlHLtXBamCGYl6kzeIBggwe4APTqMONIig45W6fDuJoD7mWaoOa6aSO0kh7jyItJx+fMVVgvwupVYGA3MGG2+ltpGxH8OLlR4ZlCJ96mjczfRpeQAIZwQSAwblA0kWC2w44fwZtM08yxnSXGnVuABsQRawPQDDKEuDs8GZyfUtIMp/8PzCEFhM1TF5O7XuOv2x+4v6s4dPt1cvmQWAJBcoBuBGuJ3JnzjSD6fqlQRUZykkqwNIuQbAtJI+ex8ziSrwliilVbSQBpP1EQ0go4gxP0k9JmbYrpWd+8yPVwQsSDmVi3K2oDr5+LdNoOGVHhHB6gDHN5kf8VQqY84uWZ9PCpUZTQpuyCYajSEzOkqTFoWL3/K4OW/Dyg7Mf2amqiAoNJW79ie/U/wBsNp25hqvMsma4OtSm1Opq0EQwDRNxb4+/98M+C5ZKaCkqOop2E/SdQ1WPYTHgiB0wp9S+raWR0B1LGp9NoUdLnv8A64sfCsw1SkjsntswkqTJHbbxiAIDVDkaxJ/2cHCrjXpylmHptUUsabB1GpgAQQZgGCZUbg4djEdapEWJkxYTv1+POGJvmSBo3FDcO5mtuTgbO+n6dQDXTVomNaq8E2MagY+cV/8AEP1BmKNemmWYfSGdY+mX0gyLy4LAD+icXrL0SFAY6iAAWiJOxMeTeMTKhjRHEuMpAiqtw/flMWEWj9OmPEyxHftuB374cPRxnP4pZ2pry9HLNV91terQpZYNhqAWNW5BkQFJ7Yk+ABbEYZb2lvoemqYJhVXtpVVIveCLi1rYcrlV7YU8H43SGWotUcUpCpFQ6Tq+mObrqBAPXDwHFEVaBqRd2OxgWb9qkuqoyoo6sYH6/GIcpSo10D0yroZggWPQxgL1lw2pmKVOiiqUeovusxjSguYBFy30/fB3pzLNTytFGXQyooKyCAR2ItHbAONSdwIupq5kj8IQ7iTMz/b++EfH0y+UoitXHIrRYTdzFx/nFrwq4/whcxT0PBXUrRE3BkG5j7Ylk6bEQTp3jLka6uV/J5TL10puiyhEg6Y8EfH/AN9cfqvpmiQRpnrGwm5HwAD9hh9Q4ZpRFknSsTYfHXtiLiPAxVpsuqokoUmm5Uwd+6zFpi0nGf8A0SneX+QVMvy3HMq9KpVqqUUOKYAPumsQsEqvKCsdTA+5Mr63qbJOwNKhBVgP3yq+tSdJBJnTysTJHQgQSGxXPVdVErGhQVvay+qkrTqLkMSWJgCZkCOii+K7Va82+3+cer0fTYsA1AWT7kHtpqHpj0YzMXXQlLS5FNRqOppBQMzSogCGvZdwScFcb9I5TKKGrhRTP7tQAY68xiSRAN9wX3vhB6N9d1qIZBDXVwhXVq6NEGdgGt5w49c+rsrnMnS1TSrK0hfqBVhcqRBiw3jqPOO6jo2fKMqnt9Q48wsKw3Er3FOK8NpBVoUUY6l1makxf6XJlegGnAVHM5DMmD72WqPAEMaiE9yDexvv/mFGYymVZpR6oB2BCt0v0XdgeWLW3kEz1uHUmT/09RANMxVSHNjfUNV5GmIWD+eD8O00/KpO6ipZKHoq5WiS41KwPuKiLJIR2LEG55eXqIH12GzfDEytZ8tXNWjUAAYkyh1GzqymdJuRAF56jBGR9L5s5kClWo5grQCPSFTRUNCovaNLA6gQ6lhOhj0x7664DmDSpF6tJzl0ZEUT7r05ksT9JZf/AOY2A3OIE417WbeSOMPZxjaLcxkswgqO1WaVJA3uXYEmIHaQZFzEkbzGPeHeu/ZEijqXUCS1VyCY2JUgBrBliI0ERBkLfSHrOtka9OprLUZC1acyHQwDbYkC4PcR1jFr/ETi1MBkTQ2XqqDRpoAqDUAweFgAqSCGFyGjYtgltDhau4uPHqs3xHnAvWAzDTlaq5ZuUNTql2FyQCpkhztykLAO9sGcf4LmmqIK+ZzKsKkU6yml7HMNIOgsrAj6SuoneCQ2MUFOoiisq1AoaBUCkLqGw1RpnxPTbGgcV9WPm8suYq0wDTpFgJPMSQN99JaII7xOKZGZCCgj4EVj6qPPTtLiGTzgo02XMU2JdgrqhaIVuWqdWtdMlRMDrfFg496pql9FCqKWgkMz0i+qQtuWCCp1TIvqGMKqcer1KhqNVcvr9zUDBDDZhEQR37T3M7R6Kzn7bk6dfM89Uko1SlyM2kwBUAIBYCCD1DbDCZ3ZVsR1dHbvF/WWTiPpQ5jN069arqWmjCnTCQqlv451ElhAv/SO2H+WzNKii0zUQaQFALAG0DacYXxL8UM1X/jgXlVOkde287YW8J4n9KsSSLRdrm5sPJ6740/DvZMiFDbXPpVTj3GQcL9ZPlihHvaJgoxDow6hJIcMOhXl6EdcadkOP0a1FKqPyOYGoaTq20kGCGnpiLro5i5MRSQ1fS9A1DV9sa2ZGZpMkpZTv0G3ye+G2PFqTjO/X34mDKVjQQElNJqEbgMJEeBInrcYRCH3EQAnaaFWrBQSdh9zjOfVXrvNUNT/ALK/7OpMODuIUhza06hY7EEHY4pT/i25NRWGpYJWRMGPpa/MjbEEdfjHnpX8SGVVy7KrhiqEvzK4J0lSSDYqx3B6TMEGukSyqq+YBX/EOpUzLOSNLQFDQwUkQCJEAhgDt1MyZJvfoX8W0qsyVzp+nSSZG3NFtp6Ha+FnFvRuT4olOpk2p5auaauRoC06k25gn0kMILKCJNwbHGeZv0bn6Gtzl6sU2ZWZIqKCp5gdBJHzHY4bYCjGLE7NxPp6nxWkzKodS7qXVZuQIkj4kT2kY44hxinRUljsJjHzxw/P5yvSptl1rtVoMHpPTUnTIOoAkQQw0yswdOx2xo3p71mnFss1Koq082iyVnSrxuyHcDupB0zeRjLn1KOwxVxrrF8TQuDcbpZqnrpMGAOlh1VhuCOhwdGKx6E9MjKUJIirVhnnpH0ra3KCfuT4xaMOvG8jkChiF4nhGMD/ABX9S16efrU6WZrikAoKrUKqrFQWUBYtcb9S3bG+HHy56uzvu5zMMATrq1IHyxA/Qfpi+IWTAu0rz8Qcdfi8ecejOh7OJ/qFj+eBcxRKsQQR4Mg4hBwxYgw6pbctw+g6oqNX99mRQyBNJY2CBCwiSR+8LRva4GAc7kioNOsrU6tJinONLRuAw6xeG7NucJ6GdZYIMEEMvggyP1GN34j6zSvkaeZFKnULaZDKrFZEEXmAKkjGLPlOKiLIM1Yl+Q0BMG93a5/Ob+D+X5Y/JVPf/U+MPPV2dFV0cqq1TIfSI1AQUYjYNBK+QqnCDUcaMb6lszPkXQ1RtwfjVSlmEr039t6YAVt/EQOhWxHacW/17xwVKFHMUgaf7SGWoh/+N1jUF7apB+L9THPo305SzVCg6FFahUd6oJlmgoYeBdCAAoMW9z7tU9BjWAyL+zyCVNSIBuxGoWJK6LTadsZczp8gvkfxK48hVSB5lD4LnVdK9F6Pu1qyquXcDUyOrBtKr2cDTYTcdCcBZ6u4ApVVKmkSoVhpZSYlSDtEbdL413Nfh9l2VWSg1Mq6g1KbrH0x9MCRqIJ0gwQZ6474l6KRq9WssO1Yq49ymrkxaxBAE7GOmo7Lip6nHzclvp2mO03q+0Vl/a1hmEnRrgqCRtqgkfngpEdqdJdBLU3KrbfUZC/JYMPv2xsGX9M1KQakKeWKKqpDBiCApudW8aYsLlvGGuY4dTY6TSoNBLMWphgGI5/qmJaCYvysTvhT1SCFBzcx/Kega1XlFquksUYGQQxBB0g7RM7XGLRwn07xLIav2N1K1dJZTTFQghRvqAAkkgEbhQfAt6ZemAhWiihZuKKKRfYwLHqALCcNhDjlAAW1p37X7CLeR3xE9YYm3ifOa1IP3/3bBlLNRedJ79MLS3nrjwVLHHphqhBn0F+H2Ry+aydPMU101o0VSTqJdTDTN7iD/wAwtgT1JxagaiCoajLTb/20OiGBILyOYuBZbjbzjOPw09bfsGZioT+z1iBUH8pH01I8bHx8DF//ABC4SNa5mkJWr/7mm41bhv8AmW0jt5x4vUYqyaiZ6PTPqNN+0tXpbOZh68NVWtl/b10q2kBnkgQ0QAwvNhjJ/wAWfcocYq1BHMKdRdQDBlKaWUqbMpKlSDi8+hlFMAGTrILKbjtttcHfrbthR/8AkBkVnKOAAYqofgaCB9r/AJnFOgyKdSAcGS6rGcbj7SlcE4XR4gpphDRrKTD0yNBQ91Y6iAZAgkwbm2KgGIM7R23n/wCxg/gnFGy2Yp1l/hNx4O4/K/2x16oyYpZmrEFHb3EPQo/Mp/I/pj0pnY6luT+nfVL5WojAkhek9NWr9W3GNH9Ifiai56qzkpRzFL3Gk2FWmpBYdtdJAD5C4xycMuHLMwQuoe3qIkAsIv2kW8Ak9Mcw1CogbwZs/wCJnF69NlCN+6qqNDAmxG/wYhh4+MNvRXoGn7AzFekBmqo1e6rcyzdXUDlRyILadyTNiRig5X1Qma4ZUyzv++y9D3EZhBbQvSTcrdT3HMOw170RxoZjI0HC6CECMu0MnKQPEiR4IxjwoRdiaMr9ihY7ydNlRQ5BYAAkCAT3jp8YnxGK4mJE9ut5j+x/LH5KwMx0Mf7/ADxeYpBxXOClQq1TtTRn/wCkE/4x8o1+aCdzc+Sb/wB5x9FfiBxOoclmqNLL13epSampVZBLDTaDNgT06Y+bs9SqUmNN4JU3E3XxMYvjIXmERjn6fu5ZGN2pnQCDqOmNQUjpB1R0g4r/ALEsAB9RAHQSbb/ODP25dJA1CT12n7H/AHPnAWqf8R/b/fbByMDGEYcW4A+Xzb5UkNURxTOkGCTGw36/NsOxmjkvfydUiabsLX51sQCRMEhTPieuK5msyalTWuvXpUkli7Fgo1PJ5rkavE740Ffw5p16VPMNWrg1VRthVJLxBLGN5m/8IGMeRlA75fEWUkrM5zJkzv57/ng7gXpyrmqhp0xzBdR1ctrRv3kR84vH/wCoQy2zH0nc0jziwIhX/UHFs4dwmrRNMU6tNaY08ntg3mzFouCxB0zfV0jEn6vGo2MmUN2RKR6A4BmqOcVKlCrTDrU1BlI1KkAyOoDlYmRJ8k41jJ5K7GXAB0BVgqeW0hpkwI73x3wzijKjNX0VHVggKJ7Y0xq5VZjN/iY2tgtc8AAdioSYMmWcCQDf6drbHGLM/wAj6gY9qBIKyQQttKsqnpLGJt0vB848LFTIglKey3PL1mIWSP79sTBNRmOYhQ3SJqEuelhAAPW2I6eYVvcIgh2UC3QmFPwEOv4bGYqwaouoeJEtAKA0sWLagogkKpsIPmTfziSrlgzMAYJ1khvOorM+LRvjrMEVHZoYBFI0+Ask2sYmB/xHBeVChWcyDB2PU2NrkmbeemADvQggdTKU4ZdJmABc3YyQNt5i/SB2x02VYz7apAJ+pgvb+kz/AItibJlTrqPAGpSo+RO3kODfafGJa2b0hYtImIvcneNupj7dDitHzAJ8sMf+2OQcdMO2Ii04+iiySnc3MY1j0t6tywoU8rUrNVT2z7jVAFSkbQgYxrX6iCJKaRuJjIypjBuXJcCnrVBIN1FyTuW6QALmNoxnzYxkXSZXE5U7T6J9H5vKn3ilRXeizan1AoFLHTBHLAAid7YoX45eoqOYbKrQdagpiqWI2kmmBfrYNgb0BnRkGaowNUaOUI6ixIDAgmIFmH/Ee2LVmvX3D6g/eZBXY2hkpE/mcWwdNpXtWLmyBmsmYUW+P7Ykz2dLrRUmfbQoOttTMB9tWG/rfNZWpmdWUorl0KgMgYEagTJHQSsWHz1wlyjUgW9wmBTfRpg/vI5Z8Tc/GObbmKDIVBF42+9+2GfBLvpALlyE0QYaSIhp5WU3BYQIvIkGYcKl1oAgFWljB3fTE9oUR4Oo4n4zwZMuUqIzaWKdZZepA7mbAH+UnERmXUB7nAeZLw30TmcyW9g0XKs66PdUMChM8p79IkHV841D8FPUxeh+zlQBTLXvINjedgQTA7qR2GOuBej8ixSsmsVifd1e4Wh92Ok2kEGx89sOeH+jqVN61RTUatmBDsbaiWBZ2O0xttt5wGygjsMocdC5bczmwis5A1XG17AkfPgecA5rN5lZWjRV4AMu8E9Nh2j/AHtiXiOlABaWcHU0E2InyeUR9/GJMuQ9ZyG6aAV/Mj/v8YU5VGTTIlYor8RzYZYpIX0kKNV2EjmMN2G3f4vS/XXD6uby5X9iV6inTTqpTOsaTsXmNMSpmVuYxotKtqrVDTXUKCe2CertBIk9AAs/OAMzVKaueAqhLCwPMf0P+MSydWuIWR7qFMRJu5i1T0VmCuXpvRqKqodTQDz6jKk994G9x4xFS9NBNZNByBSpEKKbMS9wwFrkdfMTEY2tMsNNMqYmozgkdCGItO838FjgSllFUwXsOYGYiWaw7dcea3Wmv7zWMK+JSuI8HpVWpslCpSekHMhOYqQeWRuQIRfMx0w+9MZiqMrTFddFSl/8QsAEJWnJg9L+YBwwXJtZzIUaDG5ADj/BM/PziZ8qyqUMgaRqNpcyXZoJtNrf1YyHqHdTRlBj0mcqqqqrzEKAzC7FjsoPfUfztiDheWLAHTpSDpuL3ufAgkKI2GrqAGTKArMwUVGaFBO1gBHcjf5PjH4mAqi/IQB0OmBv5kfc4g1gCzZhIvmcDhwa43LhV3gnSJ/6VkdLzibPZce/+6AZNCFQNpGrTedup6GIxPnUKc2qDp0oZmGZuZiOgFj9jjlMqdSrJCl0WRcaVXb7n9TPXGoWo0VzUyt7M5YgKJ5ndShgyJYsSPkK39sSZLKBcvUOyo7FUjdaZjSet2Xr0A74/ZhCalR9Q10k0Idx7hEja9gRbz4wTnqxShAkhzcxIhiB+pafzxsUVbGSgKU2FAM4Egu1Sdz2AtcloHwMcCkrsEYE8pLCNJII07G4JdiBtAHjDLOWUgEmeYQB3Juel74hrv8AvhqENWMmTEUqZXt3Yk/8+OC3vUB2HMEytMEadCpeAnTdQZ6QAGA+T9vXRbG8wLsxEzLDaJs09rx0OCf2eFlr6nULpXfWCJBPcnfHVTItVrVDzALpAPQ22+3+cUCuJ23M+WWQ+McaT1wQ209JAt/nDbhfpKtmaPuUebSxUq/KLAEENt1uDERvj2LnAE8RLkqepwDabAnYE7DruYE+ca96ZrUMwVWrlVR0BQfutSlCNLKCBt1uBE2xlua4RWoBajqQrGzAzpIJEH+VpGxxtP4a8dFagVaitIowBK8quzKCWg/S0xI2uIjbA1qpsyqWNpZMhw6ktMDQh0LpJZA302MkiW2Nzfvjurl6LDUaVAgDc0lA67Ejt1+ceBQ9ZqcE0ix1D+EkqDp7/Ub/AAZ3xL6lqn2kRVUBnCEG1h/CI8ACf0xly9SQjN6nD9W8W5fK5dixFDLoDIU+0oLARJ2iO3fftgHMcIpQ7ijQuYVvbTTTABk7XIEm15I7YecVeFSkjBXdwqxAgD6jB/p/XT3wr4hoKtTBOlOQL0iN/wAup6/OPN6jqNA7jNG1RdS4ZRVUc0KSVGcGyXAPVmFpIA3Ju/bBVT01Q0gfs6VCp3KSymJVVj6QCPsI6zhm1Zqh0011MoVgCdIEA80bAlgALW3vGPP/ABI0w1KOdFYze7RLGxtcnaemMq5l/XZ9RSBIslkUTNfuwFUIDUt1OqABECTJ+BgzjefamJQgW3m2nlM9xzGD9sDZLh8BVH1ZhgWMXQKsT2nfr/FPjB1fLy0KLAKrSPpUMC1zMk3mf5ccusKR4P5uKZ56jXcs8jl6FSBqEqDtJx3w6i1GmJPREVRbud+gO/8AkY94qhzBUCCqaXMmLknpsSVB/wCoYk4s+plpWEIzt102gDxPc9zjU1nIXA8fmS8SGjnkWkVBFRjMs306iZuR0mT/AMsdsIRkz+0BCQeYHUY5yokkgGAuo2Hf74denMsdBaLMCAR4uTG1zhZVBVmdFBdrIGNi2ktJv3EmT2xizOzIhYe5RNrh+bzQWo7MSy0l0wP5zdp+2kfJOBeHUmCh1CyzCZm4Ek26LEx1uDjkVWYKpCU2I1VQrSoJm2q5ljA1Rv8AGCs9WKp9JBNgqjlEi94EmB08YizWSfUuPchrbJTmSSCxAjdgY8WJ67CcOHhvpE83+D1n7ePthfSc+47CAg0pHQsbsY8Ahbee2Js4r+4tJTduZo/hUdd/NvPxiSMRdDmoSRCkpXFwsRMkdY72wFlaOikGWdbyovO7E7bYZyrvTSxAXWbduUCcRtl3LMHJCBjpjeNc79BED7HG98Zq1+0h8ki4krtScgRCQO8zM+Nv0wRSy6AqoklTPfdh0+x+xx3m64aly/TU5UE2Igkt/f8A2cTZRAuvl5tVwe2wM+d/+Y41IgbIPtJltpxlcpJLDlBYkQABMRNuouMfs/R7gkM9IeANQ6f3P+mDKdLSmiYJ1Qe1yZv2kYjSuusrIJAWTMknpYW/1nxjfoWqMlqg9eFhCsg3MCwAIAF/gD88cPkFfMsxkyiLB2gEm3yTcdY8Y/NUZq5pg/yM89AIgDybn/l847ekRXd99KqokxLEmfyEYUgMNvf8TrivLElixjUXZQk/Q5GlRaxhAb7XPjDXLcPQShUtpO7XJJ3M+TiDJJpUMh1a3dpiOukfoDgzNZdujFSSZ09b26dv844JQ3nDmYKn4aVgAV0lCEmTckGZ2iCv+cGcA9FZ+kL1vaBGmVrMYYssNAkHqD3G+176aRQKSbNBtboJgTOxP3xBnU/eFXeVYGQJOoxym07mZA/0xhfrGAZTzNAx1vFS8L4jXovRfOZcTNNycuGY9CdRI63BiRvg30rwhsudBB5QoDH+NoAkySb6dQ8AdsTcEzbF6liRbeA0yReeu3ToD1w2ynDdIgESzFpZ9TGLwYj4np0wDl+VRfIMI4uQ5rNqH9ulAZpCmZ52s2/WAD8nEtegGqIRICsGaoz6tYW0KLxLEHoLHElGgKuogLTZG0gkAFTu0xYwO2CDVirT0EGJBG4AAB3j+YW+TiepiSwFgwyHOPq0lQu4KsdzBv52iw3wDl+Ht7jJrBMgsV6EiYMnvt8DfDLP0WcTpRIJa0EsQO3++mPclltINUuCHNxAGoWAiOw/PGTqV1PR3/pHB9ybK5NKHuHWzljqI3NhAA6x/bCDgvDGqLVJQh6mpLyoUGYMG57D74s+UozSZ9nYEk6ZjeIB7L+eDckFCrpMrAg/IEY2jp/k0+JIvUV8UqtRpolMgM3KAdxA/wAWv5GF7SmT0IedyFA7liJIm5iZJ2gEYN4ggrV1H8pIN7nYgAfG57WwTRooNTKgLAfwrfcmB5iPzGJfqzEeOP6zr2BMiFHS5pJzSQ1RmuJIUAfIRZAFtsQ8WyhdiKVOGZSjPtpDW1QIJ5ZiOpxLkzUD0wVhmVnc/wBRNxB3AFh8YYVQKYdmLEuV/OAoAA2vf5JON+KmVvp/lSZ2M4CydCQAA1pJtYR0/OdxhHluFqrNzjTRGkm5Jc6Waeh5dIw3auodEBGpgdV50qvT8z98c5usFPtoCCYmEKrpkTzbTHbC5R8i93AhSLqGWcmsxPtibHQZ0qBfpAMkeYOBM+xLkwdCo0GCJdYUEE9JJPawucOeK5nRSY6oCwzzuV6i1wTtgBqashLmVqQYmwEFjcWNrX7jHn5caCtIlwxJ3nuWoElUDKtNWFSDdoUySSNgxi5mROJc27GqWRVJNNYuIOs7z1gAn7DvjmjTVUU3IYgR/MoGkAR0tae57nHeRkNUZUOstoTm1FaagAfm0mPicUSmAXjeIb5k+fzbroVOukSBHW+/gQfnHXF65VYKkiSQZgb3H2k3x3Qy+moJIK0kMKszzXlpuSdPi+As/XSpVUkGKfMxJlZG4A7KQZ/4Rh3AVWBbc8SYh+dzq06SqQBpVW0/BAVfEtAGOavLppliapOto8zt8bAdhOPeF1ffRmqUxJJhXXZRcbj749yDA6sw8AEGLEEKIF58KD9/OLUSN+Tt9gP/AGJOjmoqTBAjQurcsT+cWP5dsD5PMNTqtIXVWdmJkSqgaVn/AKdh/Vjhcy/uU6j03BkooEMpDkX7iAAPF+5wurca96oCim2nRIIaSTvFwCon4wbZSCL/AB/3O07R5wxFD1XJJLsDO0gAAQOg6fY45evyajcM6lR3uCPuwv4HxgbPaqdCprBJeBKfoAPgdO+P2VrUjRYksxonmIkc+9o8nTbsMag5vS20So19lj7YEDSQSdz1sPnae2AOJ51FYB6gBid43+x/2cT5tHKHQINtjPk7eegwk4nlNdQkTqFmJaxPiBFgYMYXI9JR+kIHqeZWlTRZd1WQCetgFIE3iO2AK9QVnQ0YfSVI0KyizX3gbSexv2xZqVJdCzpNl89BiOpQqxZ0AHTTq/ziJxKQRNtg8xFXyBy+YSpqJFUlHJ6sbqbWFl0m3Qd8M8xltVwgWDvIGvcxb+/+MTNQDCKlQkSDsEEgyDt3HfacQ8QzlOy65U2hQSSbQLTH+9sQOId1QBfE9plBTRkA0hogjo1gTPmJOPBxDQCGILJzXtqUj8u4nwJxHw/Kka9VNgoYFARupAmwMjmsJ6YWcTqPTIqe04pnUul5G4MjrAmSMSZcyoHG3uIwAMd5r26hpHdSCSLmLWt0M/2wLmOMI9MoiygkTFpjlIPzFheY84m4Ynt0qZDptEm0SZMyem0b2OFNGiP2p6RqqyVZchPp3UkT0Mj7giDhGZmFjzzx6gqW0l/ZEQWA5o2a3MB99sBensyoocxmLTHYCw+0RifiHEFpoJaYImLWMgHtvgP07RCpUCgx7zEDTEbGO253xtsDMijkA2JKtjPOHtNavUCc0wFax2F73jbBmWDUaSgnmYkFjcaiTFpFulsJ87m3WoxBVAOQCJYloEeblWH374cZiiqwzlnIhlHQFew2nEEOrUBtR2P3j/SI67oK4q+47EESRtsRpFoA1HV5+2LCWFRA25gGCTAme3xisZLN+5UqKtKErVDdptpG48mLCe/fBXFNQagoYkOCrhREgSx+LSAMTxZNGtz+J1E1CuGFZVigCvqfVNrQPvJk9oAwbxuoxpgU/wCdZg9pJv4iT8YGzzBcuntxLFVVZmx6Drb+wOIa7c1OkJa4LMwgzJBI6XBP5zhkDBWWtqG/3nHciCVqfvRRpqVmnrqt9QAJlZnd3j7C8bAm5yuoNNOrEBewBHSfIm+4GJPbpZV3dnI906r9GgLYeQFEeBEYWcSq+7mTTpIGOiX3B1EgBWgyISdpIkmJwWxKq6eTwY10bjnK10TWWIVKP8RMyYmfm/5t4xBUrGl7mYraQkTHVRbSB3YnfyfGIilQmgKmg01h2KhhqZZ0rpNyAYa/8txg7iOQXMikwqcqstQCAytvpkHcDfGkdwobafETj94iahXW9xXzTjcg+2oESZtMRAw1WgEejTRGFMA6ngjt1/qO5+cd5vLK9YAgHTzFguwjfV3JP+4xLmHFRgkkJTiQAeZoED4A/X4ug0dwr1OI4hObrMzmnTYA6dTGJ0zYffc/btgTM5QkJTC2QHnna1uouTiXhEqHdyNVRy1ug2WfhRE/pgXLUuWpUdgySzSN2HS42A8eBYC+g6WAs35+0XcbQ3JVRyErzEsF7wJGs/IG/wDUO+E6cS1Zhi4E0yWYCQVMMEWdjykz5M9MEvnRQy9TMEMWK8lNAWMX0Ko6kkyfJ7AYWcKyDJTWkGptXYmrWmfqf6vki4npAsMc26jTABvDOMZuEpuQzMrg3m5ALAEC1rT9hvhjwHIGhRRSCWN2E6uY3JJPm32GPc5wxGRQwYgHUBqO8z3vfvgumNNtRJ3PWPv+kYqtDJ3HxBXmQUazIjNVXSCWNjNj95J+MKqGWUT7odSxLadcEE3M3Fza2wtg3ilYGKR1QeYnz/D955vthbnc3WLacunuafqLDaexO5mTbuMK9NsBOn//2Q=="/>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pic>
        <p:nvPicPr>
          <p:cNvPr id="18456" name="Picture 38" descr="http://www1.tv5.co.th/service/mod/heritage/nation/oldcity/singburi32.jpg"/>
          <p:cNvPicPr>
            <a:picLocks noChangeAspect="1" noChangeArrowheads="1"/>
          </p:cNvPicPr>
          <p:nvPr/>
        </p:nvPicPr>
        <p:blipFill>
          <a:blip r:embed="rId8"/>
          <a:srcRect/>
          <a:stretch>
            <a:fillRect/>
          </a:stretch>
        </p:blipFill>
        <p:spPr bwMode="auto">
          <a:xfrm>
            <a:off x="8086725" y="5072063"/>
            <a:ext cx="1057275" cy="857250"/>
          </a:xfrm>
          <a:prstGeom prst="rect">
            <a:avLst/>
          </a:prstGeom>
          <a:noFill/>
          <a:ln w="9525">
            <a:noFill/>
            <a:miter lim="800000"/>
            <a:headEnd/>
            <a:tailEnd/>
          </a:ln>
        </p:spPr>
      </p:pic>
      <p:pic>
        <p:nvPicPr>
          <p:cNvPr id="18457" name="Picture 40" descr="https://encrypted-tbn2.gstatic.com/images?q=tbn:ANd9GcT-8oHK2uwN-I3wZslguWquOZjjw2AKzyxBLKBr1gy3UvpPmL4Y"/>
          <p:cNvPicPr>
            <a:picLocks noChangeAspect="1" noChangeArrowheads="1"/>
          </p:cNvPicPr>
          <p:nvPr/>
        </p:nvPicPr>
        <p:blipFill>
          <a:blip r:embed="rId9"/>
          <a:srcRect/>
          <a:stretch>
            <a:fillRect/>
          </a:stretch>
        </p:blipFill>
        <p:spPr bwMode="auto">
          <a:xfrm>
            <a:off x="8072438" y="5857875"/>
            <a:ext cx="1071562" cy="785813"/>
          </a:xfrm>
          <a:prstGeom prst="rect">
            <a:avLst/>
          </a:prstGeom>
          <a:noFill/>
          <a:ln w="9525">
            <a:noFill/>
            <a:miter lim="800000"/>
            <a:headEnd/>
            <a:tailEnd/>
          </a:ln>
        </p:spPr>
      </p:pic>
      <p:sp>
        <p:nvSpPr>
          <p:cNvPr id="18458" name="AutoShape 42" descr="data:image/jpeg;base64,/9j/4AAQSkZJRgABAQAAAQABAAD/2wCEAAkGBhQSERUUExQWFRUWGBoYFxgYFhwcGhwaIB8dGhgcGRgcHCceFxojHR0bIS8gIycpLCwsGh4xNTAqNSYrLCkBCQoKDgwOGg8PGiwkHyQsKSwtLCwsLCwsLCwsLCwsLCwsLCwsLCwsLCwsLCwsLCwpLCwsLCwsLCwsLCwsLCwpLP/AABEIAMUA/wMBIgACEQEDEQH/xAAcAAABBQEBAQAAAAAAAAAAAAAGAAMEBQcBAgj/xABOEAACAQIEAwUECAMFBAYLAQABAhEDIQAEEjEFQVEGEyJhcTKBkaEHFCNCscHR8FLh8RUzYoLCCENy4xYkNLLD0hhTVGN0g4SSlKKjF//EABoBAAIDAQEAAAAAAAAAAAAAAAABAgMEBQb/xAAuEQACAgEDAwIEBwADAAAAAAAAAQIRAxIhMQQTQSJRBTIzYRRCUnGBkfCxwdH/2gAMAwEAAhEDEQA/ANtepeBvhj674tEeLp+fp548Z8NI0e1y6e/ywL/SR9I/9kigTQ77vtf+80adGj/A0zq+WAArqZ3SQGFztHP0x2tm9EarA88Y9/6SA/8AYT/+R/ycSE/2giV1DIGP/iP+TGE3QGtVMyVXURb8PXphDMkrqAt8/cMZjwP6baubqJSocPLO5Ij6xYARLE9zsAcTaX0w6jC5QlgSCBWG4JU27udxzAwpSUVbGlfBoNHNFxKiR+9sco5zXIUXG88vXzxmVT6d0V9JyhsYJFYGP/53xNT6Zl0azl45/wB78L93zxF5IoFFsP0zstpjxDcfvlhNnYbSR4jt5+mM4y/04IxAbLaZ/wDfT6f7vDud+mgJ7OV1noKwsJgf7s8yPiMS1q6F4s0OtnNBGrnt+nrhVs0UEsIH4evTGY1fp00yPqV+hrx/4Vjh7L/TZqHiymk9O/n4/ZYdoVo0lsyQuqLfOOsYVPMlhqUSPx9OuM4X6bFI/wCy+n23/LsMFPZXtqM5bQtNp9nvNRKxuvgE3tHvwWGpF7Qzev2eWOUs7qJUC438vXErHYwxkT674tEeLp+fphVM7pIDC52jn6YlxhYAItbN6I1WB547UzJVdRFvw9emJOFgAjDMkrqAt8/cMKjmi4lRI/e2JOFgAi0c5rkKLjeeXr544mdltMeIbj98sS8LABEbOw2kjxHbz9MdrZzQRq57fp64lYWACLWzRQSwgfh69MdbMkLqi3zjrGJOFgAjU8yWGpRI/H0645Qzev2eWJWFgAiUs7qJUC438vXDtOvJI5jHrMatLaY1QdM7TynEDhKm+udXOd5wAO5+qyEMok7R18vXGV/7QjWyYIB/v9wDypY1TO5nuyGiRz/ljKf9ocWyf/1H4UsJibo8/Rv9HFDuKeZzFNajuNSK6gqqydJg7sRBvYCMVX0hduaWYp1MnQpjQjL9pMKShMhFA2kWM3vjWsnQC0kQWCoqj0AAGAzin0f5PL0zUpZU1W/hJqVOt+7DAteBbaZvGPA/C+qj1vxByz23dwXhVb/4L+ofaxWv5BL6JOBtWq1HMCkmkkgDUXnUADy9mSd4gc8GHa3trl+FaaVKgrVHGsqsIACT4nIBJJM+Zg36u8DpjKU6gyuXdaXicBlfW9UxARW8YpKojUwBNoxN4r2GyuccV8xSY1Cqg/aMIgbQDFsbfisZLrIy6m5YvEY3z9+P3KsGVTg9Oz+58+KxxKQ7wTfly2Hww9muE16Sh6lCqitZWZGUE9LjfEvKdmMzr0nLV506oFNp09dtseua2M+op1zMfHEwcTYU2QGEchmFpkSBfePEfliVV7O12b/s9YarIBRYSRuAAsWufjiK/ZvNKwRsvXBJ0gd09zvAtBPO2JpC1L3IwzXlbDgzRuB8ef8APEn/AKMZvVo+q15mAO6fffpG2O5XgOYZnUUKrNS9te7aV/4rSPzw6FaGqNUjmATbBZ2Q4qadamRvNjYxf3/l7pwQ8GyxoplKQy2vvKXeVqfdBmJOor3jMkLJ0afGunS0gyMR+MiuMxTfuS3cUyK1YUSqGrq1QsKNSpYTzg4OSmOW5UjZqOcBUEgpJiGsd4FvPljubzqUlLuwVRzOMzzvaLMVjl6r0W00m1O6KwUgEMLHa4veL4tuPdqqdXJlVYCUlvCSFP3E1REkiNXvGHRp7iCVe1NA1AgcEkxYz6R16W6Yt5xhvBuLdzWBsRpB35+0vmIMbEbG98aC3a8tQJRpdyo2jSW303uAJg9R8W1Qo5PcK8rnUqatDBtLaW8iNwcP4BeznaMUu8LoEouzNTgkkmQCLmSbyekYK8hxqlWBKNsQL2ubiOsjESyM0yfjxVqaQT0BNt/dhnO59aS6nsMVmd4zTqzSp1YfTqMRECdSz1/TDG5JEzhXFO9SWAVgxWJ6bfLE8nAVkACw+0kgWG9xs0xewItImOcYue0WaLUStNkDE/eMWBMwetvxw2tyEZutybU4sitBYCSAASAZ9Cfd7seOH8Y7ypUSI0E35RsIPmZ/ZxkuY4jUYlalUjSPDqBYtB2ncDf39NxK4Lx6pQKVCEJHslmuQZBFj4mkyQdoE8sS0ke47NjwsCfAe3FOpq7w6dO5J8POy8yLc+cDE7Mdt8oljVBuB4Rq3E8uQ5kYrLVNF9hYruH8fo1jCOCTcA2JHUdfdibXzCoNTsFHUmB8cA7Qsw5CsQNRAJA6npiv4S5eWbc7xiRS4pTem1RG1qsyV8twMMcMrFyXiNV4wDHs3XVWBbb8D1xk3+0V7OT/APn/AIUsa1m9JYB9vPaeQOMt+n+gGGUnl33/AIWE+BPgM049lwonMUdv/Wp/5sVHH87RdGqa0qUgjyVrMfEFZgESmfb2JYmwHLfGAZgfZpb7x/7qfpiy4B2tfKUnpd1TrU3bXoq6oDRpJBRgYIsVNjGPPfD/AIIuiyvLHI3a4pEepm8sNNGkVs9X7vJ02d2Zsp3qgOytUrSNGplu2lYIm0yWsDhZPizPUGXSq2ls/ZdbMRSRddTxE6mQuPTfrgQT6V8xKsaGWaqFNMVCrj7MtJTQG0xFvTHtPpIqKsJlsshQt3UK5KM4IqMCWOom2+O9p35Ob2Jh2eKLTzed1tqFOnTZEKliapmoh0ibqxVQ0D7oxHzdGscrw6mara61Rdeot4i01XZmVgTpBiBtNiCBAov0m1SWK0MuNbK1X+8BdgBDSHlCpAIg4R7dVa5GvKZVjTWFPeVVAGwCgPaxjqQMN7pq/wDWLsSDPhWZ7/K0lD16Xel3aoaneDSjCmodnIfS5IAVLmCDznxwbOd7ladLVVpGqarNUV2ZRTpuEGrvahZFcsBpQzMjngFy3bKutU1GSj3fdCmuXVWVFUNrWLhgwa+uZw2O2WYTMCpoo6O6FJaCg92Kch4s2oNrAbVMz7sCkr/gfYYd0M6F4ZWqFisPVVfFVYVO71BRoZyUU3JAIA036Y9UOJjVklNa1HLVK+YYyTqRAg70e0xQk2N7YBP/APQ6xlHy+WaiI7uiVbShEydQbUxaTq1EzhrifbSvmKTqyUFequitWRCKj05kJvAEQDAkgDBxW4LBK9wtzzVkevRWs5L/AFWiSKjGalVi7MCY8XdiCQFsTbF1muI683l2E0/t8yGIdiGoUF0nUCdOksDaLb4Dsp2qrFA+jLiqAqjMOrapA0qxE6DUAsGInDS9pagy/crTptUVKtHvX1d4BUJLws7mSJIm2FGt1f8ArF2WF75x3qZQwaVarmKZA713cUdJdhVNkuIOgCwjAxlc8HZyJWGqMpCyAisSCfICMKl2mr92qinS71E7s1zJcCNEgatAcqNOoCbDEfI8TFIDRqClSpJNmU2YMOpJ90DyxGbfgthHTY5mayszQACIuBYiygW9xxY5VqqrBsPvCfeL9B5HEak1IS4BjfQGA2IPtFTqcRzF74m/2hw8kBznFnde7pmZ3AIc+m2JpyLlBibPVCpVDz9nUBJ39/qMT8hxSpTZQjqhVgx1CRIteASY29+OLmsnRaFy4ZYJUuz6tM2nxb+QjFS+ZNQ6qegHVJRUIm0jSASSRYXOILIrBrTsFPEO1OXrIwq5lmVzcIjaZAHsypI5fHFZm83l6Vqa5h2mw16RNtzE8xy54gLkQ6wagUrcKaTR8RI/YxGfMtT1gkGYOoTykWkbxv7sXuVLgTbJWT7Z1qLXXSBIA3AnlB35/HEvMdtmZdLKCkHSgJUKSd7GSbnc9OkGno5lajySsx4mYKbA3O+88pGO8UyCKuvv0qBukTbfw7g+e2I69xX7HjM8cZjqDNYFQGIPhiOm9zivbPEDSGMdJtvNulwLjphhwvW2+38ziTm8mKSodQPeIW29P1xPuJbMEm+B76wAPETfeD+Bvz8sRMxnDMHkI93LEPvL4kVUgAjYj8MO6FyWmR4mQRDQ4III8r4sc32gqEeN2YzIDGb7e7855YGO6YQQPlh2qWvPMWb7pvBi18VSVj3Nj+jXOA5J2JELVeSNrKhJxf8ADKoYsVEKdhEfLAj9Dfi4fU1QQa7zO0aKe+C/hjLJCXTkcNKtjXDhD2cohyFbY/Pyxmf07UmYZTSJE1p+FOMaVnst3hCzB3np6eeKDt5RVhS1IHjXE8vZxVnyPHBySsU3UbR89UMsdBEGUYctvaF7GNsVYybE2GNP4CoXiGbUKAIBC2gXm3xwUyOSL+/djn5OtlBr0+F5KXMw3LcOqMPCjmDyU/piZ/0crsA2gj1scbLqPQfE4Ut1GKH8QyPiK/sg5mR0uzVZvZGrE2l2UzK27o387elsaYtFry1+UbY9ikZ9o4X43I/YWozar2VzDRNIyBFp+PmceqXY7MR7De8fu+NJqIW++w8hAx2lS0/fb44i+syeKCzMn7B5gmwAHnIw8n0eZoiAU+MD8MaUz9WPxxwVR/F8ziP43N9h6wN4V2BrIp1kGeQIAPvifeIxZp2MFy1NJIAJFRpMRG48t8X4qL/ED7z+uEXXEH1GWTuxakUNLsXSVgQpsSRNQm+F/wBCsuTcMDM/3k+fPbF8CI9n5fyx7ER7Pywu9k/ULUirp9nKCgAFrdGE/GMNp2fyimYfzOoz7sXCmBZY9wxV8QztTLhnC06im5DEBhESQJv7gfMYsxTnJ05suxLW6sH8vm8tVzKIFYoUqe0TMavsxv0Vp6zi1ocEypYlKTSN/E4H43GB3spxWm2cFU0m1hiVFIAAyDA0kEAX2FrTbmfZeo7Al0FzN2JYeQIMfLF+ZqFJSZdkxcybSK+lwqmNqAAt94/memHH4PlmuaInyMfgcWBpzuPx/XHDTHp6E4ydyf6n/ZiIKcCygH93+JPxJx7bg+VO9MW8sSGywIgkx64S5UDmcLVJ/mYisbsvk5nSw9Gt88MvwXLudL6oQhE8UWIBjzP6Yul4cWBgt7iJ9wiSMBvFOKOcwLaQladIF4QLTJPWbnbmcacSyzdamXRtRbCalwnLqugA6QIj+fP349/2fRggaoIIIgRffliQuX6Xx05cdflip5Mi/Mym5EdMpSC6YYiIueW0emPVOhSChQllsL49/Vx1PpGO9wOmIvJP9T/sWqXuE/ZHJp9XqKFhXdtVzclVBv6Riy4agUsoMhbTiD2YoTlnUHTLMJG4lQJGJvCqGiUMStrfHHe6dt4ot+xux/Kh3P0mYjQYbkenr5YpO23+6/z/AOnF3nywIKXbp18j5Yo+24/uv8/+nEOs+ixZfkZmmStxSuOtMH5Jglg9cDIMcV/4qP4D+WCVX+OOLn/K/sjJPwewPPHQuGg/9cd1Yy2RHdHnjuj9zhrVhF+vphWOhwoMdFMdBhovHI4TVbbYLYUO92PLHqB0+WGTVPIY4XPTBuS0kkYSv+Y5cjGGVkmP5fPHVpkAyQfE2zCfaPQ9cNRdNk1jdWPn345qxHCnkeeOnrNsIWgeLC+w8/58vXAb2nSrRIZi9dGlkD6SFYeKwKyBAm1rbWwUtUEEXYcxzjAdxLhFFKb1EK1FQnwsxDo1wQgPxiOQ3jGvpnT5NOBJMrODZtnfVRpNqZpGmFHv5A77W8saJw7MuZNQAPJGgOSByJiwJnnfGfdm3fvAaY0CCP7wKCPOQPFykG/TBzwTLLSRgpsSbEloIOljqJkkxznljR1D2bsvzfKWWvC14aZren4Y8UCSqt1CmByJAJ3xzDnUSNePOqR64j5+k3dPAtBHxBw+yGN4BP6+4/zxJIaj5K/i3Da7IWpVWEWk/dO/tC6+8GZOBDKdpK/fAsFYiB7CyYP9RbFnxPKO+YZEYpUUagHWzjcaXEmfIxHuwKnMNr8KQ+oG0+/nE+fyx0cS2qzpRe3Nmo5bjGacCCKYIkjWC3l4QSbe7DoqT69cB3DcnW1qKopoD4lRn3I5hCxnf1vvgvDmLxPlP4E4ozy25MvUU+GemfHO8x5FX1tbCJnGS2Yws7MgnLuFMNqaD0OkRibwmkVkNOrnJkz688QezBYZZyt21NpB5nSIB9+JvCdRkv7R3kR8uWPTdL9KP7G2Hyoez9coQwE8o6+nngf7eH+5P/H8PDOCHOZgUyGIkc/LzwOfSBP2JH+P/TiPWfRkE1cWZnmLcRon+Km3+uPywRobfv3YHeKj/ruVPXUPff8AXF48xbcfhjh5t1D9v+yiUbokJV/H+vuxwNb3fv34Ykzzx3uZHQjpihEVEdZ4jzvAx4epzIxynRsOvyvFsILY3IHpsdjfAS0D6k3tjiVLjqf1x41RedzAv+749UgB7/64iKh7Weo93LHS9vn+WFQpnnYRNzuOcfvljrUiLyIubHf9DacSpvdD0sdWpe4Mevxx4psukAAyC3O258sMrWjfDdGpy6k/iYnCUnVDTdUStXPnMTPL9/DHoAQN+fT3YbRCedgDeOgM+/HG2F9yR+f64NyLs7XzNNBLtpHNiYEb7wBPv92ADtK+XqK1RKgYhyjKx8ZiLqwM6TqkNzi2DbOuBSqFhrAiRYzuNrTOAXidZHphxTZXBC6WTwzcQjEhiBbcRfG7plS1GvBweuA8CWvZFVCIOo1GMRyjnv5YOshT7un3ZIIkiCsRc7XJX44BuzPCtVamxhWVhE6goI+8QCdvLrg1yeS7lSgYNe8EGPEwEAbD9cTz3pe7LM9qOxYMsqdRix+A5+k88JaWlFuD4QLX5R6YZeDSYyANLL5eIGfTf54dcDQCptYGYEenlOMSitBj0eizzXzDLSbTAIVrwOnnh6vVYGWbSQRvH6xiBnqp7syZhD8Itf5Y9V2ZpAbT1aJMDkOlueJJpUNPZL7lNx7L1vbRlZvESNXiIG5g+XQnY4D8sWJsitIg7g/Ij8sE/FuFMxFTSW0C7KTtF9XO4363xRZCsqVJg7+yB+HT342Y3tybk21d2EPBlraw70EbozgagOUFjqP4Tgn1TaL3/M4pF4471VAoaU5nxhvOJlR6fPF3XqAuW5G/U33H78sZ8rb5oxZtT5SOB7em/wC+ePAI3v5T6/PHlqo0EECZBnpAv+94wgIZZvGk7/C+M9LkzBj2Xq6cs7AFoZjA3MKtvXE7hVUvLmJa8DbEDsrXC5eq5sBUc+ggG2LDhlbWWYDSCZAx6TpvpR/Y2w+VD2bqKGGv2flPKfLA927a1L/P/pwQ5tFZgr7H5np78DX0gGO5Mfx/6MQ6z6MhT+Uznj6aa+UbYd4R7jpxe0mF48vdPP8AfTA92hcf9XO0VVt0/cYu0JkyIn0/H97Y4c36I/yUu6Q4tUAT+WG85WuoUwWfcC8QZt+98ehTtI2kfv19cQaOZV6kgqVVTcGRLGDJ92Kl7kknyWSVbx069cddZBA52353/PDev02E/n/THag5++3M/nhedhpi3APuP75Y6cuQQFvcGdufM4fpr7VrKOvyjn/LCQkkx0E8udzf1jE9PkBZikQ2rkBAnyN7/keuH8gkrBvzgep8vL8NzvHzedWghYy46D7xJnSBt/PpjnC+O0cwo7oFSFiCIiLwep1ehg+RxbFP5iyMXye3y8EiNRm35R0xKIGmwAJ2A2sT5TtJ94wq7f3RXe/re6z7yPWceqNQBRPIsJ+X79DiyOJJMaVJoapvcQQAbAxckjpz5/vfwV0kgmdrRzO173tt54kJlwCu5JIja1vL0OO1ku62gsAIBBva5ve4Pvw+1e5DTRU5sAI1xDRAbxDqJuPjgC45nzJTuikQDB1ITcMRHImCCI57740DOV1SmrOrOJk6FBYD+ISYPT54AuNOVcNVogMrEioqgAqTYOFJCkbG5Bn4zwwp8F+GNEzs+7qhLoyqLa3MiSY829IFpJJwX8K8VFYYEgkkQRIk3gyVNrSeXxpOzncvSioGaSzIBLAmBYxbaPQ+mJ3EOIHL0WemFLU3IMqdIGuDaINo2/XEsu6qizJvsWtcfZP+nkf0w6mWZvCOeonoLggz054iUc29amxKqFKqAwEeItDRe6kQQehxdgaSQVi9/lz9/L+tGPC26Zn0VsQ81QCqx1Rv7QiwsI+V8R+I5TvAyamkkHUhhgRcQeR2ufO2JmayxqJVUclMnkJMHf1+WOBAGDawCY5fuOY9xxa8bVaUNxSWyAriHEMwo0M7IGnw2CwfPSJtzJvGB0Zhlc+NQR0BM+f8Pzwa9p+KU8uj02JLFR7IlQZnxExBgcgcCWVrEksiqSBbVtPLlfE4W+UXRba3QRcJ4jUqkBg7r/EqwCxncn8BgiCjzJC38r7fhfFT2bztSoxOYKbAIEj2hzbkEO3Xn629BI7w2GoAb/hHpjNOG+69zJlVPgaZo25nCSqWYTbaBHzwzvY8t7emO1RDf5Y3535fH44zJGag27GOPqzliI1tM7RpXf3YsuGVFJOgQn3fTFf2PphsvUUgQajCOUaVEYseG6QWVDKjY7/Pnj0vTbYomyHyodzuXFQ6Tbr6eWBb6SGgUf8AP/otgoz+XLkAGDvPTzwJ/Sep00Y3+0H/AHMR6pXiaG90Z12kB7tW3AqJt78W4rSOoif6fvlin7SyKDD+HST7mGJtXNBKbafuprjqBdh6x+PnjjSxuUEl7sg0SxBUqelxPKL4oOy3HaT1a9JFVUDSnmghTvuZE/5sVHEO1LpTqaW2NVE5kyxAaeULIHoDgey+dNDMIyWKBBsu4AmdJIab35je+NWLo/TJS88D0NGxE7EWAkQbeYnpaMP5WlLATA1C/MDngPq9plNWi/iFNmQONQ5+EsYMkQxBmLomLLgPHu/VmOkw4JIAE3ZgdINhY22uMZ/writT8EXB1YV5VwO8UdWW+0eE7+mILMCWMxKrETH3QBfnHn0x3KZyUfbUHn1EEEH5fLHDUAJWLSAOX8J25CxF8EncUkLwMcWorVoVFMkEMZ8wDB+IxQdgKzEMW8XsDe4AkAmN42k35bRi14vm+6y9UW8UAXPMx+eBbsRnxTqgE2J0n34cFcNjRhjcTSFqo2kNG/LmR4gZ/DHpKTaFkSNxym8x7t/fhjP8Mq0W9mUMSRBBgW2PMfjjmTrBKCs8gtpK2JtzM+e3pixScb17A5JRtj2SqXYzMW29CB6nxYdoNLEzzgXiw1Ael8V1DNjSQWvqUgEWiCDtaZi+J+VYLSZmIgDUTyESd/d8xh4W3wyiM9RD4iyqhMahLBtR0jz8UHe3LrjNeIZvMU3YFSiMTHdsXUKTZQSJsLTzxplPxLpgv9oJHkCZ+QwK9tOGDv2ahSqNRWB3lOmxTUB45ZRpkGATa49cWQi9Oqv/AE04JWNcI0TSpiiSXVSzvqACk6nJuE8hJkaeeJ/Gai/UKjAQHcqAR9yZLdBy+XljvYTJU5IqUiPCShqK0FluQs2J0kHqNOKrtnxgoVpKxDq9RiQf4nNo93wPxlKCdFkqboI+E1iuUCg+Id2AR/ECs8+Qhf8AL54IBXJB1GbCbkGQVJ/Df9cCnBMwpSFtqrKOsHvBceUcvL0wStWC1W1EKBIk2ExyH64gnW7BobbPFBWYmzJyi3tfp8secyGFGpo7suAjKHO5G6kTaQYn37YbzVam66QyywAXxC5Ajab88P53OJSDaqYqo0ajF1gQIDAgi4vK4UcibpMrq2CXGc0j0WaClSF+zIIbfxXELAPxkYosvlgiipWRgjG17+hANib4jZqqz1KkmLSBPVlsOtpwq9ZVI7xiAu4B8pAkTc4I35JK06DLhNaiWRaNMayBqgaVXqCXtJ5Rv1OLIvFIsCCSVJi9pKiD7vngR7N5ilW1olM6imou9QAAj+FVEteABvuTg44nTHdOL+HupblJAaQb7THuOCeJU6M+SBC1kk/wiQR7hEY9Z4EeIixcqLXPhvh1gppttLNt/hEQfWxws5V1BViQrM49WM/Dlintx002UUgt7GoHy1ZTMGoynrdE+d8W3DaWglN9NpxW9kpfLVIOks7QRyJVb+uLHhNDRKncb47OFVBI0Lgdz6tI0e1y/n5YD/pRzBU5YATPezb/AIP1wX5+oykMok7R18sZ39OPFGoplgCgB74nVMmBTGlStwfGTy9nfkTMtUGh1ewL1Mk2YpaTUpgVRU0gVAbpBYCD7QsYMWPXFV2lBVqaoftVC1I5kBSAf8YIBkC8TYiRiiyHaeXoatP2carRqA/ijcxYncwOmOVuPBAklasamCsrRTPjWEMjcMrT/EBjFjxtPcs7SSsoamY1wDsLDy3NvLD6hAT4QIIKidQAI2PX37T5YhU12xKy9O1jF/3vjTLhlkVdMt3zn2oHiVWRdvXw7mIFsEnZnJ9whLTNQW2KKAVkHnrMg2G3lMAi1NVRb2EC35Y0HjmZ7vLU3VSACAYPMiT0LEwbW5emKJemKj77E5NNNtFpUrMNV73jcfluDj0mYqM3iX+o589/w9cRuC0yVCiGI2OuTzlo3Hi1AX5SMFnD+CUkXXXaQL6ZMekC5Mco+OM6wvVpRj7TT2AftXmNNLQCxLOggweZNo91/LA0mTzFJdbUqgXwknSSBci5G0yRfBV234vQFUFEhQvhUj73UGfCD5z6b4rc92+FamlM6wqroNPX4GXVq3TS0yN2nrbGpYlFU0WRbitiTV7VVTmfs6zBWCSFa2rSuojkLjljVOG9klq0qbmo41IpgKIEged8ZRleytJ3R8rmFhoZlqOspMz97Ubg7gG46id24c4p0kQhvAiA2uLbnaNsKPTQk2pK0PJU1uVlPsDS+87n0gfliXR7N5akrAoxBENqkgg2iNvlib/aESxIZeo2AiZPXFfxrjCBVIc2YFonaCIJHqDB5DF8cGLFuoorhhV+lEHtA1OhRdaaIlTSSKjKoWeckg3jp5YzPM9sMyqVko1C1BacIvdqVAU6mJbSAz7yTY354uO1meoZyshpp3zU4Fitr89LHUt/K+I+ey9bwyGo0wDGtTpDbqBpMCYi+1+U4jOT4ii+OOuQZ4p2uqZ2vTetU1GFQInhQWAYmTdib+Hy5ARUcZyNQ12ZNVVQbMbEx5E/nggodmdRWs9MLqIJgqd9iAh9k9Y/noOS7L/WMhSWdPdloECDqNjqiSDI54IpSI6dLAvs8aqOZpHQ1XRrYm5NQMJi0ny88EvaXhr1VrrTKtIJ3gybAHkek23Hri54vwenlssdTayKlMFosssDa/hmBJwH8Y48orPVosCASVbW2sWMgiYImZ226GDRmjGOzJp3wAeXzlQkAMZ2Hxk40RXT6ooGY0siTEHSQBtqBHzmcAnC71SxAJJJPqZwX/SLmBTOhqVGi9QA/Z3Ojcs5gXMRAUbHeQcUOCe6E1uCAzEs78z/AOYH5CMR2p1NekKzJq2N1PT2hExiNVzA1L5QT7zf4YMeznAquapVGoimxA0lWfSxlYBWRBiOoxZGLXAmyT2bXQhR6NNZaVZVM9I1EEDz29cEdSsTbUWFj05W5afhigymarZZloZujUUkSjqxDEc9iVYi0wcWXfUCQNcX3caT/wDctm+RvvjPPI4upozTyW90O1K5vB+INvd/PDIz48hFpJHWCLH3W9MdzmQDDWpGn/AC1rXsSwFtsRWSdiGKwQFbS09NLEfucPuQ8EdSND7FVGbKVNMatb6ek6Vj3Ti14ShE651c53nFN2CZlydQhH1B2IVxDToSB7+oti54SxaWbc78vljrYncEWIez2Y7shokcxz93njI/9o6pAyM3E1//AAsa7m64RgW2/DzxkP8AtI+zkT51/wAKWLHwTjyY1QMmR/PEiDUcifEQR8oAtfa2IVMGZ/fwxLFQqyuTffp7/nv5YqfBoStUNVKJQ9R1E/nh7Lt7XW36bev445ms+ajS3SPWMecs9x0mPj/MDEKbW5KSUZel7Fx2ayP2iVHuAZI9ASD5fywW9uM4Ep0hJEMWIG9lmZtLEsP0ItgW4Xm9LAwYJgjl5/InDnEm7yppZmKgqCxJKiLA2uVPLnfGGpPLqkbvw0ey2X/A84yPO0rpCqSCRuCeiBRAvPrqJJLS7Q0zC1IO507xBAg89/wxUZj6qKiKj1A6IHYFyUYmIQkRJA8WsbqYIBXFDxBqVPMRdFZ5DWJVRBOoGCSFmJ3IXqcW91SaS5McmkkkHObz2WrWqUqZWfDy5XJZbkf4d7HbF7kM7kqlMpposIA0kKRbYGBYD974AU4lQoomYFM6tcKveLBpmdJcQwLEEggAAgXkTM2h2hhvAAxqCn3Zp+BlB1IAzAayRzBJFl3iMDzyj4H2G1dBOvCMkuZVqNIpB+6rkTFrA+yJBvAuMHGXdDHiEi4Ej0sATjMxnTTFRjWfulqAKFYeIgXCRaQdzHwFw7lO26q8hVVWOxg1duZAhvXp6HFuPqE9jM4+DTkZRYahpuABEWNgLT6emM0qfSaiu1MU0bSZUmQ2836mQJjF3wvtyr6Q9iwm4gnz6CZ5mcRO0HZ/IZwFnCpUP+8S0nq0e1+Pni9yUkSh6XxYI8X7QmqQ9KKLsssaald/usduW0RaemB/inFq7UiKlZyo2VuZ2jafZk+hxdVfo7rAk0ahencgsgNhPObe4zitpdmKmsDvAeRDARPrbnyPvtirQ7tlvdVUhrs3mytYK7h6QMSA4AjYiBrAsPPG19ls/QqqRQaUTTqWZhrsSJiRIiYEkdd8qznYtxHeVCqgXfvVqA7binsN7fpgv4DnMplKTUqQetUIEEKW1yoYaNNgFBaVJBselrIVEonO0XX0s5oLw8iR4qiDe/M/ljEu9HdmNyY+F/364Ne3PaNc1lFRqaJnEcl0SSRSAMFiYiQQ0GduUxgAVCoEx1InzBN9jYcsUZY65WghJJE/L+ESNx+ItH44j9p89UqZhnqydUFSRukeGPKBp9xGG8jnAGAJ5/iG/M4POyNTLZ6jUy1QHVRmojxcKTFm2ABvBiZ8rQhH1USvyZbVe5PkfywQ8Ez7gyp8MQRMXnlizq8LUMQII5GN/wBMScvkiLLAHwxekRCrsrxYUnBaoQWEGwgjlqgWPKcX/EqlGqp1IptGkqI9RAke44zinmiAbEMu/wDMdD1+e2Ee1N1gxtO5kExtv+/PEpO1QKPuEoyAktSYFNoJkg9CTcj5jzxB4lkHgSx0mwVvEJH8M367z69azLZt1RXRtwTIkA9QfMdPPF1kuMU8wPum0sN97AnUBJMH0kYxzwJPVEqliXKC/wCjRjTydYtPhrOY3Md3TMCTgk4XWLy5Earxij7A1wKOZJ8IWu0+gpUpPP4YvOGVQxYqIU7D+mOjj+VCH82V1AP7PntPKfLGa/Tpwxay5UFiCO+0xtJ7vfytjSs3RVyFbY/Pyxn30z0lb6qCSG+20kHnFPfrgm6jsShyYPmOD1Epl20wOU/sHDefraypEWRVAgCIF5jc73Nzi24rrWmyudoB8ueB0CDe3un9jFUfVuatbOmmcO0bEgiQfONtiMXfAclUzH2S0yzT4CN/2BNzYAmcQM1kftWQQ2ksJQgiFmSpmG6+fLBq8Eq8kvhtFR4mqKoAtIJk9BAjbz+OH24iih6egNqA8TSriwJEK0RMG4JEYoO98yOkYkUa6iRUZ9R3Ij3bjFbxXyxz6huOnwTsjxRkJZbmInyiLD0t6Y7XzjV6yU2YeMopc38pJ5gT8BinRodoMi8HafdiZlKwVgeYw9KizJJ2WGfyrZYlKo1VPuiZQD+L/GTy5C83sLLs/wATV2Vao0rqEmnCkCNMqYMGJ8ue4xD4zmfrIQKRrXraQeU9ZjEPhOW+00sdB2gjn5xsMFem2Jyk/IXZgVcrNJF71JLCrIEpAgibqQLFR052xyvxhQksmskgTOpgYuf8Nvh64i0eDVHZg2YpIFVgmpjuDeVbSYIv0jqbYhpUWg5WtrQxLqCpBkTqUgmZ6i2M2iL3NsEmk3yWL5bxL3bqzsohG35liok64gWm8i2HOG5mrTJRmZmUiVJsLwJEWO8g88eKr0alEVFBgGRqizDqd58x0xIyubqZvKVJpMdJK06o0kzpDBBJBIJgm9rxexthctkgnDbYn0e1JZjSOtGJ0xPhMEyZFhtER54L8nxWkC06WdxJLGRq2YEX25jzHljMeA1wasMun7xYEkyR4QDyvq28xi/4lUps5UMFqQKyvePFALRbSSDpMyvhWepndFOzLXiGRzNRj9Wp5VRBiC3zLmAPSBgQWtmMq1ahVpQzqwR0ZhLAeIBrrUVg11iJCgacS37WVaLMjm6nxAQPFEiwLAgcm2jFT2l7UfWGpFZOgbG4F5i4v57e/Ersg4or3z2ZrgKqlgpLKNwpjdVAAUx05+eKx8lVLSVM+/pHPFzwnPKjjUCR4rICTsY2+6DHPli9qVlq948GZ8NrxuZtM74aYtKBLL8IrNOwnqffg77BZXQaq6QzlbMSygFfMRG/9cVSsFuOf7thqhxsqX0MA1hE2YdDyB8/1OG6QFlmqgDEA3mCpMkb89/jOGVzmluYm3lPn0PvxT8arHUKimZiT8riTflPl6Y95LOhkg3gwSPjgvcV70Ts/wARm6wWSx6ja8Tdf1OIX1ZkKMsMLhgd9JuI5mMQ85kWWp3qGFIO24tcenn8cXXCM9SrtTVw6sJkKhMHaI2ZD+E4T9xosODZrSpVwSjwVVlNpmxt1uPkcW9LgVMA63RabENBlT1hgVGkE8x7zNsSf7To0yBSpkkiJFAVPD/DMQLzfffFNxjKqpVypplrhbzHXSxhR78UzyNK0iieanSNG+jSiq5fMqW1qMww1NzHdUt7CRy92CThjrLaPY+7+zgU+iemr5PMAyVbMVBfeNFMXjBXw1QpZVMgWn+mNmN3FMd2O57Ld4Qsxzn9PPGY/TzXK/U4JE9/+FLfGoZmkGYCSOcix+PLFfxEZWvVWnXopWKkhWqUldVJiQCwMEwNrWGJNWiUWk7Z8y5nPtUXSbxBOo3J5HyAH4YhVXpNWTUGaksatMBiPvRNg2++PpzN8I4fTcKcnlyTEkZemQBynw++07Y7n+A8OpAasll2Lcly9InzN1j+uI6EuC3uqqoxN/pAo0MrUo5TJrSZ1K96apZ4NpJ0iSAbXjywB/WTsBp6cvgfXH1TmOAcOSmH+p5YgxAGXpyfdp/HHF7PcNan3hyeWgbzlqcjyjTvhaEJ5dqR8q06IA1HUDFrW+P754aDgtJv78fWOR4JkKiGMpl1A9pWy9MW3vCwR+mGsjwDhtUkLkcsI/iy1ISOo8P43xLSV2fM9HI06guSrfdgCB5Hmf6b4r1JDdemPqmjwbhzVDTGTy/Sfq9LSTzAOn8uWOVuCcNWoKZyWXnmRlqWkTtJ0/hiGhis+Vg5U7GcT6ToxJ8QYyZ1c99ox9OZ/gfDqZUNksuxPTLUjA6nw/zx3N8A4dSUN9Tyx1bBcvSk/wD67RiWklqMF4NmnzFA5bvKSFmT7SqbgA8jc2HLnO+LnPZPXRahVrK1JSIZaaGopBUAinKsoFwWDGx5g42X+xsgtIVBlcuF5AUKcz0jTvOHF4dkqya2y9EhRB10UJAA22No6YzvA7tMsjlpUfOWQyqLWRaVbvQxbwKrAjmksfa8zAiDyvjRMjUo0coKKuCXLamUm7tJYhzHhRT8hztjROF8JyL6u7ylBDsfsKakg+guPLHrK5XJVH0DL0rAhSaKQRzC228rTi+ENLbLodSoxqtzCTVYK1eQ76HqagYlhqhoiCSSCepJ5mcNDPaqdIlyNThNWljMMKiI5mDIefRR5gb4uWyQfuRl6QG0iimido2842i+Gs5w3II4VspQJnUSKFMhTbxG29uUm2E8duyh5LfB89V2+sAK4QVUHh0r/eIBDAMPaKxqAnqByGKyvl+5QQVZql+dhJED3i/pGPpvNcKyNDSRlaEzKhKFOQf4hYR6485rgXD1QVDlMswMRGXpknpEr67+eF237kXJPwfLqV4IuwjoZ9OmHxnHVtQLTzm8zYgjlOPpunwHh5p959UywUcjl6cg9I07+mFk+B8PqqT9Ty4jcNl6U/8AdIi3yw9AtZ805nizs0QFUi4Ox/Q4jU8xO5MnaBzm0jn7sfTuS4Pw+qSoydARtqy9MSOo8P4wccpcJ4e1Q0xlMvNwG+r09JPMA6f3GDQRcmz5wNJ40N7JEjnEbj3X/Yxzh9BlaRtuQdjy9xx9I1eF8PSoKf1Sh6jL09K9J8P4dcOZzhuRpFQcrRJP8NCmYHU2/nh6CWowTKuRJ0ytgBaQeYvYSOtiMWfBWRTqi0AkSBF9iDcbfLfG15vh2SpKG+rUTq2C0Ukjfptjp4bklp959XoweQopJPSNO84Tx2gcrMyqV/DrQ6RFzSLITM7KhufOPwJxErZs0iS1RqjczVXXJsY1EkNF/wCeNdydHKtTLCjTVVJJBpqIO5MAbnqMNZPJ5OsCBlqQgzDUU+IsRip4HVJlclaKP6MKYfJV4Y/aV6hJsIJRNotbBPwuj3cpaVtb44Z4ZWy/io0UFJTJ8ChFYxBK6YvAF7G2H+H0wrMszB3O5tN8Xwi4xSbsFwSc1lg++GF4YkRGO4WJjOU+GIOWFT4YgO2FhYAODhiTMYTcLQmYx3CwAKpwxDywn4YhG2O4WABf2akRGOJwxANsdwsAHKfDEHLCXhaTMYWFgAR4WkzGFU4YhO2FhYAFU4Yh5Y63DEiIwsLAAl4YkRGOU+GIOWFhYAFT4YgO2ODhiTMY7hYAONwtJmMdqcMQ8sLCwAJ+GIRtjv8AZqREYWFgA4nDEA2wqfDEHLCwsACXhaTMYR4WkzGFhYAFU4YhO2FU4Yh5YWFgA63DEiIw7lcqFFsLCwAf/9k="/>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18459" name="AutoShape 44" descr="data:image/jpeg;base64,/9j/4AAQSkZJRgABAQAAAQABAAD/2wCEAAkGBhQSERUUExQWFRUWGBoYFxgYFhwcGhwaIB8dGhgcGRgcHCceFxojHR0bIS8gIycpLCwsGh4xNTAqNSYrLCkBCQoKDgwOGg8PGiwkHyQsKSwtLCwsLCwsLCwsLCwsLCwsLCwsLCwsLCwsLCwsLCwpLCwsLCwsLCwsLCwsLCwpLP/AABEIAMUA/wMBIgACEQEDEQH/xAAcAAABBQEBAQAAAAAAAAAAAAAGAAMEBQcBAgj/xABOEAACAQIEAwUECAMFBAYLAQABAhEDIQAEEjEFQVEGEyJhcTKBkaEHFCNCscHR8FLh8RUzYoLCCENy4xYkNLLD0hhTVGN0g4SSlKKjF//EABoBAAIDAQEAAAAAAAAAAAAAAAABAgMEBQb/xAAuEQACAgEDAwIEBwADAAAAAAAAAQIRAxIhMQQTQSJRBTIzYRRCUnGBkfCxwdH/2gAMAwEAAhEDEQA/ANtepeBvhj674tEeLp+fp548Z8NI0e1y6e/ywL/SR9I/9kigTQ77vtf+80adGj/A0zq+WAArqZ3SQGFztHP0x2tm9EarA88Y9/6SA/8AYT/+R/ycSE/2giV1DIGP/iP+TGE3QGtVMyVXURb8PXphDMkrqAt8/cMZjwP6baubqJSocPLO5Ij6xYARLE9zsAcTaX0w6jC5QlgSCBWG4JU27udxzAwpSUVbGlfBoNHNFxKiR+9sco5zXIUXG88vXzxmVT6d0V9JyhsYJFYGP/53xNT6Zl0azl45/wB78L93zxF5IoFFsP0zstpjxDcfvlhNnYbSR4jt5+mM4y/04IxAbLaZ/wDfT6f7vDud+mgJ7OV1noKwsJgf7s8yPiMS1q6F4s0OtnNBGrnt+nrhVs0UEsIH4evTGY1fp00yPqV+hrx/4Vjh7L/TZqHiymk9O/n4/ZYdoVo0lsyQuqLfOOsYVPMlhqUSPx9OuM4X6bFI/wCy+n23/LsMFPZXtqM5bQtNp9nvNRKxuvgE3tHvwWGpF7Qzev2eWOUs7qJUC438vXErHYwxkT674tEeLp+fphVM7pIDC52jn6YlxhYAItbN6I1WB547UzJVdRFvw9emJOFgAjDMkrqAt8/cMKjmi4lRI/e2JOFgAi0c5rkKLjeeXr544mdltMeIbj98sS8LABEbOw2kjxHbz9MdrZzQRq57fp64lYWACLWzRQSwgfh69MdbMkLqi3zjrGJOFgAjU8yWGpRI/H0645Qzev2eWJWFgAiUs7qJUC438vXDtOvJI5jHrMatLaY1QdM7TynEDhKm+udXOd5wAO5+qyEMok7R18vXGV/7QjWyYIB/v9wDypY1TO5nuyGiRz/ljKf9ocWyf/1H4UsJibo8/Rv9HFDuKeZzFNajuNSK6gqqydJg7sRBvYCMVX0hduaWYp1MnQpjQjL9pMKShMhFA2kWM3vjWsnQC0kQWCoqj0AAGAzin0f5PL0zUpZU1W/hJqVOt+7DAteBbaZvGPA/C+qj1vxByz23dwXhVb/4L+ofaxWv5BL6JOBtWq1HMCkmkkgDUXnUADy9mSd4gc8GHa3trl+FaaVKgrVHGsqsIACT4nIBJJM+Zg36u8DpjKU6gyuXdaXicBlfW9UxARW8YpKojUwBNoxN4r2GyuccV8xSY1Cqg/aMIgbQDFsbfisZLrIy6m5YvEY3z9+P3KsGVTg9Oz+58+KxxKQ7wTfly2Hww9muE16Sh6lCqitZWZGUE9LjfEvKdmMzr0nLV506oFNp09dtseua2M+op1zMfHEwcTYU2QGEchmFpkSBfePEfliVV7O12b/s9YarIBRYSRuAAsWufjiK/ZvNKwRsvXBJ0gd09zvAtBPO2JpC1L3IwzXlbDgzRuB8ef8APEn/AKMZvVo+q15mAO6fffpG2O5XgOYZnUUKrNS9te7aV/4rSPzw6FaGqNUjmATbBZ2Q4qadamRvNjYxf3/l7pwQ8GyxoplKQy2vvKXeVqfdBmJOor3jMkLJ0afGunS0gyMR+MiuMxTfuS3cUyK1YUSqGrq1QsKNSpYTzg4OSmOW5UjZqOcBUEgpJiGsd4FvPljubzqUlLuwVRzOMzzvaLMVjl6r0W00m1O6KwUgEMLHa4veL4tuPdqqdXJlVYCUlvCSFP3E1REkiNXvGHRp7iCVe1NA1AgcEkxYz6R16W6Yt5xhvBuLdzWBsRpB35+0vmIMbEbG98aC3a8tQJRpdyo2jSW303uAJg9R8W1Qo5PcK8rnUqatDBtLaW8iNwcP4BeznaMUu8LoEouzNTgkkmQCLmSbyekYK8hxqlWBKNsQL2ubiOsjESyM0yfjxVqaQT0BNt/dhnO59aS6nsMVmd4zTqzSp1YfTqMRECdSz1/TDG5JEzhXFO9SWAVgxWJ6bfLE8nAVkACw+0kgWG9xs0xewItImOcYue0WaLUStNkDE/eMWBMwetvxw2tyEZutybU4sitBYCSAASAZ9Cfd7seOH8Y7ypUSI0E35RsIPmZ/ZxkuY4jUYlalUjSPDqBYtB2ncDf39NxK4Lx6pQKVCEJHslmuQZBFj4mkyQdoE8sS0ke47NjwsCfAe3FOpq7w6dO5J8POy8yLc+cDE7Mdt8oljVBuB4Rq3E8uQ5kYrLVNF9hYruH8fo1jCOCTcA2JHUdfdibXzCoNTsFHUmB8cA7Qsw5CsQNRAJA6npiv4S5eWbc7xiRS4pTem1RG1qsyV8twMMcMrFyXiNV4wDHs3XVWBbb8D1xk3+0V7OT/APn/AIUsa1m9JYB9vPaeQOMt+n+gGGUnl33/AIWE+BPgM049lwonMUdv/Wp/5sVHH87RdGqa0qUgjyVrMfEFZgESmfb2JYmwHLfGAZgfZpb7x/7qfpiy4B2tfKUnpd1TrU3bXoq6oDRpJBRgYIsVNjGPPfD/AIIuiyvLHI3a4pEepm8sNNGkVs9X7vJ02d2Zsp3qgOytUrSNGplu2lYIm0yWsDhZPizPUGXSq2ls/ZdbMRSRddTxE6mQuPTfrgQT6V8xKsaGWaqFNMVCrj7MtJTQG0xFvTHtPpIqKsJlsshQt3UK5KM4IqMCWOom2+O9p35Ob2Jh2eKLTzed1tqFOnTZEKliapmoh0ibqxVQ0D7oxHzdGscrw6mara61Rdeot4i01XZmVgTpBiBtNiCBAov0m1SWK0MuNbK1X+8BdgBDSHlCpAIg4R7dVa5GvKZVjTWFPeVVAGwCgPaxjqQMN7pq/wDWLsSDPhWZ7/K0lD16Xel3aoaneDSjCmodnIfS5IAVLmCDznxwbOd7ladLVVpGqarNUV2ZRTpuEGrvahZFcsBpQzMjngFy3bKutU1GSj3fdCmuXVWVFUNrWLhgwa+uZw2O2WYTMCpoo6O6FJaCg92Kch4s2oNrAbVMz7sCkr/gfYYd0M6F4ZWqFisPVVfFVYVO71BRoZyUU3JAIA036Y9UOJjVklNa1HLVK+YYyTqRAg70e0xQk2N7YBP/APQ6xlHy+WaiI7uiVbShEydQbUxaTq1EzhrifbSvmKTqyUFequitWRCKj05kJvAEQDAkgDBxW4LBK9wtzzVkevRWs5L/AFWiSKjGalVi7MCY8XdiCQFsTbF1muI683l2E0/t8yGIdiGoUF0nUCdOksDaLb4Dsp2qrFA+jLiqAqjMOrapA0qxE6DUAsGInDS9pagy/crTptUVKtHvX1d4BUJLws7mSJIm2FGt1f8ArF2WF75x3qZQwaVarmKZA713cUdJdhVNkuIOgCwjAxlc8HZyJWGqMpCyAisSCfICMKl2mr92qinS71E7s1zJcCNEgatAcqNOoCbDEfI8TFIDRqClSpJNmU2YMOpJ90DyxGbfgthHTY5mayszQACIuBYiygW9xxY5VqqrBsPvCfeL9B5HEak1IS4BjfQGA2IPtFTqcRzF74m/2hw8kBznFnde7pmZ3AIc+m2JpyLlBibPVCpVDz9nUBJ39/qMT8hxSpTZQjqhVgx1CRIteASY29+OLmsnRaFy4ZYJUuz6tM2nxb+QjFS+ZNQ6qegHVJRUIm0jSASSRYXOILIrBrTsFPEO1OXrIwq5lmVzcIjaZAHsypI5fHFZm83l6Vqa5h2mw16RNtzE8xy54gLkQ6wagUrcKaTR8RI/YxGfMtT1gkGYOoTykWkbxv7sXuVLgTbJWT7Z1qLXXSBIA3AnlB35/HEvMdtmZdLKCkHSgJUKSd7GSbnc9OkGno5lajySsx4mYKbA3O+88pGO8UyCKuvv0qBukTbfw7g+e2I69xX7HjM8cZjqDNYFQGIPhiOm9zivbPEDSGMdJtvNulwLjphhwvW2+38ziTm8mKSodQPeIW29P1xPuJbMEm+B76wAPETfeD+Bvz8sRMxnDMHkI93LEPvL4kVUgAjYj8MO6FyWmR4mQRDQ4III8r4sc32gqEeN2YzIDGb7e7855YGO6YQQPlh2qWvPMWb7pvBi18VSVj3Nj+jXOA5J2JELVeSNrKhJxf8ADKoYsVEKdhEfLAj9Dfi4fU1QQa7zO0aKe+C/hjLJCXTkcNKtjXDhD2cohyFbY/Pyxmf07UmYZTSJE1p+FOMaVnst3hCzB3np6eeKDt5RVhS1IHjXE8vZxVnyPHBySsU3UbR89UMsdBEGUYctvaF7GNsVYybE2GNP4CoXiGbUKAIBC2gXm3xwUyOSL+/djn5OtlBr0+F5KXMw3LcOqMPCjmDyU/piZ/0crsA2gj1scbLqPQfE4Ut1GKH8QyPiK/sg5mR0uzVZvZGrE2l2UzK27o387elsaYtFry1+UbY9ikZ9o4X43I/YWozar2VzDRNIyBFp+PmceqXY7MR7De8fu+NJqIW++w8hAx2lS0/fb44i+syeKCzMn7B5gmwAHnIw8n0eZoiAU+MD8MaUz9WPxxwVR/F8ziP43N9h6wN4V2BrIp1kGeQIAPvifeIxZp2MFy1NJIAJFRpMRG48t8X4qL/ED7z+uEXXEH1GWTuxakUNLsXSVgQpsSRNQm+F/wBCsuTcMDM/3k+fPbF8CI9n5fyx7ER7Pywu9k/ULUirp9nKCgAFrdGE/GMNp2fyimYfzOoz7sXCmBZY9wxV8QztTLhnC06im5DEBhESQJv7gfMYsxTnJ05suxLW6sH8vm8tVzKIFYoUqe0TMavsxv0Vp6zi1ocEypYlKTSN/E4H43GB3spxWm2cFU0m1hiVFIAAyDA0kEAX2FrTbmfZeo7Al0FzN2JYeQIMfLF+ZqFJSZdkxcybSK+lwqmNqAAt94/memHH4PlmuaInyMfgcWBpzuPx/XHDTHp6E4ydyf6n/ZiIKcCygH93+JPxJx7bg+VO9MW8sSGywIgkx64S5UDmcLVJ/mYisbsvk5nSw9Gt88MvwXLudL6oQhE8UWIBjzP6Yul4cWBgt7iJ9wiSMBvFOKOcwLaQladIF4QLTJPWbnbmcacSyzdamXRtRbCalwnLqugA6QIj+fP349/2fRggaoIIIgRffliQuX6Xx05cdflip5Mi/Mym5EdMpSC6YYiIueW0emPVOhSChQllsL49/Vx1PpGO9wOmIvJP9T/sWqXuE/ZHJp9XqKFhXdtVzclVBv6Riy4agUsoMhbTiD2YoTlnUHTLMJG4lQJGJvCqGiUMStrfHHe6dt4ot+xux/Kh3P0mYjQYbkenr5YpO23+6/z/AOnF3nywIKXbp18j5Yo+24/uv8/+nEOs+ixZfkZmmStxSuOtMH5Jglg9cDIMcV/4qP4D+WCVX+OOLn/K/sjJPwewPPHQuGg/9cd1Yy2RHdHnjuj9zhrVhF+vphWOhwoMdFMdBhovHI4TVbbYLYUO92PLHqB0+WGTVPIY4XPTBuS0kkYSv+Y5cjGGVkmP5fPHVpkAyQfE2zCfaPQ9cNRdNk1jdWPn345qxHCnkeeOnrNsIWgeLC+w8/58vXAb2nSrRIZi9dGlkD6SFYeKwKyBAm1rbWwUtUEEXYcxzjAdxLhFFKb1EK1FQnwsxDo1wQgPxiOQ3jGvpnT5NOBJMrODZtnfVRpNqZpGmFHv5A77W8saJw7MuZNQAPJGgOSByJiwJnnfGfdm3fvAaY0CCP7wKCPOQPFykG/TBzwTLLSRgpsSbEloIOljqJkkxznljR1D2bsvzfKWWvC14aZren4Y8UCSqt1CmByJAJ3xzDnUSNePOqR64j5+k3dPAtBHxBw+yGN4BP6+4/zxJIaj5K/i3Da7IWpVWEWk/dO/tC6+8GZOBDKdpK/fAsFYiB7CyYP9RbFnxPKO+YZEYpUUagHWzjcaXEmfIxHuwKnMNr8KQ+oG0+/nE+fyx0cS2qzpRe3Nmo5bjGacCCKYIkjWC3l4QSbe7DoqT69cB3DcnW1qKopoD4lRn3I5hCxnf1vvgvDmLxPlP4E4ozy25MvUU+GemfHO8x5FX1tbCJnGS2Yws7MgnLuFMNqaD0OkRibwmkVkNOrnJkz688QezBYZZyt21NpB5nSIB9+JvCdRkv7R3kR8uWPTdL9KP7G2Hyoez9coQwE8o6+nngf7eH+5P/H8PDOCHOZgUyGIkc/LzwOfSBP2JH+P/TiPWfRkE1cWZnmLcRon+Km3+uPywRobfv3YHeKj/ruVPXUPff8AXF48xbcfhjh5t1D9v+yiUbokJV/H+vuxwNb3fv34Ykzzx3uZHQjpihEVEdZ4jzvAx4epzIxynRsOvyvFsILY3IHpsdjfAS0D6k3tjiVLjqf1x41RedzAv+749UgB7/64iKh7Weo93LHS9vn+WFQpnnYRNzuOcfvljrUiLyIubHf9DacSpvdD0sdWpe4Mevxx4psukAAyC3O258sMrWjfDdGpy6k/iYnCUnVDTdUStXPnMTPL9/DHoAQN+fT3YbRCedgDeOgM+/HG2F9yR+f64NyLs7XzNNBLtpHNiYEb7wBPv92ADtK+XqK1RKgYhyjKx8ZiLqwM6TqkNzi2DbOuBSqFhrAiRYzuNrTOAXidZHphxTZXBC6WTwzcQjEhiBbcRfG7plS1GvBweuA8CWvZFVCIOo1GMRyjnv5YOshT7un3ZIIkiCsRc7XJX44BuzPCtVamxhWVhE6goI+8QCdvLrg1yeS7lSgYNe8EGPEwEAbD9cTz3pe7LM9qOxYMsqdRix+A5+k88JaWlFuD4QLX5R6YZeDSYyANLL5eIGfTf54dcDQCptYGYEenlOMSitBj0eizzXzDLSbTAIVrwOnnh6vVYGWbSQRvH6xiBnqp7syZhD8Itf5Y9V2ZpAbT1aJMDkOlueJJpUNPZL7lNx7L1vbRlZvESNXiIG5g+XQnY4D8sWJsitIg7g/Ij8sE/FuFMxFTSW0C7KTtF9XO4363xRZCsqVJg7+yB+HT342Y3tybk21d2EPBlraw70EbozgagOUFjqP4Tgn1TaL3/M4pF4471VAoaU5nxhvOJlR6fPF3XqAuW5G/U33H78sZ8rb5oxZtT5SOB7em/wC+ePAI3v5T6/PHlqo0EECZBnpAv+94wgIZZvGk7/C+M9LkzBj2Xq6cs7AFoZjA3MKtvXE7hVUvLmJa8DbEDsrXC5eq5sBUc+ggG2LDhlbWWYDSCZAx6TpvpR/Y2w+VD2bqKGGv2flPKfLA927a1L/P/pwQ5tFZgr7H5np78DX0gGO5Mfx/6MQ6z6MhT+Uznj6aa+UbYd4R7jpxe0mF48vdPP8AfTA92hcf9XO0VVt0/cYu0JkyIn0/H97Y4c36I/yUu6Q4tUAT+WG85WuoUwWfcC8QZt+98ehTtI2kfv19cQaOZV6kgqVVTcGRLGDJ92Kl7kknyWSVbx069cddZBA52353/PDev02E/n/THag5++3M/nhedhpi3APuP75Y6cuQQFvcGdufM4fpr7VrKOvyjn/LCQkkx0E8udzf1jE9PkBZikQ2rkBAnyN7/keuH8gkrBvzgep8vL8NzvHzedWghYy46D7xJnSBt/PpjnC+O0cwo7oFSFiCIiLwep1ehg+RxbFP5iyMXye3y8EiNRm35R0xKIGmwAJ2A2sT5TtJ94wq7f3RXe/re6z7yPWceqNQBRPIsJ+X79DiyOJJMaVJoapvcQQAbAxckjpz5/vfwV0kgmdrRzO173tt54kJlwCu5JIja1vL0OO1ku62gsAIBBva5ve4Pvw+1e5DTRU5sAI1xDRAbxDqJuPjgC45nzJTuikQDB1ITcMRHImCCI57740DOV1SmrOrOJk6FBYD+ISYPT54AuNOVcNVogMrEioqgAqTYOFJCkbG5Bn4zwwp8F+GNEzs+7qhLoyqLa3MiSY829IFpJJwX8K8VFYYEgkkQRIk3gyVNrSeXxpOzncvSioGaSzIBLAmBYxbaPQ+mJ3EOIHL0WemFLU3IMqdIGuDaINo2/XEsu6qizJvsWtcfZP+nkf0w6mWZvCOeonoLggz054iUc29amxKqFKqAwEeItDRe6kQQehxdgaSQVi9/lz9/L+tGPC26Zn0VsQ81QCqx1Rv7QiwsI+V8R+I5TvAyamkkHUhhgRcQeR2ufO2JmayxqJVUclMnkJMHf1+WOBAGDawCY5fuOY9xxa8bVaUNxSWyAriHEMwo0M7IGnw2CwfPSJtzJvGB0Zhlc+NQR0BM+f8Pzwa9p+KU8uj02JLFR7IlQZnxExBgcgcCWVrEksiqSBbVtPLlfE4W+UXRba3QRcJ4jUqkBg7r/EqwCxncn8BgiCjzJC38r7fhfFT2bztSoxOYKbAIEj2hzbkEO3Xn629BI7w2GoAb/hHpjNOG+69zJlVPgaZo25nCSqWYTbaBHzwzvY8t7emO1RDf5Y3535fH44zJGag27GOPqzliI1tM7RpXf3YsuGVFJOgQn3fTFf2PphsvUUgQajCOUaVEYseG6QWVDKjY7/Pnj0vTbYomyHyodzuXFQ6Tbr6eWBb6SGgUf8AP/otgoz+XLkAGDvPTzwJ/Sep00Y3+0H/AHMR6pXiaG90Z12kB7tW3AqJt78W4rSOoif6fvlin7SyKDD+HST7mGJtXNBKbafuprjqBdh6x+PnjjSxuUEl7sg0SxBUqelxPKL4oOy3HaT1a9JFVUDSnmghTvuZE/5sVHEO1LpTqaW2NVE5kyxAaeULIHoDgey+dNDMIyWKBBsu4AmdJIab35je+NWLo/TJS88D0NGxE7EWAkQbeYnpaMP5WlLATA1C/MDngPq9plNWi/iFNmQONQ5+EsYMkQxBmLomLLgPHu/VmOkw4JIAE3ZgdINhY22uMZ/writT8EXB1YV5VwO8UdWW+0eE7+mILMCWMxKrETH3QBfnHn0x3KZyUfbUHn1EEEH5fLHDUAJWLSAOX8J25CxF8EncUkLwMcWorVoVFMkEMZ8wDB+IxQdgKzEMW8XsDe4AkAmN42k35bRi14vm+6y9UW8UAXPMx+eBbsRnxTqgE2J0n34cFcNjRhjcTSFqo2kNG/LmR4gZ/DHpKTaFkSNxym8x7t/fhjP8Mq0W9mUMSRBBgW2PMfjjmTrBKCs8gtpK2JtzM+e3pixScb17A5JRtj2SqXYzMW29CB6nxYdoNLEzzgXiw1Ael8V1DNjSQWvqUgEWiCDtaZi+J+VYLSZmIgDUTyESd/d8xh4W3wyiM9RD4iyqhMahLBtR0jz8UHe3LrjNeIZvMU3YFSiMTHdsXUKTZQSJsLTzxplPxLpgv9oJHkCZ+QwK9tOGDv2ahSqNRWB3lOmxTUB45ZRpkGATa49cWQi9Oqv/AE04JWNcI0TSpiiSXVSzvqACk6nJuE8hJkaeeJ/Gai/UKjAQHcqAR9yZLdBy+XljvYTJU5IqUiPCShqK0FluQs2J0kHqNOKrtnxgoVpKxDq9RiQf4nNo93wPxlKCdFkqboI+E1iuUCg+Id2AR/ECs8+Qhf8AL54IBXJB1GbCbkGQVJ/Df9cCnBMwpSFtqrKOsHvBceUcvL0wStWC1W1EKBIk2ExyH64gnW7BobbPFBWYmzJyi3tfp8secyGFGpo7suAjKHO5G6kTaQYn37YbzVam66QyywAXxC5Ajab88P53OJSDaqYqo0ajF1gQIDAgi4vK4UcibpMrq2CXGc0j0WaClSF+zIIbfxXELAPxkYosvlgiipWRgjG17+hANib4jZqqz1KkmLSBPVlsOtpwq9ZVI7xiAu4B8pAkTc4I35JK06DLhNaiWRaNMayBqgaVXqCXtJ5Rv1OLIvFIsCCSVJi9pKiD7vngR7N5ilW1olM6imou9QAAj+FVEteABvuTg44nTHdOL+HupblJAaQb7THuOCeJU6M+SBC1kk/wiQR7hEY9Z4EeIixcqLXPhvh1gppttLNt/hEQfWxws5V1BViQrM49WM/Dlintx002UUgt7GoHy1ZTMGoynrdE+d8W3DaWglN9NpxW9kpfLVIOks7QRyJVb+uLHhNDRKncb47OFVBI0Lgdz6tI0e1y/n5YD/pRzBU5YATPezb/AIP1wX5+oykMok7R18sZ39OPFGoplgCgB74nVMmBTGlStwfGTy9nfkTMtUGh1ewL1Mk2YpaTUpgVRU0gVAbpBYCD7QsYMWPXFV2lBVqaoftVC1I5kBSAf8YIBkC8TYiRiiyHaeXoatP2carRqA/ijcxYncwOmOVuPBAklasamCsrRTPjWEMjcMrT/EBjFjxtPcs7SSsoamY1wDsLDy3NvLD6hAT4QIIKidQAI2PX37T5YhU12xKy9O1jF/3vjTLhlkVdMt3zn2oHiVWRdvXw7mIFsEnZnJ9whLTNQW2KKAVkHnrMg2G3lMAi1NVRb2EC35Y0HjmZ7vLU3VSACAYPMiT0LEwbW5emKJemKj77E5NNNtFpUrMNV73jcfluDj0mYqM3iX+o589/w9cRuC0yVCiGI2OuTzlo3Hi1AX5SMFnD+CUkXXXaQL6ZMekC5Mco+OM6wvVpRj7TT2AftXmNNLQCxLOggweZNo91/LA0mTzFJdbUqgXwknSSBci5G0yRfBV234vQFUFEhQvhUj73UGfCD5z6b4rc92+FamlM6wqroNPX4GXVq3TS0yN2nrbGpYlFU0WRbitiTV7VVTmfs6zBWCSFa2rSuojkLjljVOG9klq0qbmo41IpgKIEged8ZRleytJ3R8rmFhoZlqOspMz97Ubg7gG46id24c4p0kQhvAiA2uLbnaNsKPTQk2pK0PJU1uVlPsDS+87n0gfliXR7N5akrAoxBENqkgg2iNvlib/aESxIZeo2AiZPXFfxrjCBVIc2YFonaCIJHqDB5DF8cGLFuoorhhV+lEHtA1OhRdaaIlTSSKjKoWeckg3jp5YzPM9sMyqVko1C1BacIvdqVAU6mJbSAz7yTY354uO1meoZyshpp3zU4Fitr89LHUt/K+I+ey9bwyGo0wDGtTpDbqBpMCYi+1+U4jOT4ii+OOuQZ4p2uqZ2vTetU1GFQInhQWAYmTdib+Hy5ARUcZyNQ12ZNVVQbMbEx5E/nggodmdRWs9MLqIJgqd9iAh9k9Y/noOS7L/WMhSWdPdloECDqNjqiSDI54IpSI6dLAvs8aqOZpHQ1XRrYm5NQMJi0ny88EvaXhr1VrrTKtIJ3gybAHkek23Hri54vwenlssdTayKlMFosssDa/hmBJwH8Y48orPVosCASVbW2sWMgiYImZ226GDRmjGOzJp3wAeXzlQkAMZ2Hxk40RXT6ooGY0siTEHSQBtqBHzmcAnC71SxAJJJPqZwX/SLmBTOhqVGi9QA/Z3Ojcs5gXMRAUbHeQcUOCe6E1uCAzEs78z/AOYH5CMR2p1NekKzJq2N1PT2hExiNVzA1L5QT7zf4YMeznAquapVGoimxA0lWfSxlYBWRBiOoxZGLXAmyT2bXQhR6NNZaVZVM9I1EEDz29cEdSsTbUWFj05W5afhigymarZZloZujUUkSjqxDEc9iVYi0wcWXfUCQNcX3caT/wDctm+RvvjPPI4upozTyW90O1K5vB+INvd/PDIz48hFpJHWCLH3W9MdzmQDDWpGn/AC1rXsSwFtsRWSdiGKwQFbS09NLEfucPuQ8EdSND7FVGbKVNMatb6ek6Vj3Ti14ShE651c53nFN2CZlydQhH1B2IVxDToSB7+oti54SxaWbc78vljrYncEWIez2Y7shokcxz93njI/9o6pAyM3E1//AAsa7m64RgW2/DzxkP8AtI+zkT51/wAKWLHwTjyY1QMmR/PEiDUcifEQR8oAtfa2IVMGZ/fwxLFQqyuTffp7/nv5YqfBoStUNVKJQ9R1E/nh7Lt7XW36bev445ms+ajS3SPWMecs9x0mPj/MDEKbW5KSUZel7Fx2ayP2iVHuAZI9ASD5fywW9uM4Ep0hJEMWIG9lmZtLEsP0ItgW4Xm9LAwYJgjl5/InDnEm7yppZmKgqCxJKiLA2uVPLnfGGpPLqkbvw0ey2X/A84yPO0rpCqSCRuCeiBRAvPrqJJLS7Q0zC1IO507xBAg89/wxUZj6qKiKj1A6IHYFyUYmIQkRJA8WsbqYIBXFDxBqVPMRdFZ5DWJVRBOoGCSFmJ3IXqcW91SaS5McmkkkHObz2WrWqUqZWfDy5XJZbkf4d7HbF7kM7kqlMpposIA0kKRbYGBYD974AU4lQoomYFM6tcKveLBpmdJcQwLEEggAAgXkTM2h2hhvAAxqCn3Zp+BlB1IAzAayRzBJFl3iMDzyj4H2G1dBOvCMkuZVqNIpB+6rkTFrA+yJBvAuMHGXdDHiEi4Ej0sATjMxnTTFRjWfulqAKFYeIgXCRaQdzHwFw7lO26q8hVVWOxg1duZAhvXp6HFuPqE9jM4+DTkZRYahpuABEWNgLT6emM0qfSaiu1MU0bSZUmQ2836mQJjF3wvtyr6Q9iwm4gnz6CZ5mcRO0HZ/IZwFnCpUP+8S0nq0e1+Pni9yUkSh6XxYI8X7QmqQ9KKLsssaald/usduW0RaemB/inFq7UiKlZyo2VuZ2jafZk+hxdVfo7rAk0ahencgsgNhPObe4zitpdmKmsDvAeRDARPrbnyPvtirQ7tlvdVUhrs3mytYK7h6QMSA4AjYiBrAsPPG19ls/QqqRQaUTTqWZhrsSJiRIiYEkdd8qznYtxHeVCqgXfvVqA7binsN7fpgv4DnMplKTUqQetUIEEKW1yoYaNNgFBaVJBselrIVEonO0XX0s5oLw8iR4qiDe/M/ljEu9HdmNyY+F/364Ne3PaNc1lFRqaJnEcl0SSRSAMFiYiQQ0GduUxgAVCoEx1InzBN9jYcsUZY65WghJJE/L+ESNx+ItH44j9p89UqZhnqydUFSRukeGPKBp9xGG8jnAGAJ5/iG/M4POyNTLZ6jUy1QHVRmojxcKTFm2ABvBiZ8rQhH1USvyZbVe5PkfywQ8Ez7gyp8MQRMXnlizq8LUMQII5GN/wBMScvkiLLAHwxekRCrsrxYUnBaoQWEGwgjlqgWPKcX/EqlGqp1IptGkqI9RAke44zinmiAbEMu/wDMdD1+e2Ee1N1gxtO5kExtv+/PEpO1QKPuEoyAktSYFNoJkg9CTcj5jzxB4lkHgSx0mwVvEJH8M367z69azLZt1RXRtwTIkA9QfMdPPF1kuMU8wPum0sN97AnUBJMH0kYxzwJPVEqliXKC/wCjRjTydYtPhrOY3Md3TMCTgk4XWLy5Earxij7A1wKOZJ8IWu0+gpUpPP4YvOGVQxYqIU7D+mOjj+VCH82V1AP7PntPKfLGa/Tpwxay5UFiCO+0xtJ7vfytjSs3RVyFbY/Pyxn30z0lb6qCSG+20kHnFPfrgm6jsShyYPmOD1Epl20wOU/sHDefraypEWRVAgCIF5jc73Nzi24rrWmyudoB8ueB0CDe3un9jFUfVuatbOmmcO0bEgiQfONtiMXfAclUzH2S0yzT4CN/2BNzYAmcQM1kftWQQ2ksJQgiFmSpmG6+fLBq8Eq8kvhtFR4mqKoAtIJk9BAjbz+OH24iih6egNqA8TSriwJEK0RMG4JEYoO98yOkYkUa6iRUZ9R3Ij3bjFbxXyxz6huOnwTsjxRkJZbmInyiLD0t6Y7XzjV6yU2YeMopc38pJ5gT8BinRodoMi8HafdiZlKwVgeYw9KizJJ2WGfyrZYlKo1VPuiZQD+L/GTy5C83sLLs/wATV2Vao0rqEmnCkCNMqYMGJ8ue4xD4zmfrIQKRrXraQeU9ZjEPhOW+00sdB2gjn5xsMFem2Jyk/IXZgVcrNJF71JLCrIEpAgibqQLFR052xyvxhQksmskgTOpgYuf8Nvh64i0eDVHZg2YpIFVgmpjuDeVbSYIv0jqbYhpUWg5WtrQxLqCpBkTqUgmZ6i2M2iL3NsEmk3yWL5bxL3bqzsohG35liok64gWm8i2HOG5mrTJRmZmUiVJsLwJEWO8g88eKr0alEVFBgGRqizDqd58x0xIyubqZvKVJpMdJK06o0kzpDBBJBIJgm9rxexthctkgnDbYn0e1JZjSOtGJ0xPhMEyZFhtER54L8nxWkC06WdxJLGRq2YEX25jzHljMeA1wasMun7xYEkyR4QDyvq28xi/4lUps5UMFqQKyvePFALRbSSDpMyvhWepndFOzLXiGRzNRj9Wp5VRBiC3zLmAPSBgQWtmMq1ahVpQzqwR0ZhLAeIBrrUVg11iJCgacS37WVaLMjm6nxAQPFEiwLAgcm2jFT2l7UfWGpFZOgbG4F5i4v57e/Ersg4or3z2ZrgKqlgpLKNwpjdVAAUx05+eKx8lVLSVM+/pHPFzwnPKjjUCR4rICTsY2+6DHPli9qVlq948GZ8NrxuZtM74aYtKBLL8IrNOwnqffg77BZXQaq6QzlbMSygFfMRG/9cVSsFuOf7thqhxsqX0MA1hE2YdDyB8/1OG6QFlmqgDEA3mCpMkb89/jOGVzmluYm3lPn0PvxT8arHUKimZiT8riTflPl6Y95LOhkg3gwSPjgvcV70Ts/wARm6wWSx6ja8Tdf1OIX1ZkKMsMLhgd9JuI5mMQ85kWWp3qGFIO24tcenn8cXXCM9SrtTVw6sJkKhMHaI2ZD+E4T9xosODZrSpVwSjwVVlNpmxt1uPkcW9LgVMA63RabENBlT1hgVGkE8x7zNsSf7To0yBSpkkiJFAVPD/DMQLzfffFNxjKqpVypplrhbzHXSxhR78UzyNK0iieanSNG+jSiq5fMqW1qMww1NzHdUt7CRy92CThjrLaPY+7+zgU+iemr5PMAyVbMVBfeNFMXjBXw1QpZVMgWn+mNmN3FMd2O57Ld4Qsxzn9PPGY/TzXK/U4JE9/+FLfGoZmkGYCSOcix+PLFfxEZWvVWnXopWKkhWqUldVJiQCwMEwNrWGJNWiUWk7Z8y5nPtUXSbxBOo3J5HyAH4YhVXpNWTUGaksatMBiPvRNg2++PpzN8I4fTcKcnlyTEkZemQBynw++07Y7n+A8OpAasll2Lcly9InzN1j+uI6EuC3uqqoxN/pAo0MrUo5TJrSZ1K96apZ4NpJ0iSAbXjywB/WTsBp6cvgfXH1TmOAcOSmH+p5YgxAGXpyfdp/HHF7PcNan3hyeWgbzlqcjyjTvhaEJ5dqR8q06IA1HUDFrW+P754aDgtJv78fWOR4JkKiGMpl1A9pWy9MW3vCwR+mGsjwDhtUkLkcsI/iy1ISOo8P43xLSV2fM9HI06guSrfdgCB5Hmf6b4r1JDdemPqmjwbhzVDTGTy/Sfq9LSTzAOn8uWOVuCcNWoKZyWXnmRlqWkTtJ0/hiGhis+Vg5U7GcT6ToxJ8QYyZ1c99ox9OZ/gfDqZUNksuxPTLUjA6nw/zx3N8A4dSUN9Tyx1bBcvSk/wD67RiWklqMF4NmnzFA5bvKSFmT7SqbgA8jc2HLnO+LnPZPXRahVrK1JSIZaaGopBUAinKsoFwWDGx5g42X+xsgtIVBlcuF5AUKcz0jTvOHF4dkqya2y9EhRB10UJAA22No6YzvA7tMsjlpUfOWQyqLWRaVbvQxbwKrAjmksfa8zAiDyvjRMjUo0coKKuCXLamUm7tJYhzHhRT8hztjROF8JyL6u7ylBDsfsKakg+guPLHrK5XJVH0DL0rAhSaKQRzC228rTi+ENLbLodSoxqtzCTVYK1eQ76HqagYlhqhoiCSSCepJ5mcNDPaqdIlyNThNWljMMKiI5mDIefRR5gb4uWyQfuRl6QG0iimido2842i+Gs5w3II4VspQJnUSKFMhTbxG29uUm2E8duyh5LfB89V2+sAK4QVUHh0r/eIBDAMPaKxqAnqByGKyvl+5QQVZql+dhJED3i/pGPpvNcKyNDSRlaEzKhKFOQf4hYR6485rgXD1QVDlMswMRGXpknpEr67+eF237kXJPwfLqV4IuwjoZ9OmHxnHVtQLTzm8zYgjlOPpunwHh5p959UywUcjl6cg9I07+mFk+B8PqqT9Ty4jcNl6U/8AdIi3yw9AtZ805nizs0QFUi4Ox/Q4jU8xO5MnaBzm0jn7sfTuS4Pw+qSoydARtqy9MSOo8P4wccpcJ4e1Q0xlMvNwG+r09JPMA6f3GDQRcmz5wNJ40N7JEjnEbj3X/Yxzh9BlaRtuQdjy9xx9I1eF8PSoKf1Sh6jL09K9J8P4dcOZzhuRpFQcrRJP8NCmYHU2/nh6CWowTKuRJ0ytgBaQeYvYSOtiMWfBWRTqi0AkSBF9iDcbfLfG15vh2SpKG+rUTq2C0Ukjfptjp4bklp959XoweQopJPSNO84Tx2gcrMyqV/DrQ6RFzSLITM7KhufOPwJxErZs0iS1RqjczVXXJsY1EkNF/wCeNdydHKtTLCjTVVJJBpqIO5MAbnqMNZPJ5OsCBlqQgzDUU+IsRip4HVJlclaKP6MKYfJV4Y/aV6hJsIJRNotbBPwuj3cpaVtb44Z4ZWy/io0UFJTJ8ChFYxBK6YvAF7G2H+H0wrMszB3O5tN8Xwi4xSbsFwSc1lg++GF4YkRGO4WJjOU+GIOWFT4YgO2FhYAODhiTMYTcLQmYx3CwAKpwxDywn4YhG2O4WABf2akRGOJwxANsdwsAHKfDEHLCXhaTMYWFgAR4WkzGFU4YhO2FhYAFU4Yh5Y63DEiIwsLAAl4YkRGOU+GIOWFhYAFT4YgO2ODhiTMY7hYAONwtJmMdqcMQ8sLCwAJ+GIRtjv8AZqREYWFgA4nDEA2wqfDEHLCwsACXhaTMYR4WkzGFhYAFU4YhO2FU4Yh5YWFgA63DEiIw7lcqFFsLCwAf/9k="/>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18460" name="AutoShape 46" descr="data:image/jpeg;base64,/9j/4AAQSkZJRgABAQAAAQABAAD/2wCEAAkGBhQSERUUExQWFRUWGBoYFxgYFhwcGhwaIB8dGhgcGRgcHCceFxojHR0bIS8gIycpLCwsGh4xNTAqNSYrLCkBCQoKDgwOGg8PGiwkHyQsKSwtLCwsLCwsLCwsLCwsLCwsLCwsLCwsLCwsLCwsLCwpLCwsLCwsLCwsLCwsLCwpLP/AABEIAMUA/wMBIgACEQEDEQH/xAAcAAABBQEBAQAAAAAAAAAAAAAGAAMEBQcBAgj/xABOEAACAQIEAwUECAMFBAYLAQABAhEDIQAEEjEFQVEGEyJhcTKBkaEHFCNCscHR8FLh8RUzYoLCCENy4xYkNLLD0hhTVGN0g4SSlKKjF//EABoBAAIDAQEAAAAAAAAAAAAAAAABAgMEBQb/xAAuEQACAgEDAwIEBwADAAAAAAAAAQIRAxIhMQQTQSJRBTIzYRRCUnGBkfCxwdH/2gAMAwEAAhEDEQA/ANtepeBvhj674tEeLp+fp548Z8NI0e1y6e/ywL/SR9I/9kigTQ77vtf+80adGj/A0zq+WAArqZ3SQGFztHP0x2tm9EarA88Y9/6SA/8AYT/+R/ycSE/2giV1DIGP/iP+TGE3QGtVMyVXURb8PXphDMkrqAt8/cMZjwP6baubqJSocPLO5Ij6xYARLE9zsAcTaX0w6jC5QlgSCBWG4JU27udxzAwpSUVbGlfBoNHNFxKiR+9sco5zXIUXG88vXzxmVT6d0V9JyhsYJFYGP/53xNT6Zl0azl45/wB78L93zxF5IoFFsP0zstpjxDcfvlhNnYbSR4jt5+mM4y/04IxAbLaZ/wDfT6f7vDud+mgJ7OV1noKwsJgf7s8yPiMS1q6F4s0OtnNBGrnt+nrhVs0UEsIH4evTGY1fp00yPqV+hrx/4Vjh7L/TZqHiymk9O/n4/ZYdoVo0lsyQuqLfOOsYVPMlhqUSPx9OuM4X6bFI/wCy+n23/LsMFPZXtqM5bQtNp9nvNRKxuvgE3tHvwWGpF7Qzev2eWOUs7qJUC438vXErHYwxkT674tEeLp+fphVM7pIDC52jn6YlxhYAItbN6I1WB547UzJVdRFvw9emJOFgAjDMkrqAt8/cMKjmi4lRI/e2JOFgAi0c5rkKLjeeXr544mdltMeIbj98sS8LABEbOw2kjxHbz9MdrZzQRq57fp64lYWACLWzRQSwgfh69MdbMkLqi3zjrGJOFgAjU8yWGpRI/H0645Qzev2eWJWFgAiUs7qJUC438vXDtOvJI5jHrMatLaY1QdM7TynEDhKm+udXOd5wAO5+qyEMok7R18vXGV/7QjWyYIB/v9wDypY1TO5nuyGiRz/ljKf9ocWyf/1H4UsJibo8/Rv9HFDuKeZzFNajuNSK6gqqydJg7sRBvYCMVX0hduaWYp1MnQpjQjL9pMKShMhFA2kWM3vjWsnQC0kQWCoqj0AAGAzin0f5PL0zUpZU1W/hJqVOt+7DAteBbaZvGPA/C+qj1vxByz23dwXhVb/4L+ofaxWv5BL6JOBtWq1HMCkmkkgDUXnUADy9mSd4gc8GHa3trl+FaaVKgrVHGsqsIACT4nIBJJM+Zg36u8DpjKU6gyuXdaXicBlfW9UxARW8YpKojUwBNoxN4r2GyuccV8xSY1Cqg/aMIgbQDFsbfisZLrIy6m5YvEY3z9+P3KsGVTg9Oz+58+KxxKQ7wTfly2Hww9muE16Sh6lCqitZWZGUE9LjfEvKdmMzr0nLV506oFNp09dtseua2M+op1zMfHEwcTYU2QGEchmFpkSBfePEfliVV7O12b/s9YarIBRYSRuAAsWufjiK/ZvNKwRsvXBJ0gd09zvAtBPO2JpC1L3IwzXlbDgzRuB8ef8APEn/AKMZvVo+q15mAO6fffpG2O5XgOYZnUUKrNS9te7aV/4rSPzw6FaGqNUjmATbBZ2Q4qadamRvNjYxf3/l7pwQ8GyxoplKQy2vvKXeVqfdBmJOor3jMkLJ0afGunS0gyMR+MiuMxTfuS3cUyK1YUSqGrq1QsKNSpYTzg4OSmOW5UjZqOcBUEgpJiGsd4FvPljubzqUlLuwVRzOMzzvaLMVjl6r0W00m1O6KwUgEMLHa4veL4tuPdqqdXJlVYCUlvCSFP3E1REkiNXvGHRp7iCVe1NA1AgcEkxYz6R16W6Yt5xhvBuLdzWBsRpB35+0vmIMbEbG98aC3a8tQJRpdyo2jSW303uAJg9R8W1Qo5PcK8rnUqatDBtLaW8iNwcP4BeznaMUu8LoEouzNTgkkmQCLmSbyekYK8hxqlWBKNsQL2ubiOsjESyM0yfjxVqaQT0BNt/dhnO59aS6nsMVmd4zTqzSp1YfTqMRECdSz1/TDG5JEzhXFO9SWAVgxWJ6bfLE8nAVkACw+0kgWG9xs0xewItImOcYue0WaLUStNkDE/eMWBMwetvxw2tyEZutybU4sitBYCSAASAZ9Cfd7seOH8Y7ypUSI0E35RsIPmZ/ZxkuY4jUYlalUjSPDqBYtB2ncDf39NxK4Lx6pQKVCEJHslmuQZBFj4mkyQdoE8sS0ke47NjwsCfAe3FOpq7w6dO5J8POy8yLc+cDE7Mdt8oljVBuB4Rq3E8uQ5kYrLVNF9hYruH8fo1jCOCTcA2JHUdfdibXzCoNTsFHUmB8cA7Qsw5CsQNRAJA6npiv4S5eWbc7xiRS4pTem1RG1qsyV8twMMcMrFyXiNV4wDHs3XVWBbb8D1xk3+0V7OT/APn/AIUsa1m9JYB9vPaeQOMt+n+gGGUnl33/AIWE+BPgM049lwonMUdv/Wp/5sVHH87RdGqa0qUgjyVrMfEFZgESmfb2JYmwHLfGAZgfZpb7x/7qfpiy4B2tfKUnpd1TrU3bXoq6oDRpJBRgYIsVNjGPPfD/AIIuiyvLHI3a4pEepm8sNNGkVs9X7vJ02d2Zsp3qgOytUrSNGplu2lYIm0yWsDhZPizPUGXSq2ls/ZdbMRSRddTxE6mQuPTfrgQT6V8xKsaGWaqFNMVCrj7MtJTQG0xFvTHtPpIqKsJlsshQt3UK5KM4IqMCWOom2+O9p35Ob2Jh2eKLTzed1tqFOnTZEKliapmoh0ibqxVQ0D7oxHzdGscrw6mara61Rdeot4i01XZmVgTpBiBtNiCBAov0m1SWK0MuNbK1X+8BdgBDSHlCpAIg4R7dVa5GvKZVjTWFPeVVAGwCgPaxjqQMN7pq/wDWLsSDPhWZ7/K0lD16Xel3aoaneDSjCmodnIfS5IAVLmCDznxwbOd7ladLVVpGqarNUV2ZRTpuEGrvahZFcsBpQzMjngFy3bKutU1GSj3fdCmuXVWVFUNrWLhgwa+uZw2O2WYTMCpoo6O6FJaCg92Kch4s2oNrAbVMz7sCkr/gfYYd0M6F4ZWqFisPVVfFVYVO71BRoZyUU3JAIA036Y9UOJjVklNa1HLVK+YYyTqRAg70e0xQk2N7YBP/APQ6xlHy+WaiI7uiVbShEydQbUxaTq1EzhrifbSvmKTqyUFequitWRCKj05kJvAEQDAkgDBxW4LBK9wtzzVkevRWs5L/AFWiSKjGalVi7MCY8XdiCQFsTbF1muI683l2E0/t8yGIdiGoUF0nUCdOksDaLb4Dsp2qrFA+jLiqAqjMOrapA0qxE6DUAsGInDS9pagy/crTptUVKtHvX1d4BUJLws7mSJIm2FGt1f8ArF2WF75x3qZQwaVarmKZA713cUdJdhVNkuIOgCwjAxlc8HZyJWGqMpCyAisSCfICMKl2mr92qinS71E7s1zJcCNEgatAcqNOoCbDEfI8TFIDRqClSpJNmU2YMOpJ90DyxGbfgthHTY5mayszQACIuBYiygW9xxY5VqqrBsPvCfeL9B5HEak1IS4BjfQGA2IPtFTqcRzF74m/2hw8kBznFnde7pmZ3AIc+m2JpyLlBibPVCpVDz9nUBJ39/qMT8hxSpTZQjqhVgx1CRIteASY29+OLmsnRaFy4ZYJUuz6tM2nxb+QjFS+ZNQ6qegHVJRUIm0jSASSRYXOILIrBrTsFPEO1OXrIwq5lmVzcIjaZAHsypI5fHFZm83l6Vqa5h2mw16RNtzE8xy54gLkQ6wagUrcKaTR8RI/YxGfMtT1gkGYOoTykWkbxv7sXuVLgTbJWT7Z1qLXXSBIA3AnlB35/HEvMdtmZdLKCkHSgJUKSd7GSbnc9OkGno5lajySsx4mYKbA3O+88pGO8UyCKuvv0qBukTbfw7g+e2I69xX7HjM8cZjqDNYFQGIPhiOm9zivbPEDSGMdJtvNulwLjphhwvW2+38ziTm8mKSodQPeIW29P1xPuJbMEm+B76wAPETfeD+Bvz8sRMxnDMHkI93LEPvL4kVUgAjYj8MO6FyWmR4mQRDQ4III8r4sc32gqEeN2YzIDGb7e7855YGO6YQQPlh2qWvPMWb7pvBi18VSVj3Nj+jXOA5J2JELVeSNrKhJxf8ADKoYsVEKdhEfLAj9Dfi4fU1QQa7zO0aKe+C/hjLJCXTkcNKtjXDhD2cohyFbY/Pyxmf07UmYZTSJE1p+FOMaVnst3hCzB3np6eeKDt5RVhS1IHjXE8vZxVnyPHBySsU3UbR89UMsdBEGUYctvaF7GNsVYybE2GNP4CoXiGbUKAIBC2gXm3xwUyOSL+/djn5OtlBr0+F5KXMw3LcOqMPCjmDyU/piZ/0crsA2gj1scbLqPQfE4Ut1GKH8QyPiK/sg5mR0uzVZvZGrE2l2UzK27o387elsaYtFry1+UbY9ikZ9o4X43I/YWozar2VzDRNIyBFp+PmceqXY7MR7De8fu+NJqIW++w8hAx2lS0/fb44i+syeKCzMn7B5gmwAHnIw8n0eZoiAU+MD8MaUz9WPxxwVR/F8ziP43N9h6wN4V2BrIp1kGeQIAPvifeIxZp2MFy1NJIAJFRpMRG48t8X4qL/ED7z+uEXXEH1GWTuxakUNLsXSVgQpsSRNQm+F/wBCsuTcMDM/3k+fPbF8CI9n5fyx7ER7Pywu9k/ULUirp9nKCgAFrdGE/GMNp2fyimYfzOoz7sXCmBZY9wxV8QztTLhnC06im5DEBhESQJv7gfMYsxTnJ05suxLW6sH8vm8tVzKIFYoUqe0TMavsxv0Vp6zi1ocEypYlKTSN/E4H43GB3spxWm2cFU0m1hiVFIAAyDA0kEAX2FrTbmfZeo7Al0FzN2JYeQIMfLF+ZqFJSZdkxcybSK+lwqmNqAAt94/memHH4PlmuaInyMfgcWBpzuPx/XHDTHp6E4ydyf6n/ZiIKcCygH93+JPxJx7bg+VO9MW8sSGywIgkx64S5UDmcLVJ/mYisbsvk5nSw9Gt88MvwXLudL6oQhE8UWIBjzP6Yul4cWBgt7iJ9wiSMBvFOKOcwLaQladIF4QLTJPWbnbmcacSyzdamXRtRbCalwnLqugA6QIj+fP349/2fRggaoIIIgRffliQuX6Xx05cdflip5Mi/Mym5EdMpSC6YYiIueW0emPVOhSChQllsL49/Vx1PpGO9wOmIvJP9T/sWqXuE/ZHJp9XqKFhXdtVzclVBv6Riy4agUsoMhbTiD2YoTlnUHTLMJG4lQJGJvCqGiUMStrfHHe6dt4ot+xux/Kh3P0mYjQYbkenr5YpO23+6/z/AOnF3nywIKXbp18j5Yo+24/uv8/+nEOs+ixZfkZmmStxSuOtMH5Jglg9cDIMcV/4qP4D+WCVX+OOLn/K/sjJPwewPPHQuGg/9cd1Yy2RHdHnjuj9zhrVhF+vphWOhwoMdFMdBhovHI4TVbbYLYUO92PLHqB0+WGTVPIY4XPTBuS0kkYSv+Y5cjGGVkmP5fPHVpkAyQfE2zCfaPQ9cNRdNk1jdWPn345qxHCnkeeOnrNsIWgeLC+w8/58vXAb2nSrRIZi9dGlkD6SFYeKwKyBAm1rbWwUtUEEXYcxzjAdxLhFFKb1EK1FQnwsxDo1wQgPxiOQ3jGvpnT5NOBJMrODZtnfVRpNqZpGmFHv5A77W8saJw7MuZNQAPJGgOSByJiwJnnfGfdm3fvAaY0CCP7wKCPOQPFykG/TBzwTLLSRgpsSbEloIOljqJkkxznljR1D2bsvzfKWWvC14aZren4Y8UCSqt1CmByJAJ3xzDnUSNePOqR64j5+k3dPAtBHxBw+yGN4BP6+4/zxJIaj5K/i3Da7IWpVWEWk/dO/tC6+8GZOBDKdpK/fAsFYiB7CyYP9RbFnxPKO+YZEYpUUagHWzjcaXEmfIxHuwKnMNr8KQ+oG0+/nE+fyx0cS2qzpRe3Nmo5bjGacCCKYIkjWC3l4QSbe7DoqT69cB3DcnW1qKopoD4lRn3I5hCxnf1vvgvDmLxPlP4E4ozy25MvUU+GemfHO8x5FX1tbCJnGS2Yws7MgnLuFMNqaD0OkRibwmkVkNOrnJkz688QezBYZZyt21NpB5nSIB9+JvCdRkv7R3kR8uWPTdL9KP7G2Hyoez9coQwE8o6+nngf7eH+5P/H8PDOCHOZgUyGIkc/LzwOfSBP2JH+P/TiPWfRkE1cWZnmLcRon+Km3+uPywRobfv3YHeKj/ruVPXUPff8AXF48xbcfhjh5t1D9v+yiUbokJV/H+vuxwNb3fv34Ykzzx3uZHQjpihEVEdZ4jzvAx4epzIxynRsOvyvFsILY3IHpsdjfAS0D6k3tjiVLjqf1x41RedzAv+749UgB7/64iKh7Weo93LHS9vn+WFQpnnYRNzuOcfvljrUiLyIubHf9DacSpvdD0sdWpe4Mevxx4psukAAyC3O258sMrWjfDdGpy6k/iYnCUnVDTdUStXPnMTPL9/DHoAQN+fT3YbRCedgDeOgM+/HG2F9yR+f64NyLs7XzNNBLtpHNiYEb7wBPv92ADtK+XqK1RKgYhyjKx8ZiLqwM6TqkNzi2DbOuBSqFhrAiRYzuNrTOAXidZHphxTZXBC6WTwzcQjEhiBbcRfG7plS1GvBweuA8CWvZFVCIOo1GMRyjnv5YOshT7un3ZIIkiCsRc7XJX44BuzPCtVamxhWVhE6goI+8QCdvLrg1yeS7lSgYNe8EGPEwEAbD9cTz3pe7LM9qOxYMsqdRix+A5+k88JaWlFuD4QLX5R6YZeDSYyANLL5eIGfTf54dcDQCptYGYEenlOMSitBj0eizzXzDLSbTAIVrwOnnh6vVYGWbSQRvH6xiBnqp7syZhD8Itf5Y9V2ZpAbT1aJMDkOlueJJpUNPZL7lNx7L1vbRlZvESNXiIG5g+XQnY4D8sWJsitIg7g/Ij8sE/FuFMxFTSW0C7KTtF9XO4363xRZCsqVJg7+yB+HT342Y3tybk21d2EPBlraw70EbozgagOUFjqP4Tgn1TaL3/M4pF4471VAoaU5nxhvOJlR6fPF3XqAuW5G/U33H78sZ8rb5oxZtT5SOB7em/wC+ePAI3v5T6/PHlqo0EECZBnpAv+94wgIZZvGk7/C+M9LkzBj2Xq6cs7AFoZjA3MKtvXE7hVUvLmJa8DbEDsrXC5eq5sBUc+ggG2LDhlbWWYDSCZAx6TpvpR/Y2w+VD2bqKGGv2flPKfLA927a1L/P/pwQ5tFZgr7H5np78DX0gGO5Mfx/6MQ6z6MhT+Uznj6aa+UbYd4R7jpxe0mF48vdPP8AfTA92hcf9XO0VVt0/cYu0JkyIn0/H97Y4c36I/yUu6Q4tUAT+WG85WuoUwWfcC8QZt+98ehTtI2kfv19cQaOZV6kgqVVTcGRLGDJ92Kl7kknyWSVbx069cddZBA52353/PDev02E/n/THag5++3M/nhedhpi3APuP75Y6cuQQFvcGdufM4fpr7VrKOvyjn/LCQkkx0E8udzf1jE9PkBZikQ2rkBAnyN7/keuH8gkrBvzgep8vL8NzvHzedWghYy46D7xJnSBt/PpjnC+O0cwo7oFSFiCIiLwep1ehg+RxbFP5iyMXye3y8EiNRm35R0xKIGmwAJ2A2sT5TtJ94wq7f3RXe/re6z7yPWceqNQBRPIsJ+X79DiyOJJMaVJoapvcQQAbAxckjpz5/vfwV0kgmdrRzO173tt54kJlwCu5JIja1vL0OO1ku62gsAIBBva5ve4Pvw+1e5DTRU5sAI1xDRAbxDqJuPjgC45nzJTuikQDB1ITcMRHImCCI57740DOV1SmrOrOJk6FBYD+ISYPT54AuNOVcNVogMrEioqgAqTYOFJCkbG5Bn4zwwp8F+GNEzs+7qhLoyqLa3MiSY829IFpJJwX8K8VFYYEgkkQRIk3gyVNrSeXxpOzncvSioGaSzIBLAmBYxbaPQ+mJ3EOIHL0WemFLU3IMqdIGuDaINo2/XEsu6qizJvsWtcfZP+nkf0w6mWZvCOeonoLggz054iUc29amxKqFKqAwEeItDRe6kQQehxdgaSQVi9/lz9/L+tGPC26Zn0VsQ81QCqx1Rv7QiwsI+V8R+I5TvAyamkkHUhhgRcQeR2ufO2JmayxqJVUclMnkJMHf1+WOBAGDawCY5fuOY9xxa8bVaUNxSWyAriHEMwo0M7IGnw2CwfPSJtzJvGB0Zhlc+NQR0BM+f8Pzwa9p+KU8uj02JLFR7IlQZnxExBgcgcCWVrEksiqSBbVtPLlfE4W+UXRba3QRcJ4jUqkBg7r/EqwCxncn8BgiCjzJC38r7fhfFT2bztSoxOYKbAIEj2hzbkEO3Xn629BI7w2GoAb/hHpjNOG+69zJlVPgaZo25nCSqWYTbaBHzwzvY8t7emO1RDf5Y3535fH44zJGag27GOPqzliI1tM7RpXf3YsuGVFJOgQn3fTFf2PphsvUUgQajCOUaVEYseG6QWVDKjY7/Pnj0vTbYomyHyodzuXFQ6Tbr6eWBb6SGgUf8AP/otgoz+XLkAGDvPTzwJ/Sep00Y3+0H/AHMR6pXiaG90Z12kB7tW3AqJt78W4rSOoif6fvlin7SyKDD+HST7mGJtXNBKbafuprjqBdh6x+PnjjSxuUEl7sg0SxBUqelxPKL4oOy3HaT1a9JFVUDSnmghTvuZE/5sVHEO1LpTqaW2NVE5kyxAaeULIHoDgey+dNDMIyWKBBsu4AmdJIab35je+NWLo/TJS88D0NGxE7EWAkQbeYnpaMP5WlLATA1C/MDngPq9plNWi/iFNmQONQ5+EsYMkQxBmLomLLgPHu/VmOkw4JIAE3ZgdINhY22uMZ/writT8EXB1YV5VwO8UdWW+0eE7+mILMCWMxKrETH3QBfnHn0x3KZyUfbUHn1EEEH5fLHDUAJWLSAOX8J25CxF8EncUkLwMcWorVoVFMkEMZ8wDB+IxQdgKzEMW8XsDe4AkAmN42k35bRi14vm+6y9UW8UAXPMx+eBbsRnxTqgE2J0n34cFcNjRhjcTSFqo2kNG/LmR4gZ/DHpKTaFkSNxym8x7t/fhjP8Mq0W9mUMSRBBgW2PMfjjmTrBKCs8gtpK2JtzM+e3pixScb17A5JRtj2SqXYzMW29CB6nxYdoNLEzzgXiw1Ael8V1DNjSQWvqUgEWiCDtaZi+J+VYLSZmIgDUTyESd/d8xh4W3wyiM9RD4iyqhMahLBtR0jz8UHe3LrjNeIZvMU3YFSiMTHdsXUKTZQSJsLTzxplPxLpgv9oJHkCZ+QwK9tOGDv2ahSqNRWB3lOmxTUB45ZRpkGATa49cWQi9Oqv/AE04JWNcI0TSpiiSXVSzvqACk6nJuE8hJkaeeJ/Gai/UKjAQHcqAR9yZLdBy+XljvYTJU5IqUiPCShqK0FluQs2J0kHqNOKrtnxgoVpKxDq9RiQf4nNo93wPxlKCdFkqboI+E1iuUCg+Id2AR/ECs8+Qhf8AL54IBXJB1GbCbkGQVJ/Df9cCnBMwpSFtqrKOsHvBceUcvL0wStWC1W1EKBIk2ExyH64gnW7BobbPFBWYmzJyi3tfp8secyGFGpo7suAjKHO5G6kTaQYn37YbzVam66QyywAXxC5Ajab88P53OJSDaqYqo0ajF1gQIDAgi4vK4UcibpMrq2CXGc0j0WaClSF+zIIbfxXELAPxkYosvlgiipWRgjG17+hANib4jZqqz1KkmLSBPVlsOtpwq9ZVI7xiAu4B8pAkTc4I35JK06DLhNaiWRaNMayBqgaVXqCXtJ5Rv1OLIvFIsCCSVJi9pKiD7vngR7N5ilW1olM6imou9QAAj+FVEteABvuTg44nTHdOL+HupblJAaQb7THuOCeJU6M+SBC1kk/wiQR7hEY9Z4EeIixcqLXPhvh1gppttLNt/hEQfWxws5V1BViQrM49WM/Dlintx002UUgt7GoHy1ZTMGoynrdE+d8W3DaWglN9NpxW9kpfLVIOks7QRyJVb+uLHhNDRKncb47OFVBI0Lgdz6tI0e1y/n5YD/pRzBU5YATPezb/AIP1wX5+oykMok7R18sZ39OPFGoplgCgB74nVMmBTGlStwfGTy9nfkTMtUGh1ewL1Mk2YpaTUpgVRU0gVAbpBYCD7QsYMWPXFV2lBVqaoftVC1I5kBSAf8YIBkC8TYiRiiyHaeXoatP2carRqA/ijcxYncwOmOVuPBAklasamCsrRTPjWEMjcMrT/EBjFjxtPcs7SSsoamY1wDsLDy3NvLD6hAT4QIIKidQAI2PX37T5YhU12xKy9O1jF/3vjTLhlkVdMt3zn2oHiVWRdvXw7mIFsEnZnJ9whLTNQW2KKAVkHnrMg2G3lMAi1NVRb2EC35Y0HjmZ7vLU3VSACAYPMiT0LEwbW5emKJemKj77E5NNNtFpUrMNV73jcfluDj0mYqM3iX+o589/w9cRuC0yVCiGI2OuTzlo3Hi1AX5SMFnD+CUkXXXaQL6ZMekC5Mco+OM6wvVpRj7TT2AftXmNNLQCxLOggweZNo91/LA0mTzFJdbUqgXwknSSBci5G0yRfBV234vQFUFEhQvhUj73UGfCD5z6b4rc92+FamlM6wqroNPX4GXVq3TS0yN2nrbGpYlFU0WRbitiTV7VVTmfs6zBWCSFa2rSuojkLjljVOG9klq0qbmo41IpgKIEged8ZRleytJ3R8rmFhoZlqOspMz97Ubg7gG46id24c4p0kQhvAiA2uLbnaNsKPTQk2pK0PJU1uVlPsDS+87n0gfliXR7N5akrAoxBENqkgg2iNvlib/aESxIZeo2AiZPXFfxrjCBVIc2YFonaCIJHqDB5DF8cGLFuoorhhV+lEHtA1OhRdaaIlTSSKjKoWeckg3jp5YzPM9sMyqVko1C1BacIvdqVAU6mJbSAz7yTY354uO1meoZyshpp3zU4Fitr89LHUt/K+I+ey9bwyGo0wDGtTpDbqBpMCYi+1+U4jOT4ii+OOuQZ4p2uqZ2vTetU1GFQInhQWAYmTdib+Hy5ARUcZyNQ12ZNVVQbMbEx5E/nggodmdRWs9MLqIJgqd9iAh9k9Y/noOS7L/WMhSWdPdloECDqNjqiSDI54IpSI6dLAvs8aqOZpHQ1XRrYm5NQMJi0ny88EvaXhr1VrrTKtIJ3gybAHkek23Hri54vwenlssdTayKlMFosssDa/hmBJwH8Y48orPVosCASVbW2sWMgiYImZ226GDRmjGOzJp3wAeXzlQkAMZ2Hxk40RXT6ooGY0siTEHSQBtqBHzmcAnC71SxAJJJPqZwX/SLmBTOhqVGi9QA/Z3Ojcs5gXMRAUbHeQcUOCe6E1uCAzEs78z/AOYH5CMR2p1NekKzJq2N1PT2hExiNVzA1L5QT7zf4YMeznAquapVGoimxA0lWfSxlYBWRBiOoxZGLXAmyT2bXQhR6NNZaVZVM9I1EEDz29cEdSsTbUWFj05W5afhigymarZZloZujUUkSjqxDEc9iVYi0wcWXfUCQNcX3caT/wDctm+RvvjPPI4upozTyW90O1K5vB+INvd/PDIz48hFpJHWCLH3W9MdzmQDDWpGn/AC1rXsSwFtsRWSdiGKwQFbS09NLEfucPuQ8EdSND7FVGbKVNMatb6ek6Vj3Ti14ShE651c53nFN2CZlydQhH1B2IVxDToSB7+oti54SxaWbc78vljrYncEWIez2Y7shokcxz93njI/9o6pAyM3E1//AAsa7m64RgW2/DzxkP8AtI+zkT51/wAKWLHwTjyY1QMmR/PEiDUcifEQR8oAtfa2IVMGZ/fwxLFQqyuTffp7/nv5YqfBoStUNVKJQ9R1E/nh7Lt7XW36bev445ms+ajS3SPWMecs9x0mPj/MDEKbW5KSUZel7Fx2ayP2iVHuAZI9ASD5fywW9uM4Ep0hJEMWIG9lmZtLEsP0ItgW4Xm9LAwYJgjl5/InDnEm7yppZmKgqCxJKiLA2uVPLnfGGpPLqkbvw0ey2X/A84yPO0rpCqSCRuCeiBRAvPrqJJLS7Q0zC1IO507xBAg89/wxUZj6qKiKj1A6IHYFyUYmIQkRJA8WsbqYIBXFDxBqVPMRdFZ5DWJVRBOoGCSFmJ3IXqcW91SaS5McmkkkHObz2WrWqUqZWfDy5XJZbkf4d7HbF7kM7kqlMpposIA0kKRbYGBYD974AU4lQoomYFM6tcKveLBpmdJcQwLEEggAAgXkTM2h2hhvAAxqCn3Zp+BlB1IAzAayRzBJFl3iMDzyj4H2G1dBOvCMkuZVqNIpB+6rkTFrA+yJBvAuMHGXdDHiEi4Ej0sATjMxnTTFRjWfulqAKFYeIgXCRaQdzHwFw7lO26q8hVVWOxg1duZAhvXp6HFuPqE9jM4+DTkZRYahpuABEWNgLT6emM0qfSaiu1MU0bSZUmQ2836mQJjF3wvtyr6Q9iwm4gnz6CZ5mcRO0HZ/IZwFnCpUP+8S0nq0e1+Pni9yUkSh6XxYI8X7QmqQ9KKLsssaald/usduW0RaemB/inFq7UiKlZyo2VuZ2jafZk+hxdVfo7rAk0ahencgsgNhPObe4zitpdmKmsDvAeRDARPrbnyPvtirQ7tlvdVUhrs3mytYK7h6QMSA4AjYiBrAsPPG19ls/QqqRQaUTTqWZhrsSJiRIiYEkdd8qznYtxHeVCqgXfvVqA7binsN7fpgv4DnMplKTUqQetUIEEKW1yoYaNNgFBaVJBselrIVEonO0XX0s5oLw8iR4qiDe/M/ljEu9HdmNyY+F/364Ne3PaNc1lFRqaJnEcl0SSRSAMFiYiQQ0GduUxgAVCoEx1InzBN9jYcsUZY65WghJJE/L+ESNx+ItH44j9p89UqZhnqydUFSRukeGPKBp9xGG8jnAGAJ5/iG/M4POyNTLZ6jUy1QHVRmojxcKTFm2ABvBiZ8rQhH1USvyZbVe5PkfywQ8Ez7gyp8MQRMXnlizq8LUMQII5GN/wBMScvkiLLAHwxekRCrsrxYUnBaoQWEGwgjlqgWPKcX/EqlGqp1IptGkqI9RAke44zinmiAbEMu/wDMdD1+e2Ee1N1gxtO5kExtv+/PEpO1QKPuEoyAktSYFNoJkg9CTcj5jzxB4lkHgSx0mwVvEJH8M367z69azLZt1RXRtwTIkA9QfMdPPF1kuMU8wPum0sN97AnUBJMH0kYxzwJPVEqliXKC/wCjRjTydYtPhrOY3Md3TMCTgk4XWLy5Earxij7A1wKOZJ8IWu0+gpUpPP4YvOGVQxYqIU7D+mOjj+VCH82V1AP7PntPKfLGa/Tpwxay5UFiCO+0xtJ7vfytjSs3RVyFbY/Pyxn30z0lb6qCSG+20kHnFPfrgm6jsShyYPmOD1Epl20wOU/sHDefraypEWRVAgCIF5jc73Nzi24rrWmyudoB8ueB0CDe3un9jFUfVuatbOmmcO0bEgiQfONtiMXfAclUzH2S0yzT4CN/2BNzYAmcQM1kftWQQ2ksJQgiFmSpmG6+fLBq8Eq8kvhtFR4mqKoAtIJk9BAjbz+OH24iih6egNqA8TSriwJEK0RMG4JEYoO98yOkYkUa6iRUZ9R3Ij3bjFbxXyxz6huOnwTsjxRkJZbmInyiLD0t6Y7XzjV6yU2YeMopc38pJ5gT8BinRodoMi8HafdiZlKwVgeYw9KizJJ2WGfyrZYlKo1VPuiZQD+L/GTy5C83sLLs/wATV2Vao0rqEmnCkCNMqYMGJ8ue4xD4zmfrIQKRrXraQeU9ZjEPhOW+00sdB2gjn5xsMFem2Jyk/IXZgVcrNJF71JLCrIEpAgibqQLFR052xyvxhQksmskgTOpgYuf8Nvh64i0eDVHZg2YpIFVgmpjuDeVbSYIv0jqbYhpUWg5WtrQxLqCpBkTqUgmZ6i2M2iL3NsEmk3yWL5bxL3bqzsohG35liok64gWm8i2HOG5mrTJRmZmUiVJsLwJEWO8g88eKr0alEVFBgGRqizDqd58x0xIyubqZvKVJpMdJK06o0kzpDBBJBIJgm9rxexthctkgnDbYn0e1JZjSOtGJ0xPhMEyZFhtER54L8nxWkC06WdxJLGRq2YEX25jzHljMeA1wasMun7xYEkyR4QDyvq28xi/4lUps5UMFqQKyvePFALRbSSDpMyvhWepndFOzLXiGRzNRj9Wp5VRBiC3zLmAPSBgQWtmMq1ahVpQzqwR0ZhLAeIBrrUVg11iJCgacS37WVaLMjm6nxAQPFEiwLAgcm2jFT2l7UfWGpFZOgbG4F5i4v57e/Ersg4or3z2ZrgKqlgpLKNwpjdVAAUx05+eKx8lVLSVM+/pHPFzwnPKjjUCR4rICTsY2+6DHPli9qVlq948GZ8NrxuZtM74aYtKBLL8IrNOwnqffg77BZXQaq6QzlbMSygFfMRG/9cVSsFuOf7thqhxsqX0MA1hE2YdDyB8/1OG6QFlmqgDEA3mCpMkb89/jOGVzmluYm3lPn0PvxT8arHUKimZiT8riTflPl6Y95LOhkg3gwSPjgvcV70Ts/wARm6wWSx6ja8Tdf1OIX1ZkKMsMLhgd9JuI5mMQ85kWWp3qGFIO24tcenn8cXXCM9SrtTVw6sJkKhMHaI2ZD+E4T9xosODZrSpVwSjwVVlNpmxt1uPkcW9LgVMA63RabENBlT1hgVGkE8x7zNsSf7To0yBSpkkiJFAVPD/DMQLzfffFNxjKqpVypplrhbzHXSxhR78UzyNK0iieanSNG+jSiq5fMqW1qMww1NzHdUt7CRy92CThjrLaPY+7+zgU+iemr5PMAyVbMVBfeNFMXjBXw1QpZVMgWn+mNmN3FMd2O57Ld4Qsxzn9PPGY/TzXK/U4JE9/+FLfGoZmkGYCSOcix+PLFfxEZWvVWnXopWKkhWqUldVJiQCwMEwNrWGJNWiUWk7Z8y5nPtUXSbxBOo3J5HyAH4YhVXpNWTUGaksatMBiPvRNg2++PpzN8I4fTcKcnlyTEkZemQBynw++07Y7n+A8OpAasll2Lcly9InzN1j+uI6EuC3uqqoxN/pAo0MrUo5TJrSZ1K96apZ4NpJ0iSAbXjywB/WTsBp6cvgfXH1TmOAcOSmH+p5YgxAGXpyfdp/HHF7PcNan3hyeWgbzlqcjyjTvhaEJ5dqR8q06IA1HUDFrW+P754aDgtJv78fWOR4JkKiGMpl1A9pWy9MW3vCwR+mGsjwDhtUkLkcsI/iy1ISOo8P43xLSV2fM9HI06guSrfdgCB5Hmf6b4r1JDdemPqmjwbhzVDTGTy/Sfq9LSTzAOn8uWOVuCcNWoKZyWXnmRlqWkTtJ0/hiGhis+Vg5U7GcT6ToxJ8QYyZ1c99ox9OZ/gfDqZUNksuxPTLUjA6nw/zx3N8A4dSUN9Tyx1bBcvSk/wD67RiWklqMF4NmnzFA5bvKSFmT7SqbgA8jc2HLnO+LnPZPXRahVrK1JSIZaaGopBUAinKsoFwWDGx5g42X+xsgtIVBlcuF5AUKcz0jTvOHF4dkqya2y9EhRB10UJAA22No6YzvA7tMsjlpUfOWQyqLWRaVbvQxbwKrAjmksfa8zAiDyvjRMjUo0coKKuCXLamUm7tJYhzHhRT8hztjROF8JyL6u7ylBDsfsKakg+guPLHrK5XJVH0DL0rAhSaKQRzC228rTi+ENLbLodSoxqtzCTVYK1eQ76HqagYlhqhoiCSSCepJ5mcNDPaqdIlyNThNWljMMKiI5mDIefRR5gb4uWyQfuRl6QG0iimido2842i+Gs5w3II4VspQJnUSKFMhTbxG29uUm2E8duyh5LfB89V2+sAK4QVUHh0r/eIBDAMPaKxqAnqByGKyvl+5QQVZql+dhJED3i/pGPpvNcKyNDSRlaEzKhKFOQf4hYR6485rgXD1QVDlMswMRGXpknpEr67+eF237kXJPwfLqV4IuwjoZ9OmHxnHVtQLTzm8zYgjlOPpunwHh5p959UywUcjl6cg9I07+mFk+B8PqqT9Ty4jcNl6U/8AdIi3yw9AtZ805nizs0QFUi4Ox/Q4jU8xO5MnaBzm0jn7sfTuS4Pw+qSoydARtqy9MSOo8P4wccpcJ4e1Q0xlMvNwG+r09JPMA6f3GDQRcmz5wNJ40N7JEjnEbj3X/Yxzh9BlaRtuQdjy9xx9I1eF8PSoKf1Sh6jL09K9J8P4dcOZzhuRpFQcrRJP8NCmYHU2/nh6CWowTKuRJ0ytgBaQeYvYSOtiMWfBWRTqi0AkSBF9iDcbfLfG15vh2SpKG+rUTq2C0Ukjfptjp4bklp959XoweQopJPSNO84Tx2gcrMyqV/DrQ6RFzSLITM7KhufOPwJxErZs0iS1RqjczVXXJsY1EkNF/wCeNdydHKtTLCjTVVJJBpqIO5MAbnqMNZPJ5OsCBlqQgzDUU+IsRip4HVJlclaKP6MKYfJV4Y/aV6hJsIJRNotbBPwuj3cpaVtb44Z4ZWy/io0UFJTJ8ChFYxBK6YvAF7G2H+H0wrMszB3O5tN8Xwi4xSbsFwSc1lg++GF4YkRGO4WJjOU+GIOWFT4YgO2FhYAODhiTMYTcLQmYx3CwAKpwxDywn4YhG2O4WABf2akRGOJwxANsdwsAHKfDEHLCXhaTMYWFgAR4WkzGFU4YhO2FhYAFU4Yh5Y63DEiIwsLAAl4YkRGOU+GIOWFhYAFT4YgO2ODhiTMY7hYAONwtJmMdqcMQ8sLCwAJ+GIRtjv8AZqREYWFgA4nDEA2wqfDEHLCwsACXhaTMYR4WkzGFhYAFU4YhO2FU4Yh5YWFgA63DEiIw7lcqFFsLCwAf/9k="/>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18461" name="AutoShape 48" descr="data:image/jpeg;base64,/9j/4AAQSkZJRgABAQAAAQABAAD/2wCEAAkGBhQSERUUExQWFRUWGBoYFxgYFhwcGhwaIB8dGhgcGRgcHCceFxojHR0bIS8gIycpLCwsGh4xNTAqNSYrLCkBCQoKDgwOGg8PGiwkHyQsKSwtLCwsLCwsLCwsLCwsLCwsLCwsLCwsLCwsLCwsLCwpLCwsLCwsLCwsLCwsLCwpLP/AABEIAMUA/wMBIgACEQEDEQH/xAAcAAABBQEBAQAAAAAAAAAAAAAGAAMEBQcBAgj/xABOEAACAQIEAwUECAMFBAYLAQABAhEDIQAEEjEFQVEGEyJhcTKBkaEHFCNCscHR8FLh8RUzYoLCCENy4xYkNLLD0hhTVGN0g4SSlKKjF//EABoBAAIDAQEAAAAAAAAAAAAAAAABAgMEBQb/xAAuEQACAgEDAwIEBwADAAAAAAAAAQIRAxIhMQQTQSJRBTIzYRRCUnGBkfCxwdH/2gAMAwEAAhEDEQA/ANtepeBvhj674tEeLp+fp548Z8NI0e1y6e/ywL/SR9I/9kigTQ77vtf+80adGj/A0zq+WAArqZ3SQGFztHP0x2tm9EarA88Y9/6SA/8AYT/+R/ycSE/2giV1DIGP/iP+TGE3QGtVMyVXURb8PXphDMkrqAt8/cMZjwP6baubqJSocPLO5Ij6xYARLE9zsAcTaX0w6jC5QlgSCBWG4JU27udxzAwpSUVbGlfBoNHNFxKiR+9sco5zXIUXG88vXzxmVT6d0V9JyhsYJFYGP/53xNT6Zl0azl45/wB78L93zxF5IoFFsP0zstpjxDcfvlhNnYbSR4jt5+mM4y/04IxAbLaZ/wDfT6f7vDud+mgJ7OV1noKwsJgf7s8yPiMS1q6F4s0OtnNBGrnt+nrhVs0UEsIH4evTGY1fp00yPqV+hrx/4Vjh7L/TZqHiymk9O/n4/ZYdoVo0lsyQuqLfOOsYVPMlhqUSPx9OuM4X6bFI/wCy+n23/LsMFPZXtqM5bQtNp9nvNRKxuvgE3tHvwWGpF7Qzev2eWOUs7qJUC438vXErHYwxkT674tEeLp+fphVM7pIDC52jn6YlxhYAItbN6I1WB547UzJVdRFvw9emJOFgAjDMkrqAt8/cMKjmi4lRI/e2JOFgAi0c5rkKLjeeXr544mdltMeIbj98sS8LABEbOw2kjxHbz9MdrZzQRq57fp64lYWACLWzRQSwgfh69MdbMkLqi3zjrGJOFgAjU8yWGpRI/H0645Qzev2eWJWFgAiUs7qJUC438vXDtOvJI5jHrMatLaY1QdM7TynEDhKm+udXOd5wAO5+qyEMok7R18vXGV/7QjWyYIB/v9wDypY1TO5nuyGiRz/ljKf9ocWyf/1H4UsJibo8/Rv9HFDuKeZzFNajuNSK6gqqydJg7sRBvYCMVX0hduaWYp1MnQpjQjL9pMKShMhFA2kWM3vjWsnQC0kQWCoqj0AAGAzin0f5PL0zUpZU1W/hJqVOt+7DAteBbaZvGPA/C+qj1vxByz23dwXhVb/4L+ofaxWv5BL6JOBtWq1HMCkmkkgDUXnUADy9mSd4gc8GHa3trl+FaaVKgrVHGsqsIACT4nIBJJM+Zg36u8DpjKU6gyuXdaXicBlfW9UxARW8YpKojUwBNoxN4r2GyuccV8xSY1Cqg/aMIgbQDFsbfisZLrIy6m5YvEY3z9+P3KsGVTg9Oz+58+KxxKQ7wTfly2Hww9muE16Sh6lCqitZWZGUE9LjfEvKdmMzr0nLV506oFNp09dtseua2M+op1zMfHEwcTYU2QGEchmFpkSBfePEfliVV7O12b/s9YarIBRYSRuAAsWufjiK/ZvNKwRsvXBJ0gd09zvAtBPO2JpC1L3IwzXlbDgzRuB8ef8APEn/AKMZvVo+q15mAO6fffpG2O5XgOYZnUUKrNS9te7aV/4rSPzw6FaGqNUjmATbBZ2Q4qadamRvNjYxf3/l7pwQ8GyxoplKQy2vvKXeVqfdBmJOor3jMkLJ0afGunS0gyMR+MiuMxTfuS3cUyK1YUSqGrq1QsKNSpYTzg4OSmOW5UjZqOcBUEgpJiGsd4FvPljubzqUlLuwVRzOMzzvaLMVjl6r0W00m1O6KwUgEMLHa4veL4tuPdqqdXJlVYCUlvCSFP3E1REkiNXvGHRp7iCVe1NA1AgcEkxYz6R16W6Yt5xhvBuLdzWBsRpB35+0vmIMbEbG98aC3a8tQJRpdyo2jSW303uAJg9R8W1Qo5PcK8rnUqatDBtLaW8iNwcP4BeznaMUu8LoEouzNTgkkmQCLmSbyekYK8hxqlWBKNsQL2ubiOsjESyM0yfjxVqaQT0BNt/dhnO59aS6nsMVmd4zTqzSp1YfTqMRECdSz1/TDG5JEzhXFO9SWAVgxWJ6bfLE8nAVkACw+0kgWG9xs0xewItImOcYue0WaLUStNkDE/eMWBMwetvxw2tyEZutybU4sitBYCSAASAZ9Cfd7seOH8Y7ypUSI0E35RsIPmZ/ZxkuY4jUYlalUjSPDqBYtB2ncDf39NxK4Lx6pQKVCEJHslmuQZBFj4mkyQdoE8sS0ke47NjwsCfAe3FOpq7w6dO5J8POy8yLc+cDE7Mdt8oljVBuB4Rq3E8uQ5kYrLVNF9hYruH8fo1jCOCTcA2JHUdfdibXzCoNTsFHUmB8cA7Qsw5CsQNRAJA6npiv4S5eWbc7xiRS4pTem1RG1qsyV8twMMcMrFyXiNV4wDHs3XVWBbb8D1xk3+0V7OT/APn/AIUsa1m9JYB9vPaeQOMt+n+gGGUnl33/AIWE+BPgM049lwonMUdv/Wp/5sVHH87RdGqa0qUgjyVrMfEFZgESmfb2JYmwHLfGAZgfZpb7x/7qfpiy4B2tfKUnpd1TrU3bXoq6oDRpJBRgYIsVNjGPPfD/AIIuiyvLHI3a4pEepm8sNNGkVs9X7vJ02d2Zsp3qgOytUrSNGplu2lYIm0yWsDhZPizPUGXSq2ls/ZdbMRSRddTxE6mQuPTfrgQT6V8xKsaGWaqFNMVCrj7MtJTQG0xFvTHtPpIqKsJlsshQt3UK5KM4IqMCWOom2+O9p35Ob2Jh2eKLTzed1tqFOnTZEKliapmoh0ibqxVQ0D7oxHzdGscrw6mara61Rdeot4i01XZmVgTpBiBtNiCBAov0m1SWK0MuNbK1X+8BdgBDSHlCpAIg4R7dVa5GvKZVjTWFPeVVAGwCgPaxjqQMN7pq/wDWLsSDPhWZ7/K0lD16Xel3aoaneDSjCmodnIfS5IAVLmCDznxwbOd7ladLVVpGqarNUV2ZRTpuEGrvahZFcsBpQzMjngFy3bKutU1GSj3fdCmuXVWVFUNrWLhgwa+uZw2O2WYTMCpoo6O6FJaCg92Kch4s2oNrAbVMz7sCkr/gfYYd0M6F4ZWqFisPVVfFVYVO71BRoZyUU3JAIA036Y9UOJjVklNa1HLVK+YYyTqRAg70e0xQk2N7YBP/APQ6xlHy+WaiI7uiVbShEydQbUxaTq1EzhrifbSvmKTqyUFequitWRCKj05kJvAEQDAkgDBxW4LBK9wtzzVkevRWs5L/AFWiSKjGalVi7MCY8XdiCQFsTbF1muI683l2E0/t8yGIdiGoUF0nUCdOksDaLb4Dsp2qrFA+jLiqAqjMOrapA0qxE6DUAsGInDS9pagy/crTptUVKtHvX1d4BUJLws7mSJIm2FGt1f8ArF2WF75x3qZQwaVarmKZA713cUdJdhVNkuIOgCwjAxlc8HZyJWGqMpCyAisSCfICMKl2mr92qinS71E7s1zJcCNEgatAcqNOoCbDEfI8TFIDRqClSpJNmU2YMOpJ90DyxGbfgthHTY5mayszQACIuBYiygW9xxY5VqqrBsPvCfeL9B5HEak1IS4BjfQGA2IPtFTqcRzF74m/2hw8kBznFnde7pmZ3AIc+m2JpyLlBibPVCpVDz9nUBJ39/qMT8hxSpTZQjqhVgx1CRIteASY29+OLmsnRaFy4ZYJUuz6tM2nxb+QjFS+ZNQ6qegHVJRUIm0jSASSRYXOILIrBrTsFPEO1OXrIwq5lmVzcIjaZAHsypI5fHFZm83l6Vqa5h2mw16RNtzE8xy54gLkQ6wagUrcKaTR8RI/YxGfMtT1gkGYOoTykWkbxv7sXuVLgTbJWT7Z1qLXXSBIA3AnlB35/HEvMdtmZdLKCkHSgJUKSd7GSbnc9OkGno5lajySsx4mYKbA3O+88pGO8UyCKuvv0qBukTbfw7g+e2I69xX7HjM8cZjqDNYFQGIPhiOm9zivbPEDSGMdJtvNulwLjphhwvW2+38ziTm8mKSodQPeIW29P1xPuJbMEm+B76wAPETfeD+Bvz8sRMxnDMHkI93LEPvL4kVUgAjYj8MO6FyWmR4mQRDQ4III8r4sc32gqEeN2YzIDGb7e7855YGO6YQQPlh2qWvPMWb7pvBi18VSVj3Nj+jXOA5J2JELVeSNrKhJxf8ADKoYsVEKdhEfLAj9Dfi4fU1QQa7zO0aKe+C/hjLJCXTkcNKtjXDhD2cohyFbY/Pyxmf07UmYZTSJE1p+FOMaVnst3hCzB3np6eeKDt5RVhS1IHjXE8vZxVnyPHBySsU3UbR89UMsdBEGUYctvaF7GNsVYybE2GNP4CoXiGbUKAIBC2gXm3xwUyOSL+/djn5OtlBr0+F5KXMw3LcOqMPCjmDyU/piZ/0crsA2gj1scbLqPQfE4Ut1GKH8QyPiK/sg5mR0uzVZvZGrE2l2UzK27o387elsaYtFry1+UbY9ikZ9o4X43I/YWozar2VzDRNIyBFp+PmceqXY7MR7De8fu+NJqIW++w8hAx2lS0/fb44i+syeKCzMn7B5gmwAHnIw8n0eZoiAU+MD8MaUz9WPxxwVR/F8ziP43N9h6wN4V2BrIp1kGeQIAPvifeIxZp2MFy1NJIAJFRpMRG48t8X4qL/ED7z+uEXXEH1GWTuxakUNLsXSVgQpsSRNQm+F/wBCsuTcMDM/3k+fPbF8CI9n5fyx7ER7Pywu9k/ULUirp9nKCgAFrdGE/GMNp2fyimYfzOoz7sXCmBZY9wxV8QztTLhnC06im5DEBhESQJv7gfMYsxTnJ05suxLW6sH8vm8tVzKIFYoUqe0TMavsxv0Vp6zi1ocEypYlKTSN/E4H43GB3spxWm2cFU0m1hiVFIAAyDA0kEAX2FrTbmfZeo7Al0FzN2JYeQIMfLF+ZqFJSZdkxcybSK+lwqmNqAAt94/memHH4PlmuaInyMfgcWBpzuPx/XHDTHp6E4ydyf6n/ZiIKcCygH93+JPxJx7bg+VO9MW8sSGywIgkx64S5UDmcLVJ/mYisbsvk5nSw9Gt88MvwXLudL6oQhE8UWIBjzP6Yul4cWBgt7iJ9wiSMBvFOKOcwLaQladIF4QLTJPWbnbmcacSyzdamXRtRbCalwnLqugA6QIj+fP349/2fRggaoIIIgRffliQuX6Xx05cdflip5Mi/Mym5EdMpSC6YYiIueW0emPVOhSChQllsL49/Vx1PpGO9wOmIvJP9T/sWqXuE/ZHJp9XqKFhXdtVzclVBv6Riy4agUsoMhbTiD2YoTlnUHTLMJG4lQJGJvCqGiUMStrfHHe6dt4ot+xux/Kh3P0mYjQYbkenr5YpO23+6/z/AOnF3nywIKXbp18j5Yo+24/uv8/+nEOs+ixZfkZmmStxSuOtMH5Jglg9cDIMcV/4qP4D+WCVX+OOLn/K/sjJPwewPPHQuGg/9cd1Yy2RHdHnjuj9zhrVhF+vphWOhwoMdFMdBhovHI4TVbbYLYUO92PLHqB0+WGTVPIY4XPTBuS0kkYSv+Y5cjGGVkmP5fPHVpkAyQfE2zCfaPQ9cNRdNk1jdWPn345qxHCnkeeOnrNsIWgeLC+w8/58vXAb2nSrRIZi9dGlkD6SFYeKwKyBAm1rbWwUtUEEXYcxzjAdxLhFFKb1EK1FQnwsxDo1wQgPxiOQ3jGvpnT5NOBJMrODZtnfVRpNqZpGmFHv5A77W8saJw7MuZNQAPJGgOSByJiwJnnfGfdm3fvAaY0CCP7wKCPOQPFykG/TBzwTLLSRgpsSbEloIOljqJkkxznljR1D2bsvzfKWWvC14aZren4Y8UCSqt1CmByJAJ3xzDnUSNePOqR64j5+k3dPAtBHxBw+yGN4BP6+4/zxJIaj5K/i3Da7IWpVWEWk/dO/tC6+8GZOBDKdpK/fAsFYiB7CyYP9RbFnxPKO+YZEYpUUagHWzjcaXEmfIxHuwKnMNr8KQ+oG0+/nE+fyx0cS2qzpRe3Nmo5bjGacCCKYIkjWC3l4QSbe7DoqT69cB3DcnW1qKopoD4lRn3I5hCxnf1vvgvDmLxPlP4E4ozy25MvUU+GemfHO8x5FX1tbCJnGS2Yws7MgnLuFMNqaD0OkRibwmkVkNOrnJkz688QezBYZZyt21NpB5nSIB9+JvCdRkv7R3kR8uWPTdL9KP7G2Hyoez9coQwE8o6+nngf7eH+5P/H8PDOCHOZgUyGIkc/LzwOfSBP2JH+P/TiPWfRkE1cWZnmLcRon+Km3+uPywRobfv3YHeKj/ruVPXUPff8AXF48xbcfhjh5t1D9v+yiUbokJV/H+vuxwNb3fv34Ykzzx3uZHQjpihEVEdZ4jzvAx4epzIxynRsOvyvFsILY3IHpsdjfAS0D6k3tjiVLjqf1x41RedzAv+749UgB7/64iKh7Weo93LHS9vn+WFQpnnYRNzuOcfvljrUiLyIubHf9DacSpvdD0sdWpe4Mevxx4psukAAyC3O258sMrWjfDdGpy6k/iYnCUnVDTdUStXPnMTPL9/DHoAQN+fT3YbRCedgDeOgM+/HG2F9yR+f64NyLs7XzNNBLtpHNiYEb7wBPv92ADtK+XqK1RKgYhyjKx8ZiLqwM6TqkNzi2DbOuBSqFhrAiRYzuNrTOAXidZHphxTZXBC6WTwzcQjEhiBbcRfG7plS1GvBweuA8CWvZFVCIOo1GMRyjnv5YOshT7un3ZIIkiCsRc7XJX44BuzPCtVamxhWVhE6goI+8QCdvLrg1yeS7lSgYNe8EGPEwEAbD9cTz3pe7LM9qOxYMsqdRix+A5+k88JaWlFuD4QLX5R6YZeDSYyANLL5eIGfTf54dcDQCptYGYEenlOMSitBj0eizzXzDLSbTAIVrwOnnh6vVYGWbSQRvH6xiBnqp7syZhD8Itf5Y9V2ZpAbT1aJMDkOlueJJpUNPZL7lNx7L1vbRlZvESNXiIG5g+XQnY4D8sWJsitIg7g/Ij8sE/FuFMxFTSW0C7KTtF9XO4363xRZCsqVJg7+yB+HT342Y3tybk21d2EPBlraw70EbozgagOUFjqP4Tgn1TaL3/M4pF4471VAoaU5nxhvOJlR6fPF3XqAuW5G/U33H78sZ8rb5oxZtT5SOB7em/wC+ePAI3v5T6/PHlqo0EECZBnpAv+94wgIZZvGk7/C+M9LkzBj2Xq6cs7AFoZjA3MKtvXE7hVUvLmJa8DbEDsrXC5eq5sBUc+ggG2LDhlbWWYDSCZAx6TpvpR/Y2w+VD2bqKGGv2flPKfLA927a1L/P/pwQ5tFZgr7H5np78DX0gGO5Mfx/6MQ6z6MhT+Uznj6aa+UbYd4R7jpxe0mF48vdPP8AfTA92hcf9XO0VVt0/cYu0JkyIn0/H97Y4c36I/yUu6Q4tUAT+WG85WuoUwWfcC8QZt+98ehTtI2kfv19cQaOZV6kgqVVTcGRLGDJ92Kl7kknyWSVbx069cddZBA52353/PDev02E/n/THag5++3M/nhedhpi3APuP75Y6cuQQFvcGdufM4fpr7VrKOvyjn/LCQkkx0E8udzf1jE9PkBZikQ2rkBAnyN7/keuH8gkrBvzgep8vL8NzvHzedWghYy46D7xJnSBt/PpjnC+O0cwo7oFSFiCIiLwep1ehg+RxbFP5iyMXye3y8EiNRm35R0xKIGmwAJ2A2sT5TtJ94wq7f3RXe/re6z7yPWceqNQBRPIsJ+X79DiyOJJMaVJoapvcQQAbAxckjpz5/vfwV0kgmdrRzO173tt54kJlwCu5JIja1vL0OO1ku62gsAIBBva5ve4Pvw+1e5DTRU5sAI1xDRAbxDqJuPjgC45nzJTuikQDB1ITcMRHImCCI57740DOV1SmrOrOJk6FBYD+ISYPT54AuNOVcNVogMrEioqgAqTYOFJCkbG5Bn4zwwp8F+GNEzs+7qhLoyqLa3MiSY829IFpJJwX8K8VFYYEgkkQRIk3gyVNrSeXxpOzncvSioGaSzIBLAmBYxbaPQ+mJ3EOIHL0WemFLU3IMqdIGuDaINo2/XEsu6qizJvsWtcfZP+nkf0w6mWZvCOeonoLggz054iUc29amxKqFKqAwEeItDRe6kQQehxdgaSQVi9/lz9/L+tGPC26Zn0VsQ81QCqx1Rv7QiwsI+V8R+I5TvAyamkkHUhhgRcQeR2ufO2JmayxqJVUclMnkJMHf1+WOBAGDawCY5fuOY9xxa8bVaUNxSWyAriHEMwo0M7IGnw2CwfPSJtzJvGB0Zhlc+NQR0BM+f8Pzwa9p+KU8uj02JLFR7IlQZnxExBgcgcCWVrEksiqSBbVtPLlfE4W+UXRba3QRcJ4jUqkBg7r/EqwCxncn8BgiCjzJC38r7fhfFT2bztSoxOYKbAIEj2hzbkEO3Xn629BI7w2GoAb/hHpjNOG+69zJlVPgaZo25nCSqWYTbaBHzwzvY8t7emO1RDf5Y3535fH44zJGag27GOPqzliI1tM7RpXf3YsuGVFJOgQn3fTFf2PphsvUUgQajCOUaVEYseG6QWVDKjY7/Pnj0vTbYomyHyodzuXFQ6Tbr6eWBb6SGgUf8AP/otgoz+XLkAGDvPTzwJ/Sep00Y3+0H/AHMR6pXiaG90Z12kB7tW3AqJt78W4rSOoif6fvlin7SyKDD+HST7mGJtXNBKbafuprjqBdh6x+PnjjSxuUEl7sg0SxBUqelxPKL4oOy3HaT1a9JFVUDSnmghTvuZE/5sVHEO1LpTqaW2NVE5kyxAaeULIHoDgey+dNDMIyWKBBsu4AmdJIab35je+NWLo/TJS88D0NGxE7EWAkQbeYnpaMP5WlLATA1C/MDngPq9plNWi/iFNmQONQ5+EsYMkQxBmLomLLgPHu/VmOkw4JIAE3ZgdINhY22uMZ/writT8EXB1YV5VwO8UdWW+0eE7+mILMCWMxKrETH3QBfnHn0x3KZyUfbUHn1EEEH5fLHDUAJWLSAOX8J25CxF8EncUkLwMcWorVoVFMkEMZ8wDB+IxQdgKzEMW8XsDe4AkAmN42k35bRi14vm+6y9UW8UAXPMx+eBbsRnxTqgE2J0n34cFcNjRhjcTSFqo2kNG/LmR4gZ/DHpKTaFkSNxym8x7t/fhjP8Mq0W9mUMSRBBgW2PMfjjmTrBKCs8gtpK2JtzM+e3pixScb17A5JRtj2SqXYzMW29CB6nxYdoNLEzzgXiw1Ael8V1DNjSQWvqUgEWiCDtaZi+J+VYLSZmIgDUTyESd/d8xh4W3wyiM9RD4iyqhMahLBtR0jz8UHe3LrjNeIZvMU3YFSiMTHdsXUKTZQSJsLTzxplPxLpgv9oJHkCZ+QwK9tOGDv2ahSqNRWB3lOmxTUB45ZRpkGATa49cWQi9Oqv/AE04JWNcI0TSpiiSXVSzvqACk6nJuE8hJkaeeJ/Gai/UKjAQHcqAR9yZLdBy+XljvYTJU5IqUiPCShqK0FluQs2J0kHqNOKrtnxgoVpKxDq9RiQf4nNo93wPxlKCdFkqboI+E1iuUCg+Id2AR/ECs8+Qhf8AL54IBXJB1GbCbkGQVJ/Df9cCnBMwpSFtqrKOsHvBceUcvL0wStWC1W1EKBIk2ExyH64gnW7BobbPFBWYmzJyi3tfp8secyGFGpo7suAjKHO5G6kTaQYn37YbzVam66QyywAXxC5Ajab88P53OJSDaqYqo0ajF1gQIDAgi4vK4UcibpMrq2CXGc0j0WaClSF+zIIbfxXELAPxkYosvlgiipWRgjG17+hANib4jZqqz1KkmLSBPVlsOtpwq9ZVI7xiAu4B8pAkTc4I35JK06DLhNaiWRaNMayBqgaVXqCXtJ5Rv1OLIvFIsCCSVJi9pKiD7vngR7N5ilW1olM6imou9QAAj+FVEteABvuTg44nTHdOL+HupblJAaQb7THuOCeJU6M+SBC1kk/wiQR7hEY9Z4EeIixcqLXPhvh1gppttLNt/hEQfWxws5V1BViQrM49WM/Dlintx002UUgt7GoHy1ZTMGoynrdE+d8W3DaWglN9NpxW9kpfLVIOks7QRyJVb+uLHhNDRKncb47OFVBI0Lgdz6tI0e1y/n5YD/pRzBU5YATPezb/AIP1wX5+oykMok7R18sZ39OPFGoplgCgB74nVMmBTGlStwfGTy9nfkTMtUGh1ewL1Mk2YpaTUpgVRU0gVAbpBYCD7QsYMWPXFV2lBVqaoftVC1I5kBSAf8YIBkC8TYiRiiyHaeXoatP2carRqA/ijcxYncwOmOVuPBAklasamCsrRTPjWEMjcMrT/EBjFjxtPcs7SSsoamY1wDsLDy3NvLD6hAT4QIIKidQAI2PX37T5YhU12xKy9O1jF/3vjTLhlkVdMt3zn2oHiVWRdvXw7mIFsEnZnJ9whLTNQW2KKAVkHnrMg2G3lMAi1NVRb2EC35Y0HjmZ7vLU3VSACAYPMiT0LEwbW5emKJemKj77E5NNNtFpUrMNV73jcfluDj0mYqM3iX+o589/w9cRuC0yVCiGI2OuTzlo3Hi1AX5SMFnD+CUkXXXaQL6ZMekC5Mco+OM6wvVpRj7TT2AftXmNNLQCxLOggweZNo91/LA0mTzFJdbUqgXwknSSBci5G0yRfBV234vQFUFEhQvhUj73UGfCD5z6b4rc92+FamlM6wqroNPX4GXVq3TS0yN2nrbGpYlFU0WRbitiTV7VVTmfs6zBWCSFa2rSuojkLjljVOG9klq0qbmo41IpgKIEged8ZRleytJ3R8rmFhoZlqOspMz97Ubg7gG46id24c4p0kQhvAiA2uLbnaNsKPTQk2pK0PJU1uVlPsDS+87n0gfliXR7N5akrAoxBENqkgg2iNvlib/aESxIZeo2AiZPXFfxrjCBVIc2YFonaCIJHqDB5DF8cGLFuoorhhV+lEHtA1OhRdaaIlTSSKjKoWeckg3jp5YzPM9sMyqVko1C1BacIvdqVAU6mJbSAz7yTY354uO1meoZyshpp3zU4Fitr89LHUt/K+I+ey9bwyGo0wDGtTpDbqBpMCYi+1+U4jOT4ii+OOuQZ4p2uqZ2vTetU1GFQInhQWAYmTdib+Hy5ARUcZyNQ12ZNVVQbMbEx5E/nggodmdRWs9MLqIJgqd9iAh9k9Y/noOS7L/WMhSWdPdloECDqNjqiSDI54IpSI6dLAvs8aqOZpHQ1XRrYm5NQMJi0ny88EvaXhr1VrrTKtIJ3gybAHkek23Hri54vwenlssdTayKlMFosssDa/hmBJwH8Y48orPVosCASVbW2sWMgiYImZ226GDRmjGOzJp3wAeXzlQkAMZ2Hxk40RXT6ooGY0siTEHSQBtqBHzmcAnC71SxAJJJPqZwX/SLmBTOhqVGi9QA/Z3Ojcs5gXMRAUbHeQcUOCe6E1uCAzEs78z/AOYH5CMR2p1NekKzJq2N1PT2hExiNVzA1L5QT7zf4YMeznAquapVGoimxA0lWfSxlYBWRBiOoxZGLXAmyT2bXQhR6NNZaVZVM9I1EEDz29cEdSsTbUWFj05W5afhigymarZZloZujUUkSjqxDEc9iVYi0wcWXfUCQNcX3caT/wDctm+RvvjPPI4upozTyW90O1K5vB+INvd/PDIz48hFpJHWCLH3W9MdzmQDDWpGn/AC1rXsSwFtsRWSdiGKwQFbS09NLEfucPuQ8EdSND7FVGbKVNMatb6ek6Vj3Ti14ShE651c53nFN2CZlydQhH1B2IVxDToSB7+oti54SxaWbc78vljrYncEWIez2Y7shokcxz93njI/9o6pAyM3E1//AAsa7m64RgW2/DzxkP8AtI+zkT51/wAKWLHwTjyY1QMmR/PEiDUcifEQR8oAtfa2IVMGZ/fwxLFQqyuTffp7/nv5YqfBoStUNVKJQ9R1E/nh7Lt7XW36bev445ms+ajS3SPWMecs9x0mPj/MDEKbW5KSUZel7Fx2ayP2iVHuAZI9ASD5fywW9uM4Ep0hJEMWIG9lmZtLEsP0ItgW4Xm9LAwYJgjl5/InDnEm7yppZmKgqCxJKiLA2uVPLnfGGpPLqkbvw0ey2X/A84yPO0rpCqSCRuCeiBRAvPrqJJLS7Q0zC1IO507xBAg89/wxUZj6qKiKj1A6IHYFyUYmIQkRJA8WsbqYIBXFDxBqVPMRdFZ5DWJVRBOoGCSFmJ3IXqcW91SaS5McmkkkHObz2WrWqUqZWfDy5XJZbkf4d7HbF7kM7kqlMpposIA0kKRbYGBYD974AU4lQoomYFM6tcKveLBpmdJcQwLEEggAAgXkTM2h2hhvAAxqCn3Zp+BlB1IAzAayRzBJFl3iMDzyj4H2G1dBOvCMkuZVqNIpB+6rkTFrA+yJBvAuMHGXdDHiEi4Ej0sATjMxnTTFRjWfulqAKFYeIgXCRaQdzHwFw7lO26q8hVVWOxg1duZAhvXp6HFuPqE9jM4+DTkZRYahpuABEWNgLT6emM0qfSaiu1MU0bSZUmQ2836mQJjF3wvtyr6Q9iwm4gnz6CZ5mcRO0HZ/IZwFnCpUP+8S0nq0e1+Pni9yUkSh6XxYI8X7QmqQ9KKLsssaald/usduW0RaemB/inFq7UiKlZyo2VuZ2jafZk+hxdVfo7rAk0ahencgsgNhPObe4zitpdmKmsDvAeRDARPrbnyPvtirQ7tlvdVUhrs3mytYK7h6QMSA4AjYiBrAsPPG19ls/QqqRQaUTTqWZhrsSJiRIiYEkdd8qznYtxHeVCqgXfvVqA7binsN7fpgv4DnMplKTUqQetUIEEKW1yoYaNNgFBaVJBselrIVEonO0XX0s5oLw8iR4qiDe/M/ljEu9HdmNyY+F/364Ne3PaNc1lFRqaJnEcl0SSRSAMFiYiQQ0GduUxgAVCoEx1InzBN9jYcsUZY65WghJJE/L+ESNx+ItH44j9p89UqZhnqydUFSRukeGPKBp9xGG8jnAGAJ5/iG/M4POyNTLZ6jUy1QHVRmojxcKTFm2ABvBiZ8rQhH1USvyZbVe5PkfywQ8Ez7gyp8MQRMXnlizq8LUMQII5GN/wBMScvkiLLAHwxekRCrsrxYUnBaoQWEGwgjlqgWPKcX/EqlGqp1IptGkqI9RAke44zinmiAbEMu/wDMdD1+e2Ee1N1gxtO5kExtv+/PEpO1QKPuEoyAktSYFNoJkg9CTcj5jzxB4lkHgSx0mwVvEJH8M367z69azLZt1RXRtwTIkA9QfMdPPF1kuMU8wPum0sN97AnUBJMH0kYxzwJPVEqliXKC/wCjRjTydYtPhrOY3Md3TMCTgk4XWLy5Earxij7A1wKOZJ8IWu0+gpUpPP4YvOGVQxYqIU7D+mOjj+VCH82V1AP7PntPKfLGa/Tpwxay5UFiCO+0xtJ7vfytjSs3RVyFbY/Pyxn30z0lb6qCSG+20kHnFPfrgm6jsShyYPmOD1Epl20wOU/sHDefraypEWRVAgCIF5jc73Nzi24rrWmyudoB8ueB0CDe3un9jFUfVuatbOmmcO0bEgiQfONtiMXfAclUzH2S0yzT4CN/2BNzYAmcQM1kftWQQ2ksJQgiFmSpmG6+fLBq8Eq8kvhtFR4mqKoAtIJk9BAjbz+OH24iih6egNqA8TSriwJEK0RMG4JEYoO98yOkYkUa6iRUZ9R3Ij3bjFbxXyxz6huOnwTsjxRkJZbmInyiLD0t6Y7XzjV6yU2YeMopc38pJ5gT8BinRodoMi8HafdiZlKwVgeYw9KizJJ2WGfyrZYlKo1VPuiZQD+L/GTy5C83sLLs/wATV2Vao0rqEmnCkCNMqYMGJ8ue4xD4zmfrIQKRrXraQeU9ZjEPhOW+00sdB2gjn5xsMFem2Jyk/IXZgVcrNJF71JLCrIEpAgibqQLFR052xyvxhQksmskgTOpgYuf8Nvh64i0eDVHZg2YpIFVgmpjuDeVbSYIv0jqbYhpUWg5WtrQxLqCpBkTqUgmZ6i2M2iL3NsEmk3yWL5bxL3bqzsohG35liok64gWm8i2HOG5mrTJRmZmUiVJsLwJEWO8g88eKr0alEVFBgGRqizDqd58x0xIyubqZvKVJpMdJK06o0kzpDBBJBIJgm9rxexthctkgnDbYn0e1JZjSOtGJ0xPhMEyZFhtER54L8nxWkC06WdxJLGRq2YEX25jzHljMeA1wasMun7xYEkyR4QDyvq28xi/4lUps5UMFqQKyvePFALRbSSDpMyvhWepndFOzLXiGRzNRj9Wp5VRBiC3zLmAPSBgQWtmMq1ahVpQzqwR0ZhLAeIBrrUVg11iJCgacS37WVaLMjm6nxAQPFEiwLAgcm2jFT2l7UfWGpFZOgbG4F5i4v57e/Ersg4or3z2ZrgKqlgpLKNwpjdVAAUx05+eKx8lVLSVM+/pHPFzwnPKjjUCR4rICTsY2+6DHPli9qVlq948GZ8NrxuZtM74aYtKBLL8IrNOwnqffg77BZXQaq6QzlbMSygFfMRG/9cVSsFuOf7thqhxsqX0MA1hE2YdDyB8/1OG6QFlmqgDEA3mCpMkb89/jOGVzmluYm3lPn0PvxT8arHUKimZiT8riTflPl6Y95LOhkg3gwSPjgvcV70Ts/wARm6wWSx6ja8Tdf1OIX1ZkKMsMLhgd9JuI5mMQ85kWWp3qGFIO24tcenn8cXXCM9SrtTVw6sJkKhMHaI2ZD+E4T9xosODZrSpVwSjwVVlNpmxt1uPkcW9LgVMA63RabENBlT1hgVGkE8x7zNsSf7To0yBSpkkiJFAVPD/DMQLzfffFNxjKqpVypplrhbzHXSxhR78UzyNK0iieanSNG+jSiq5fMqW1qMww1NzHdUt7CRy92CThjrLaPY+7+zgU+iemr5PMAyVbMVBfeNFMXjBXw1QpZVMgWn+mNmN3FMd2O57Ld4Qsxzn9PPGY/TzXK/U4JE9/+FLfGoZmkGYCSOcix+PLFfxEZWvVWnXopWKkhWqUldVJiQCwMEwNrWGJNWiUWk7Z8y5nPtUXSbxBOo3J5HyAH4YhVXpNWTUGaksatMBiPvRNg2++PpzN8I4fTcKcnlyTEkZemQBynw++07Y7n+A8OpAasll2Lcly9InzN1j+uI6EuC3uqqoxN/pAo0MrUo5TJrSZ1K96apZ4NpJ0iSAbXjywB/WTsBp6cvgfXH1TmOAcOSmH+p5YgxAGXpyfdp/HHF7PcNan3hyeWgbzlqcjyjTvhaEJ5dqR8q06IA1HUDFrW+P754aDgtJv78fWOR4JkKiGMpl1A9pWy9MW3vCwR+mGsjwDhtUkLkcsI/iy1ISOo8P43xLSV2fM9HI06guSrfdgCB5Hmf6b4r1JDdemPqmjwbhzVDTGTy/Sfq9LSTzAOn8uWOVuCcNWoKZyWXnmRlqWkTtJ0/hiGhis+Vg5U7GcT6ToxJ8QYyZ1c99ox9OZ/gfDqZUNksuxPTLUjA6nw/zx3N8A4dSUN9Tyx1bBcvSk/wD67RiWklqMF4NmnzFA5bvKSFmT7SqbgA8jc2HLnO+LnPZPXRahVrK1JSIZaaGopBUAinKsoFwWDGx5g42X+xsgtIVBlcuF5AUKcz0jTvOHF4dkqya2y9EhRB10UJAA22No6YzvA7tMsjlpUfOWQyqLWRaVbvQxbwKrAjmksfa8zAiDyvjRMjUo0coKKuCXLamUm7tJYhzHhRT8hztjROF8JyL6u7ylBDsfsKakg+guPLHrK5XJVH0DL0rAhSaKQRzC228rTi+ENLbLodSoxqtzCTVYK1eQ76HqagYlhqhoiCSSCepJ5mcNDPaqdIlyNThNWljMMKiI5mDIefRR5gb4uWyQfuRl6QG0iimido2842i+Gs5w3II4VspQJnUSKFMhTbxG29uUm2E8duyh5LfB89V2+sAK4QVUHh0r/eIBDAMPaKxqAnqByGKyvl+5QQVZql+dhJED3i/pGPpvNcKyNDSRlaEzKhKFOQf4hYR6485rgXD1QVDlMswMRGXpknpEr67+eF237kXJPwfLqV4IuwjoZ9OmHxnHVtQLTzm8zYgjlOPpunwHh5p959UywUcjl6cg9I07+mFk+B8PqqT9Ty4jcNl6U/8AdIi3yw9AtZ805nizs0QFUi4Ox/Q4jU8xO5MnaBzm0jn7sfTuS4Pw+qSoydARtqy9MSOo8P4wccpcJ4e1Q0xlMvNwG+r09JPMA6f3GDQRcmz5wNJ40N7JEjnEbj3X/Yxzh9BlaRtuQdjy9xx9I1eF8PSoKf1Sh6jL09K9J8P4dcOZzhuRpFQcrRJP8NCmYHU2/nh6CWowTKuRJ0ytgBaQeYvYSOtiMWfBWRTqi0AkSBF9iDcbfLfG15vh2SpKG+rUTq2C0Ukjfptjp4bklp959XoweQopJPSNO84Tx2gcrMyqV/DrQ6RFzSLITM7KhufOPwJxErZs0iS1RqjczVXXJsY1EkNF/wCeNdydHKtTLCjTVVJJBpqIO5MAbnqMNZPJ5OsCBlqQgzDUU+IsRip4HVJlclaKP6MKYfJV4Y/aV6hJsIJRNotbBPwuj3cpaVtb44Z4ZWy/io0UFJTJ8ChFYxBK6YvAF7G2H+H0wrMszB3O5tN8Xwi4xSbsFwSc1lg++GF4YkRGO4WJjOU+GIOWFT4YgO2FhYAODhiTMYTcLQmYx3CwAKpwxDywn4YhG2O4WABf2akRGOJwxANsdwsAHKfDEHLCXhaTMYWFgAR4WkzGFU4YhO2FhYAFU4Yh5Y63DEiIwsLAAl4YkRGOU+GIOWFhYAFT4YgO2ODhiTMY7hYAONwtJmMdqcMQ8sLCwAJ+GIRtjv8AZqREYWFgA4nDEA2wqfDEHLCwsACXhaTMYR4WkzGFhYAFU4YhO2FU4Yh5YWFgA63DEiIw7lcqFFsLCwAf/9k="/>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18462" name="AutoShape 50" descr="data:image/jpeg;base64,/9j/4AAQSkZJRgABAQAAAQABAAD/2wCEAAkGBhQSERUUExQWFRUWGBoYFxgYFhwcGhwaIB8dGhgcGRgcHCceFxojHR0bIS8gIycpLCwsGh4xNTAqNSYrLCkBCQoKDgwOGg8PGiwkHyQsKSwtLCwsLCwsLCwsLCwsLCwsLCwsLCwsLCwsLCwsLCwpLCwsLCwsLCwsLCwsLCwpLP/AABEIAMUA/wMBIgACEQEDEQH/xAAcAAABBQEBAQAAAAAAAAAAAAAGAAMEBQcBAgj/xABOEAACAQIEAwUECAMFBAYLAQABAhEDIQAEEjEFQVEGEyJhcTKBkaEHFCNCscHR8FLh8RUzYoLCCENy4xYkNLLD0hhTVGN0g4SSlKKjF//EABoBAAIDAQEAAAAAAAAAAAAAAAABAgMEBQb/xAAuEQACAgEDAwIEBwADAAAAAAAAAQIRAxIhMQQTQSJRBTIzYRRCUnGBkfCxwdH/2gAMAwEAAhEDEQA/ANtepeBvhj674tEeLp+fp548Z8NI0e1y6e/ywL/SR9I/9kigTQ77vtf+80adGj/A0zq+WAArqZ3SQGFztHP0x2tm9EarA88Y9/6SA/8AYT/+R/ycSE/2giV1DIGP/iP+TGE3QGtVMyVXURb8PXphDMkrqAt8/cMZjwP6baubqJSocPLO5Ij6xYARLE9zsAcTaX0w6jC5QlgSCBWG4JU27udxzAwpSUVbGlfBoNHNFxKiR+9sco5zXIUXG88vXzxmVT6d0V9JyhsYJFYGP/53xNT6Zl0azl45/wB78L93zxF5IoFFsP0zstpjxDcfvlhNnYbSR4jt5+mM4y/04IxAbLaZ/wDfT6f7vDud+mgJ7OV1noKwsJgf7s8yPiMS1q6F4s0OtnNBGrnt+nrhVs0UEsIH4evTGY1fp00yPqV+hrx/4Vjh7L/TZqHiymk9O/n4/ZYdoVo0lsyQuqLfOOsYVPMlhqUSPx9OuM4X6bFI/wCy+n23/LsMFPZXtqM5bQtNp9nvNRKxuvgE3tHvwWGpF7Qzev2eWOUs7qJUC438vXErHYwxkT674tEeLp+fphVM7pIDC52jn6YlxhYAItbN6I1WB547UzJVdRFvw9emJOFgAjDMkrqAt8/cMKjmi4lRI/e2JOFgAi0c5rkKLjeeXr544mdltMeIbj98sS8LABEbOw2kjxHbz9MdrZzQRq57fp64lYWACLWzRQSwgfh69MdbMkLqi3zjrGJOFgAjU8yWGpRI/H0645Qzev2eWJWFgAiUs7qJUC438vXDtOvJI5jHrMatLaY1QdM7TynEDhKm+udXOd5wAO5+qyEMok7R18vXGV/7QjWyYIB/v9wDypY1TO5nuyGiRz/ljKf9ocWyf/1H4UsJibo8/Rv9HFDuKeZzFNajuNSK6gqqydJg7sRBvYCMVX0hduaWYp1MnQpjQjL9pMKShMhFA2kWM3vjWsnQC0kQWCoqj0AAGAzin0f5PL0zUpZU1W/hJqVOt+7DAteBbaZvGPA/C+qj1vxByz23dwXhVb/4L+ofaxWv5BL6JOBtWq1HMCkmkkgDUXnUADy9mSd4gc8GHa3trl+FaaVKgrVHGsqsIACT4nIBJJM+Zg36u8DpjKU6gyuXdaXicBlfW9UxARW8YpKojUwBNoxN4r2GyuccV8xSY1Cqg/aMIgbQDFsbfisZLrIy6m5YvEY3z9+P3KsGVTg9Oz+58+KxxKQ7wTfly2Hww9muE16Sh6lCqitZWZGUE9LjfEvKdmMzr0nLV506oFNp09dtseua2M+op1zMfHEwcTYU2QGEchmFpkSBfePEfliVV7O12b/s9YarIBRYSRuAAsWufjiK/ZvNKwRsvXBJ0gd09zvAtBPO2JpC1L3IwzXlbDgzRuB8ef8APEn/AKMZvVo+q15mAO6fffpG2O5XgOYZnUUKrNS9te7aV/4rSPzw6FaGqNUjmATbBZ2Q4qadamRvNjYxf3/l7pwQ8GyxoplKQy2vvKXeVqfdBmJOor3jMkLJ0afGunS0gyMR+MiuMxTfuS3cUyK1YUSqGrq1QsKNSpYTzg4OSmOW5UjZqOcBUEgpJiGsd4FvPljubzqUlLuwVRzOMzzvaLMVjl6r0W00m1O6KwUgEMLHa4veL4tuPdqqdXJlVYCUlvCSFP3E1REkiNXvGHRp7iCVe1NA1AgcEkxYz6R16W6Yt5xhvBuLdzWBsRpB35+0vmIMbEbG98aC3a8tQJRpdyo2jSW303uAJg9R8W1Qo5PcK8rnUqatDBtLaW8iNwcP4BeznaMUu8LoEouzNTgkkmQCLmSbyekYK8hxqlWBKNsQL2ubiOsjESyM0yfjxVqaQT0BNt/dhnO59aS6nsMVmd4zTqzSp1YfTqMRECdSz1/TDG5JEzhXFO9SWAVgxWJ6bfLE8nAVkACw+0kgWG9xs0xewItImOcYue0WaLUStNkDE/eMWBMwetvxw2tyEZutybU4sitBYCSAASAZ9Cfd7seOH8Y7ypUSI0E35RsIPmZ/ZxkuY4jUYlalUjSPDqBYtB2ncDf39NxK4Lx6pQKVCEJHslmuQZBFj4mkyQdoE8sS0ke47NjwsCfAe3FOpq7w6dO5J8POy8yLc+cDE7Mdt8oljVBuB4Rq3E8uQ5kYrLVNF9hYruH8fo1jCOCTcA2JHUdfdibXzCoNTsFHUmB8cA7Qsw5CsQNRAJA6npiv4S5eWbc7xiRS4pTem1RG1qsyV8twMMcMrFyXiNV4wDHs3XVWBbb8D1xk3+0V7OT/APn/AIUsa1m9JYB9vPaeQOMt+n+gGGUnl33/AIWE+BPgM049lwonMUdv/Wp/5sVHH87RdGqa0qUgjyVrMfEFZgESmfb2JYmwHLfGAZgfZpb7x/7qfpiy4B2tfKUnpd1TrU3bXoq6oDRpJBRgYIsVNjGPPfD/AIIuiyvLHI3a4pEepm8sNNGkVs9X7vJ02d2Zsp3qgOytUrSNGplu2lYIm0yWsDhZPizPUGXSq2ls/ZdbMRSRddTxE6mQuPTfrgQT6V8xKsaGWaqFNMVCrj7MtJTQG0xFvTHtPpIqKsJlsshQt3UK5KM4IqMCWOom2+O9p35Ob2Jh2eKLTzed1tqFOnTZEKliapmoh0ibqxVQ0D7oxHzdGscrw6mara61Rdeot4i01XZmVgTpBiBtNiCBAov0m1SWK0MuNbK1X+8BdgBDSHlCpAIg4R7dVa5GvKZVjTWFPeVVAGwCgPaxjqQMN7pq/wDWLsSDPhWZ7/K0lD16Xel3aoaneDSjCmodnIfS5IAVLmCDznxwbOd7ladLVVpGqarNUV2ZRTpuEGrvahZFcsBpQzMjngFy3bKutU1GSj3fdCmuXVWVFUNrWLhgwa+uZw2O2WYTMCpoo6O6FJaCg92Kch4s2oNrAbVMz7sCkr/gfYYd0M6F4ZWqFisPVVfFVYVO71BRoZyUU3JAIA036Y9UOJjVklNa1HLVK+YYyTqRAg70e0xQk2N7YBP/APQ6xlHy+WaiI7uiVbShEydQbUxaTq1EzhrifbSvmKTqyUFequitWRCKj05kJvAEQDAkgDBxW4LBK9wtzzVkevRWs5L/AFWiSKjGalVi7MCY8XdiCQFsTbF1muI683l2E0/t8yGIdiGoUF0nUCdOksDaLb4Dsp2qrFA+jLiqAqjMOrapA0qxE6DUAsGInDS9pagy/crTptUVKtHvX1d4BUJLws7mSJIm2FGt1f8ArF2WF75x3qZQwaVarmKZA713cUdJdhVNkuIOgCwjAxlc8HZyJWGqMpCyAisSCfICMKl2mr92qinS71E7s1zJcCNEgatAcqNOoCbDEfI8TFIDRqClSpJNmU2YMOpJ90DyxGbfgthHTY5mayszQACIuBYiygW9xxY5VqqrBsPvCfeL9B5HEak1IS4BjfQGA2IPtFTqcRzF74m/2hw8kBznFnde7pmZ3AIc+m2JpyLlBibPVCpVDz9nUBJ39/qMT8hxSpTZQjqhVgx1CRIteASY29+OLmsnRaFy4ZYJUuz6tM2nxb+QjFS+ZNQ6qegHVJRUIm0jSASSRYXOILIrBrTsFPEO1OXrIwq5lmVzcIjaZAHsypI5fHFZm83l6Vqa5h2mw16RNtzE8xy54gLkQ6wagUrcKaTR8RI/YxGfMtT1gkGYOoTykWkbxv7sXuVLgTbJWT7Z1qLXXSBIA3AnlB35/HEvMdtmZdLKCkHSgJUKSd7GSbnc9OkGno5lajySsx4mYKbA3O+88pGO8UyCKuvv0qBukTbfw7g+e2I69xX7HjM8cZjqDNYFQGIPhiOm9zivbPEDSGMdJtvNulwLjphhwvW2+38ziTm8mKSodQPeIW29P1xPuJbMEm+B76wAPETfeD+Bvz8sRMxnDMHkI93LEPvL4kVUgAjYj8MO6FyWmR4mQRDQ4III8r4sc32gqEeN2YzIDGb7e7855YGO6YQQPlh2qWvPMWb7pvBi18VSVj3Nj+jXOA5J2JELVeSNrKhJxf8ADKoYsVEKdhEfLAj9Dfi4fU1QQa7zO0aKe+C/hjLJCXTkcNKtjXDhD2cohyFbY/Pyxmf07UmYZTSJE1p+FOMaVnst3hCzB3np6eeKDt5RVhS1IHjXE8vZxVnyPHBySsU3UbR89UMsdBEGUYctvaF7GNsVYybE2GNP4CoXiGbUKAIBC2gXm3xwUyOSL+/djn5OtlBr0+F5KXMw3LcOqMPCjmDyU/piZ/0crsA2gj1scbLqPQfE4Ut1GKH8QyPiK/sg5mR0uzVZvZGrE2l2UzK27o387elsaYtFry1+UbY9ikZ9o4X43I/YWozar2VzDRNIyBFp+PmceqXY7MR7De8fu+NJqIW++w8hAx2lS0/fb44i+syeKCzMn7B5gmwAHnIw8n0eZoiAU+MD8MaUz9WPxxwVR/F8ziP43N9h6wN4V2BrIp1kGeQIAPvifeIxZp2MFy1NJIAJFRpMRG48t8X4qL/ED7z+uEXXEH1GWTuxakUNLsXSVgQpsSRNQm+F/wBCsuTcMDM/3k+fPbF8CI9n5fyx7ER7Pywu9k/ULUirp9nKCgAFrdGE/GMNp2fyimYfzOoz7sXCmBZY9wxV8QztTLhnC06im5DEBhESQJv7gfMYsxTnJ05suxLW6sH8vm8tVzKIFYoUqe0TMavsxv0Vp6zi1ocEypYlKTSN/E4H43GB3spxWm2cFU0m1hiVFIAAyDA0kEAX2FrTbmfZeo7Al0FzN2JYeQIMfLF+ZqFJSZdkxcybSK+lwqmNqAAt94/memHH4PlmuaInyMfgcWBpzuPx/XHDTHp6E4ydyf6n/ZiIKcCygH93+JPxJx7bg+VO9MW8sSGywIgkx64S5UDmcLVJ/mYisbsvk5nSw9Gt88MvwXLudL6oQhE8UWIBjzP6Yul4cWBgt7iJ9wiSMBvFOKOcwLaQladIF4QLTJPWbnbmcacSyzdamXRtRbCalwnLqugA6QIj+fP349/2fRggaoIIIgRffliQuX6Xx05cdflip5Mi/Mym5EdMpSC6YYiIueW0emPVOhSChQllsL49/Vx1PpGO9wOmIvJP9T/sWqXuE/ZHJp9XqKFhXdtVzclVBv6Riy4agUsoMhbTiD2YoTlnUHTLMJG4lQJGJvCqGiUMStrfHHe6dt4ot+xux/Kh3P0mYjQYbkenr5YpO23+6/z/AOnF3nywIKXbp18j5Yo+24/uv8/+nEOs+ixZfkZmmStxSuOtMH5Jglg9cDIMcV/4qP4D+WCVX+OOLn/K/sjJPwewPPHQuGg/9cd1Yy2RHdHnjuj9zhrVhF+vphWOhwoMdFMdBhovHI4TVbbYLYUO92PLHqB0+WGTVPIY4XPTBuS0kkYSv+Y5cjGGVkmP5fPHVpkAyQfE2zCfaPQ9cNRdNk1jdWPn345qxHCnkeeOnrNsIWgeLC+w8/58vXAb2nSrRIZi9dGlkD6SFYeKwKyBAm1rbWwUtUEEXYcxzjAdxLhFFKb1EK1FQnwsxDo1wQgPxiOQ3jGvpnT5NOBJMrODZtnfVRpNqZpGmFHv5A77W8saJw7MuZNQAPJGgOSByJiwJnnfGfdm3fvAaY0CCP7wKCPOQPFykG/TBzwTLLSRgpsSbEloIOljqJkkxznljR1D2bsvzfKWWvC14aZren4Y8UCSqt1CmByJAJ3xzDnUSNePOqR64j5+k3dPAtBHxBw+yGN4BP6+4/zxJIaj5K/i3Da7IWpVWEWk/dO/tC6+8GZOBDKdpK/fAsFYiB7CyYP9RbFnxPKO+YZEYpUUagHWzjcaXEmfIxHuwKnMNr8KQ+oG0+/nE+fyx0cS2qzpRe3Nmo5bjGacCCKYIkjWC3l4QSbe7DoqT69cB3DcnW1qKopoD4lRn3I5hCxnf1vvgvDmLxPlP4E4ozy25MvUU+GemfHO8x5FX1tbCJnGS2Yws7MgnLuFMNqaD0OkRibwmkVkNOrnJkz688QezBYZZyt21NpB5nSIB9+JvCdRkv7R3kR8uWPTdL9KP7G2Hyoez9coQwE8o6+nngf7eH+5P/H8PDOCHOZgUyGIkc/LzwOfSBP2JH+P/TiPWfRkE1cWZnmLcRon+Km3+uPywRobfv3YHeKj/ruVPXUPff8AXF48xbcfhjh5t1D9v+yiUbokJV/H+vuxwNb3fv34Ykzzx3uZHQjpihEVEdZ4jzvAx4epzIxynRsOvyvFsILY3IHpsdjfAS0D6k3tjiVLjqf1x41RedzAv+749UgB7/64iKh7Weo93LHS9vn+WFQpnnYRNzuOcfvljrUiLyIubHf9DacSpvdD0sdWpe4Mevxx4psukAAyC3O258sMrWjfDdGpy6k/iYnCUnVDTdUStXPnMTPL9/DHoAQN+fT3YbRCedgDeOgM+/HG2F9yR+f64NyLs7XzNNBLtpHNiYEb7wBPv92ADtK+XqK1RKgYhyjKx8ZiLqwM6TqkNzi2DbOuBSqFhrAiRYzuNrTOAXidZHphxTZXBC6WTwzcQjEhiBbcRfG7plS1GvBweuA8CWvZFVCIOo1GMRyjnv5YOshT7un3ZIIkiCsRc7XJX44BuzPCtVamxhWVhE6goI+8QCdvLrg1yeS7lSgYNe8EGPEwEAbD9cTz3pe7LM9qOxYMsqdRix+A5+k88JaWlFuD4QLX5R6YZeDSYyANLL5eIGfTf54dcDQCptYGYEenlOMSitBj0eizzXzDLSbTAIVrwOnnh6vVYGWbSQRvH6xiBnqp7syZhD8Itf5Y9V2ZpAbT1aJMDkOlueJJpUNPZL7lNx7L1vbRlZvESNXiIG5g+XQnY4D8sWJsitIg7g/Ij8sE/FuFMxFTSW0C7KTtF9XO4363xRZCsqVJg7+yB+HT342Y3tybk21d2EPBlraw70EbozgagOUFjqP4Tgn1TaL3/M4pF4471VAoaU5nxhvOJlR6fPF3XqAuW5G/U33H78sZ8rb5oxZtT5SOB7em/wC+ePAI3v5T6/PHlqo0EECZBnpAv+94wgIZZvGk7/C+M9LkzBj2Xq6cs7AFoZjA3MKtvXE7hVUvLmJa8DbEDsrXC5eq5sBUc+ggG2LDhlbWWYDSCZAx6TpvpR/Y2w+VD2bqKGGv2flPKfLA927a1L/P/pwQ5tFZgr7H5np78DX0gGO5Mfx/6MQ6z6MhT+Uznj6aa+UbYd4R7jpxe0mF48vdPP8AfTA92hcf9XO0VVt0/cYu0JkyIn0/H97Y4c36I/yUu6Q4tUAT+WG85WuoUwWfcC8QZt+98ehTtI2kfv19cQaOZV6kgqVVTcGRLGDJ92Kl7kknyWSVbx069cddZBA52353/PDev02E/n/THag5++3M/nhedhpi3APuP75Y6cuQQFvcGdufM4fpr7VrKOvyjn/LCQkkx0E8udzf1jE9PkBZikQ2rkBAnyN7/keuH8gkrBvzgep8vL8NzvHzedWghYy46D7xJnSBt/PpjnC+O0cwo7oFSFiCIiLwep1ehg+RxbFP5iyMXye3y8EiNRm35R0xKIGmwAJ2A2sT5TtJ94wq7f3RXe/re6z7yPWceqNQBRPIsJ+X79DiyOJJMaVJoapvcQQAbAxckjpz5/vfwV0kgmdrRzO173tt54kJlwCu5JIja1vL0OO1ku62gsAIBBva5ve4Pvw+1e5DTRU5sAI1xDRAbxDqJuPjgC45nzJTuikQDB1ITcMRHImCCI57740DOV1SmrOrOJk6FBYD+ISYPT54AuNOVcNVogMrEioqgAqTYOFJCkbG5Bn4zwwp8F+GNEzs+7qhLoyqLa3MiSY829IFpJJwX8K8VFYYEgkkQRIk3gyVNrSeXxpOzncvSioGaSzIBLAmBYxbaPQ+mJ3EOIHL0WemFLU3IMqdIGuDaINo2/XEsu6qizJvsWtcfZP+nkf0w6mWZvCOeonoLggz054iUc29amxKqFKqAwEeItDRe6kQQehxdgaSQVi9/lz9/L+tGPC26Zn0VsQ81QCqx1Rv7QiwsI+V8R+I5TvAyamkkHUhhgRcQeR2ufO2JmayxqJVUclMnkJMHf1+WOBAGDawCY5fuOY9xxa8bVaUNxSWyAriHEMwo0M7IGnw2CwfPSJtzJvGB0Zhlc+NQR0BM+f8Pzwa9p+KU8uj02JLFR7IlQZnxExBgcgcCWVrEksiqSBbVtPLlfE4W+UXRba3QRcJ4jUqkBg7r/EqwCxncn8BgiCjzJC38r7fhfFT2bztSoxOYKbAIEj2hzbkEO3Xn629BI7w2GoAb/hHpjNOG+69zJlVPgaZo25nCSqWYTbaBHzwzvY8t7emO1RDf5Y3535fH44zJGag27GOPqzliI1tM7RpXf3YsuGVFJOgQn3fTFf2PphsvUUgQajCOUaVEYseG6QWVDKjY7/Pnj0vTbYomyHyodzuXFQ6Tbr6eWBb6SGgUf8AP/otgoz+XLkAGDvPTzwJ/Sep00Y3+0H/AHMR6pXiaG90Z12kB7tW3AqJt78W4rSOoif6fvlin7SyKDD+HST7mGJtXNBKbafuprjqBdh6x+PnjjSxuUEl7sg0SxBUqelxPKL4oOy3HaT1a9JFVUDSnmghTvuZE/5sVHEO1LpTqaW2NVE5kyxAaeULIHoDgey+dNDMIyWKBBsu4AmdJIab35je+NWLo/TJS88D0NGxE7EWAkQbeYnpaMP5WlLATA1C/MDngPq9plNWi/iFNmQONQ5+EsYMkQxBmLomLLgPHu/VmOkw4JIAE3ZgdINhY22uMZ/writT8EXB1YV5VwO8UdWW+0eE7+mILMCWMxKrETH3QBfnHn0x3KZyUfbUHn1EEEH5fLHDUAJWLSAOX8J25CxF8EncUkLwMcWorVoVFMkEMZ8wDB+IxQdgKzEMW8XsDe4AkAmN42k35bRi14vm+6y9UW8UAXPMx+eBbsRnxTqgE2J0n34cFcNjRhjcTSFqo2kNG/LmR4gZ/DHpKTaFkSNxym8x7t/fhjP8Mq0W9mUMSRBBgW2PMfjjmTrBKCs8gtpK2JtzM+e3pixScb17A5JRtj2SqXYzMW29CB6nxYdoNLEzzgXiw1Ael8V1DNjSQWvqUgEWiCDtaZi+J+VYLSZmIgDUTyESd/d8xh4W3wyiM9RD4iyqhMahLBtR0jz8UHe3LrjNeIZvMU3YFSiMTHdsXUKTZQSJsLTzxplPxLpgv9oJHkCZ+QwK9tOGDv2ahSqNRWB3lOmxTUB45ZRpkGATa49cWQi9Oqv/AE04JWNcI0TSpiiSXVSzvqACk6nJuE8hJkaeeJ/Gai/UKjAQHcqAR9yZLdBy+XljvYTJU5IqUiPCShqK0FluQs2J0kHqNOKrtnxgoVpKxDq9RiQf4nNo93wPxlKCdFkqboI+E1iuUCg+Id2AR/ECs8+Qhf8AL54IBXJB1GbCbkGQVJ/Df9cCnBMwpSFtqrKOsHvBceUcvL0wStWC1W1EKBIk2ExyH64gnW7BobbPFBWYmzJyi3tfp8secyGFGpo7suAjKHO5G6kTaQYn37YbzVam66QyywAXxC5Ajab88P53OJSDaqYqo0ajF1gQIDAgi4vK4UcibpMrq2CXGc0j0WaClSF+zIIbfxXELAPxkYosvlgiipWRgjG17+hANib4jZqqz1KkmLSBPVlsOtpwq9ZVI7xiAu4B8pAkTc4I35JK06DLhNaiWRaNMayBqgaVXqCXtJ5Rv1OLIvFIsCCSVJi9pKiD7vngR7N5ilW1olM6imou9QAAj+FVEteABvuTg44nTHdOL+HupblJAaQb7THuOCeJU6M+SBC1kk/wiQR7hEY9Z4EeIixcqLXPhvh1gppttLNt/hEQfWxws5V1BViQrM49WM/Dlintx002UUgt7GoHy1ZTMGoynrdE+d8W3DaWglN9NpxW9kpfLVIOks7QRyJVb+uLHhNDRKncb47OFVBI0Lgdz6tI0e1y/n5YD/pRzBU5YATPezb/AIP1wX5+oykMok7R18sZ39OPFGoplgCgB74nVMmBTGlStwfGTy9nfkTMtUGh1ewL1Mk2YpaTUpgVRU0gVAbpBYCD7QsYMWPXFV2lBVqaoftVC1I5kBSAf8YIBkC8TYiRiiyHaeXoatP2carRqA/ijcxYncwOmOVuPBAklasamCsrRTPjWEMjcMrT/EBjFjxtPcs7SSsoamY1wDsLDy3NvLD6hAT4QIIKidQAI2PX37T5YhU12xKy9O1jF/3vjTLhlkVdMt3zn2oHiVWRdvXw7mIFsEnZnJ9whLTNQW2KKAVkHnrMg2G3lMAi1NVRb2EC35Y0HjmZ7vLU3VSACAYPMiT0LEwbW5emKJemKj77E5NNNtFpUrMNV73jcfluDj0mYqM3iX+o589/w9cRuC0yVCiGI2OuTzlo3Hi1AX5SMFnD+CUkXXXaQL6ZMekC5Mco+OM6wvVpRj7TT2AftXmNNLQCxLOggweZNo91/LA0mTzFJdbUqgXwknSSBci5G0yRfBV234vQFUFEhQvhUj73UGfCD5z6b4rc92+FamlM6wqroNPX4GXVq3TS0yN2nrbGpYlFU0WRbitiTV7VVTmfs6zBWCSFa2rSuojkLjljVOG9klq0qbmo41IpgKIEged8ZRleytJ3R8rmFhoZlqOspMz97Ubg7gG46id24c4p0kQhvAiA2uLbnaNsKPTQk2pK0PJU1uVlPsDS+87n0gfliXR7N5akrAoxBENqkgg2iNvlib/aESxIZeo2AiZPXFfxrjCBVIc2YFonaCIJHqDB5DF8cGLFuoorhhV+lEHtA1OhRdaaIlTSSKjKoWeckg3jp5YzPM9sMyqVko1C1BacIvdqVAU6mJbSAz7yTY354uO1meoZyshpp3zU4Fitr89LHUt/K+I+ey9bwyGo0wDGtTpDbqBpMCYi+1+U4jOT4ii+OOuQZ4p2uqZ2vTetU1GFQInhQWAYmTdib+Hy5ARUcZyNQ12ZNVVQbMbEx5E/nggodmdRWs9MLqIJgqd9iAh9k9Y/noOS7L/WMhSWdPdloECDqNjqiSDI54IpSI6dLAvs8aqOZpHQ1XRrYm5NQMJi0ny88EvaXhr1VrrTKtIJ3gybAHkek23Hri54vwenlssdTayKlMFosssDa/hmBJwH8Y48orPVosCASVbW2sWMgiYImZ226GDRmjGOzJp3wAeXzlQkAMZ2Hxk40RXT6ooGY0siTEHSQBtqBHzmcAnC71SxAJJJPqZwX/SLmBTOhqVGi9QA/Z3Ojcs5gXMRAUbHeQcUOCe6E1uCAzEs78z/AOYH5CMR2p1NekKzJq2N1PT2hExiNVzA1L5QT7zf4YMeznAquapVGoimxA0lWfSxlYBWRBiOoxZGLXAmyT2bXQhR6NNZaVZVM9I1EEDz29cEdSsTbUWFj05W5afhigymarZZloZujUUkSjqxDEc9iVYi0wcWXfUCQNcX3caT/wDctm+RvvjPPI4upozTyW90O1K5vB+INvd/PDIz48hFpJHWCLH3W9MdzmQDDWpGn/AC1rXsSwFtsRWSdiGKwQFbS09NLEfucPuQ8EdSND7FVGbKVNMatb6ek6Vj3Ti14ShE651c53nFN2CZlydQhH1B2IVxDToSB7+oti54SxaWbc78vljrYncEWIez2Y7shokcxz93njI/9o6pAyM3E1//AAsa7m64RgW2/DzxkP8AtI+zkT51/wAKWLHwTjyY1QMmR/PEiDUcifEQR8oAtfa2IVMGZ/fwxLFQqyuTffp7/nv5YqfBoStUNVKJQ9R1E/nh7Lt7XW36bev445ms+ajS3SPWMecs9x0mPj/MDEKbW5KSUZel7Fx2ayP2iVHuAZI9ASD5fywW9uM4Ep0hJEMWIG9lmZtLEsP0ItgW4Xm9LAwYJgjl5/InDnEm7yppZmKgqCxJKiLA2uVPLnfGGpPLqkbvw0ey2X/A84yPO0rpCqSCRuCeiBRAvPrqJJLS7Q0zC1IO507xBAg89/wxUZj6qKiKj1A6IHYFyUYmIQkRJA8WsbqYIBXFDxBqVPMRdFZ5DWJVRBOoGCSFmJ3IXqcW91SaS5McmkkkHObz2WrWqUqZWfDy5XJZbkf4d7HbF7kM7kqlMpposIA0kKRbYGBYD974AU4lQoomYFM6tcKveLBpmdJcQwLEEggAAgXkTM2h2hhvAAxqCn3Zp+BlB1IAzAayRzBJFl3iMDzyj4H2G1dBOvCMkuZVqNIpB+6rkTFrA+yJBvAuMHGXdDHiEi4Ej0sATjMxnTTFRjWfulqAKFYeIgXCRaQdzHwFw7lO26q8hVVWOxg1duZAhvXp6HFuPqE9jM4+DTkZRYahpuABEWNgLT6emM0qfSaiu1MU0bSZUmQ2836mQJjF3wvtyr6Q9iwm4gnz6CZ5mcRO0HZ/IZwFnCpUP+8S0nq0e1+Pni9yUkSh6XxYI8X7QmqQ9KKLsssaald/usduW0RaemB/inFq7UiKlZyo2VuZ2jafZk+hxdVfo7rAk0ahencgsgNhPObe4zitpdmKmsDvAeRDARPrbnyPvtirQ7tlvdVUhrs3mytYK7h6QMSA4AjYiBrAsPPG19ls/QqqRQaUTTqWZhrsSJiRIiYEkdd8qznYtxHeVCqgXfvVqA7binsN7fpgv4DnMplKTUqQetUIEEKW1yoYaNNgFBaVJBselrIVEonO0XX0s5oLw8iR4qiDe/M/ljEu9HdmNyY+F/364Ne3PaNc1lFRqaJnEcl0SSRSAMFiYiQQ0GduUxgAVCoEx1InzBN9jYcsUZY65WghJJE/L+ESNx+ItH44j9p89UqZhnqydUFSRukeGPKBp9xGG8jnAGAJ5/iG/M4POyNTLZ6jUy1QHVRmojxcKTFm2ABvBiZ8rQhH1USvyZbVe5PkfywQ8Ez7gyp8MQRMXnlizq8LUMQII5GN/wBMScvkiLLAHwxekRCrsrxYUnBaoQWEGwgjlqgWPKcX/EqlGqp1IptGkqI9RAke44zinmiAbEMu/wDMdD1+e2Ee1N1gxtO5kExtv+/PEpO1QKPuEoyAktSYFNoJkg9CTcj5jzxB4lkHgSx0mwVvEJH8M367z69azLZt1RXRtwTIkA9QfMdPPF1kuMU8wPum0sN97AnUBJMH0kYxzwJPVEqliXKC/wCjRjTydYtPhrOY3Md3TMCTgk4XWLy5Earxij7A1wKOZJ8IWu0+gpUpPP4YvOGVQxYqIU7D+mOjj+VCH82V1AP7PntPKfLGa/Tpwxay5UFiCO+0xtJ7vfytjSs3RVyFbY/Pyxn30z0lb6qCSG+20kHnFPfrgm6jsShyYPmOD1Epl20wOU/sHDefraypEWRVAgCIF5jc73Nzi24rrWmyudoB8ueB0CDe3un9jFUfVuatbOmmcO0bEgiQfONtiMXfAclUzH2S0yzT4CN/2BNzYAmcQM1kftWQQ2ksJQgiFmSpmG6+fLBq8Eq8kvhtFR4mqKoAtIJk9BAjbz+OH24iih6egNqA8TSriwJEK0RMG4JEYoO98yOkYkUa6iRUZ9R3Ij3bjFbxXyxz6huOnwTsjxRkJZbmInyiLD0t6Y7XzjV6yU2YeMopc38pJ5gT8BinRodoMi8HafdiZlKwVgeYw9KizJJ2WGfyrZYlKo1VPuiZQD+L/GTy5C83sLLs/wATV2Vao0rqEmnCkCNMqYMGJ8ue4xD4zmfrIQKRrXraQeU9ZjEPhOW+00sdB2gjn5xsMFem2Jyk/IXZgVcrNJF71JLCrIEpAgibqQLFR052xyvxhQksmskgTOpgYuf8Nvh64i0eDVHZg2YpIFVgmpjuDeVbSYIv0jqbYhpUWg5WtrQxLqCpBkTqUgmZ6i2M2iL3NsEmk3yWL5bxL3bqzsohG35liok64gWm8i2HOG5mrTJRmZmUiVJsLwJEWO8g88eKr0alEVFBgGRqizDqd58x0xIyubqZvKVJpMdJK06o0kzpDBBJBIJgm9rxexthctkgnDbYn0e1JZjSOtGJ0xPhMEyZFhtER54L8nxWkC06WdxJLGRq2YEX25jzHljMeA1wasMun7xYEkyR4QDyvq28xi/4lUps5UMFqQKyvePFALRbSSDpMyvhWepndFOzLXiGRzNRj9Wp5VRBiC3zLmAPSBgQWtmMq1ahVpQzqwR0ZhLAeIBrrUVg11iJCgacS37WVaLMjm6nxAQPFEiwLAgcm2jFT2l7UfWGpFZOgbG4F5i4v57e/Ersg4or3z2ZrgKqlgpLKNwpjdVAAUx05+eKx8lVLSVM+/pHPFzwnPKjjUCR4rICTsY2+6DHPli9qVlq948GZ8NrxuZtM74aYtKBLL8IrNOwnqffg77BZXQaq6QzlbMSygFfMRG/9cVSsFuOf7thqhxsqX0MA1hE2YdDyB8/1OG6QFlmqgDEA3mCpMkb89/jOGVzmluYm3lPn0PvxT8arHUKimZiT8riTflPl6Y95LOhkg3gwSPjgvcV70Ts/wARm6wWSx6ja8Tdf1OIX1ZkKMsMLhgd9JuI5mMQ85kWWp3qGFIO24tcenn8cXXCM9SrtTVw6sJkKhMHaI2ZD+E4T9xosODZrSpVwSjwVVlNpmxt1uPkcW9LgVMA63RabENBlT1hgVGkE8x7zNsSf7To0yBSpkkiJFAVPD/DMQLzfffFNxjKqpVypplrhbzHXSxhR78UzyNK0iieanSNG+jSiq5fMqW1qMww1NzHdUt7CRy92CThjrLaPY+7+zgU+iemr5PMAyVbMVBfeNFMXjBXw1QpZVMgWn+mNmN3FMd2O57Ld4Qsxzn9PPGY/TzXK/U4JE9/+FLfGoZmkGYCSOcix+PLFfxEZWvVWnXopWKkhWqUldVJiQCwMEwNrWGJNWiUWk7Z8y5nPtUXSbxBOo3J5HyAH4YhVXpNWTUGaksatMBiPvRNg2++PpzN8I4fTcKcnlyTEkZemQBynw++07Y7n+A8OpAasll2Lcly9InzN1j+uI6EuC3uqqoxN/pAo0MrUo5TJrSZ1K96apZ4NpJ0iSAbXjywB/WTsBp6cvgfXH1TmOAcOSmH+p5YgxAGXpyfdp/HHF7PcNan3hyeWgbzlqcjyjTvhaEJ5dqR8q06IA1HUDFrW+P754aDgtJv78fWOR4JkKiGMpl1A9pWy9MW3vCwR+mGsjwDhtUkLkcsI/iy1ISOo8P43xLSV2fM9HI06guSrfdgCB5Hmf6b4r1JDdemPqmjwbhzVDTGTy/Sfq9LSTzAOn8uWOVuCcNWoKZyWXnmRlqWkTtJ0/hiGhis+Vg5U7GcT6ToxJ8QYyZ1c99ox9OZ/gfDqZUNksuxPTLUjA6nw/zx3N8A4dSUN9Tyx1bBcvSk/wD67RiWklqMF4NmnzFA5bvKSFmT7SqbgA8jc2HLnO+LnPZPXRahVrK1JSIZaaGopBUAinKsoFwWDGx5g42X+xsgtIVBlcuF5AUKcz0jTvOHF4dkqya2y9EhRB10UJAA22No6YzvA7tMsjlpUfOWQyqLWRaVbvQxbwKrAjmksfa8zAiDyvjRMjUo0coKKuCXLamUm7tJYhzHhRT8hztjROF8JyL6u7ylBDsfsKakg+guPLHrK5XJVH0DL0rAhSaKQRzC228rTi+ENLbLodSoxqtzCTVYK1eQ76HqagYlhqhoiCSSCepJ5mcNDPaqdIlyNThNWljMMKiI5mDIefRR5gb4uWyQfuRl6QG0iimido2842i+Gs5w3II4VspQJnUSKFMhTbxG29uUm2E8duyh5LfB89V2+sAK4QVUHh0r/eIBDAMPaKxqAnqByGKyvl+5QQVZql+dhJED3i/pGPpvNcKyNDSRlaEzKhKFOQf4hYR6485rgXD1QVDlMswMRGXpknpEr67+eF237kXJPwfLqV4IuwjoZ9OmHxnHVtQLTzm8zYgjlOPpunwHh5p959UywUcjl6cg9I07+mFk+B8PqqT9Ty4jcNl6U/8AdIi3yw9AtZ805nizs0QFUi4Ox/Q4jU8xO5MnaBzm0jn7sfTuS4Pw+qSoydARtqy9MSOo8P4wccpcJ4e1Q0xlMvNwG+r09JPMA6f3GDQRcmz5wNJ40N7JEjnEbj3X/Yxzh9BlaRtuQdjy9xx9I1eF8PSoKf1Sh6jL09K9J8P4dcOZzhuRpFQcrRJP8NCmYHU2/nh6CWowTKuRJ0ytgBaQeYvYSOtiMWfBWRTqi0AkSBF9iDcbfLfG15vh2SpKG+rUTq2C0Ukjfptjp4bklp959XoweQopJPSNO84Tx2gcrMyqV/DrQ6RFzSLITM7KhufOPwJxErZs0iS1RqjczVXXJsY1EkNF/wCeNdydHKtTLCjTVVJJBpqIO5MAbnqMNZPJ5OsCBlqQgzDUU+IsRip4HVJlclaKP6MKYfJV4Y/aV6hJsIJRNotbBPwuj3cpaVtb44Z4ZWy/io0UFJTJ8ChFYxBK6YvAF7G2H+H0wrMszB3O5tN8Xwi4xSbsFwSc1lg++GF4YkRGO4WJjOU+GIOWFT4YgO2FhYAODhiTMYTcLQmYx3CwAKpwxDywn4YhG2O4WABf2akRGOJwxANsdwsAHKfDEHLCXhaTMYWFgAR4WkzGFU4YhO2FhYAFU4Yh5Y63DEiIwsLAAl4YkRGOU+GIOWFhYAFT4YgO2ODhiTMY7hYAONwtJmMdqcMQ8sLCwAJ+GIRtjv8AZqREYWFgA4nDEA2wqfDEHLCwsACXhaTMYR4WkzGFhYAFU4YhO2FU4Yh5YWFgA63DEiIw7lcqFFsLCwAf/9k="/>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18463" name="AutoShape 52" descr="data:image/jpeg;base64,/9j/4AAQSkZJRgABAQAAAQABAAD/2wCEAAkGBxQTEhQUExQVFRUXGRobGRgXGR8aHBwbGyAcHxocHxoaHyghGxwlIBwcIzEhJSksLi4uFx8zODMtNygtLiwBCgoKDg0OGxAQGzckHyYsLCw0LCwsLCw0NCwsLDQsLCwsLCwsLCwsLCwsLCwsLCwsLCwsLCwsLCwsLCwsLCwsLP/AABEIAOQA3QMBIgACEQEDEQH/xAAcAAAABwEBAAAAAAAAAAAAAAAAAgMEBQYHCAH/xABLEAABAwIEAwQHBAUKBQMFAAABAgMRACEEEjFBBVFhBhMicQcygZGhsfAjQsHRCBRSsuEzNDVUYnJzk9PxFRckgpJDU6IWJYPC0v/EABkBAAMBAQEAAAAAAAAAAAAAAAABAgMEBf/EAC8RAAICAgIABQEHBAMAAAAAAAABAhEDEiExBBMiQVEyFEJhcZHB0TNSgfAFQ6H/2gAMAwEAAhEDEQA/AMOoUph2itSUjVRAHmTFb3hfQLhcie8xL5XAnKEBM7wCkmPbQBROP8EwrbaFNpSSoYcPn/2UqSklQG5UZlW0UhxXh7fd4xK8M2y0ymWHUiFKMgJ8U/aZhemPpK7JnhmKDKXVOIWgKSVWMSRBix0qpqdUQASSBoJsPZXLHw8lVys3eVP2NEc4S14EqwzScMcKla37hQXkmQqYJmLReab9n+z+HVhmkOloPYlLik5j9on7rWXa5BPtqR9F/o2HE2FvP4hxDaVZEpRBJIEknNIAvyqX7ceh1rCYN3EsYh5SmU5srmUykagFIEGj7PKq2DzVfRVuzHBcOrCJU4hJxAdcCEKMBxSU2bUeWpjeKobhuZEGTaIjpG1ALPM6zrvzqT7L8HOMxbOGCspdVGY3jUk+4VrDG4ttu7M5STSSRa8DwlpzCpSGg2ruFLLziEqSVCSftAqUk2AEa0XhPC2ijCp7htbDjSlPvn1kKgzCp8GUgQN5rSB6CcJly/rWKjlKInyy1i3bHgasBi3sL3hWlBEEWzAgESOcVm8EufV/v6lrIvgn+DcNb7vC90w2+h1axiFrElACoAmRkhPineh2f4awc6QyXM2IUhLuRLiUoFkzKgQNyaoqXCAQCQDrBrYPR16JW8Zg0Yl7EPI72YS1A8IJFyQZmKHglz6gWRKuDJuJMZHXESlWVahKdDB1HSr1isEyjBsFDCStWHzEhkLlXiuV5pB02qQ9J3orb4dhhiWHlrSFhK0uRPi0IKQN9utZeHlRGYxyk1pPG5Vz0TGaV8F4wQwbWGwa3kswtLhcBbKlqhRAhQPhMRrXnD/1RvCYd1xLQC3Xc2douLUhJEJBB8Jg61F+j3sx/wASxiMMpwoTlUpRFyEp1ABtJJrXnfQPg8pCcTiQdpyEA+QSKj7Pf3n3/P8AJXm/gYDjFILiy2CEFSsgOoTPhB6xSNO+LYEsPvMqIJacWgkaEoJSSPdTSuhGQKFbl2X9COHewrLr774ccQlZDZQEjMJA8SSTY61UfSt6O0cLDK2XVuNuEphyMwUADqkAEHyoEZ3QoVevRV2FRxR10OuKbbaSCckZiVTABIIAsdqBlFq3dk+HlTXeLabU0FEKkZnHDFkpB9UD9qtQ4l6CcIGnC1iMQHAklOcoKZAkSAgGPbWByRIkjyNRkg5Kk6KhJJ2WrBKQ1g3nnG2j4y0yhSQTmMkqUdfCNOtVOlcMyVrQgG6lADzUQK6BwfoJwWRPePYhS4GYpKQJ3gFJge2iMNbfyEpWc80KunpT7FJ4ZiEIbcUttxGZOeMwgwQSAAfOKpdWSO+Efy7P+Ij94V2lXE7QUlQKZBBBB6jStawvpyxoQkKwrK1ACVSoZusA/KgQ2/SK/n7P+AP3lVlNWLtl2ixHEsSXnkpSQnKlCbBKReLnW9RjHB3lgENmDcEkCRpIkiR5UDRv/wCj3/Rq/wDGV8hVn9J/9FY3/BVWHdh+2OP4W2ttLLbjSjmhxQEK3ghW/LpUt2o7f8Sx+HXhxhmm0LAzlCwolJ2BUqBPSltH5CmZLVu9Ew/+74P++f3VVBf8EfzFOS4t6yfnMVI8NwWNwTzeJQjKtpUglSSJ5EZrgiaNkB13XLfpq/pfEf8AZ+6KuI9NOOj+ZMaa51fKfhWZ8ZXisfiHMQ4mVuKkwQAOQAJ0ApiIGurPRB/RGE/uq/eNcyDgb9/s9P7SfzrV/RxxzjLOFDDGBRiG0KISVrSgpnxFN1i17TRYWXL08/0S5/iNfOuZa2/t1heP8SaSyvAIabCsxCHWzmI0klzQcqo3/Kbi/wDUz/mtf6lAEn6AP6V//C5/+tdK1zf2T7E8cwGJTiGcGCpIIIU40QpJ1B+0rRHe0PaIpITwphJix75Bg84729AGD9tv6Rxsf1l799VQtXvF+i/jLri3F4Qla1KUo96zdSjJP8pzNJf8puL/ANTP+a1/qUAdJ9lP5lhP8Br9xNZl+kif+mwn+Kv90Uv2f4h2iw2HbYPDmne7SEhankBWUWAMO3gWmq7284Hx7iim+9wKW0NzlQh1qJMSSS5JNqAMeraf0bD48b/da+a6pn/Kbi/9TP8Amtf6lWTsP2a49wx1TjOCCgtMLQt1qDFwbOSCPxNAG/Yz+TX/AHVfI1xU96yvM10PxPjPaN1pbaOGstlQIzh1BIBsYBdiayv/AJT8X/qh/wA1r/UoAqvBv5wz/iI/eFdop0FctNeirjCVBScIQQQQe9ZsRp/6latg+PdokoSlXDGVqAAKi6gExuQHYmgCofpIfzrC/wCEr96sgrVe2nZPjvEn++ewYTCcqUJdaypGu7kk9agP+U3F/wCpn/Na/wBSgCDRhEmYmIJ15X5UdttI9UXNpJFvgPfS+BGo/sq/dNIJXBqTNtjhhCQ4krSSBYjQwefsNWDj3aTvSjKgo7tHdoiACmcyZSAJtAkcp3qtKcMzNeLcJ13+vZRfsJSY5xfEVOkFUQBYAWpfB4taQMpEEmZ+rUwQRH18qUQfFympcFVD3fYqvEkEyafNcUEHPKxkISFGyVH7x52kX5imeJYSSACJ+8flbYU0kgxNqaS7JTfyO14uYnYbCBtsKWTjonyty/hUaKVaG/KqpCY/YxJtrV77A8dU08gZjBISUgwFCd9rTrtzFUBAmY8xVi7NqDa0LWCoCFAbWIMTtPPrRwKzopp0KAUkgg6EaGjE1n7/AGySt7D5c7aLlxBAtAOhGsk/Cn3bjiaThhkVCxC7LgpGgsDdVwY6HlV1ZpuqLcnEJJyhQnlSlZR2W4yGnyXcxKT8SIIuYETM9OtXTi/HkhsJzCVhQKkeKEgGSJFzNqGqCM7LHQqA7M8XbOHbCvsykZYWbnKBcTrYg+2p5CwQCCCDcEUik7Pab4zGoaAKzGYgD2/hSpdTOWRPKb1BcdeUvKUlKm5NxeToRO0EU0rYpOkWGiOLgfhUZwV1fi7wyT1kA8gfaPfVe7X8eeZc8KPs9ASJCjeSlQuPftRXIbcWW3EY5CACpQAJCb7HrypwlUgEaGshPG3gQlZKkK8eUKzxIAkkk3G4PSrlwrtcgBCHAtKtCpYAnlYbkRtTaJU0y20KS/WUROYDTUxrpRGce0uMriFTpCgfxqTSxxQoUUuAake+gDkfh/rR0PxBpqi35/X1en2FZyuJvM6/AUwABg/R91ZkMOkmaUSjXcQaTKhtbSnmAehQObLMXjlQyWEwuGKvL8dqDySlQAmdPadaeJdQuBcQPjufaaQS2oqEDXS/PrtSsmx1hkE7A6AkiYE/V6YvAabgU6aStJ2GxEwY/GkMQwbK1BJg+X40uLAaCjpr0i9LIbHOrsdj/h7EgxM2sL1PYFtRkQbCLjU9BUdwJnKc4MEerJgafKnWMxJdk5vFobW1mBHn8Kzbb6IY+AiU3CtwTeTsKdoeChlJBAIJQo9IkRob0xwj6ISXAZRc2nnF9xGxpdniCBnTByOAZjlEkAggpJ3kTGl6naVisTUQVFSJuSCmb84A/CpdrHLKAlQtHLnEjynaKZYZDKCFKUpKZ+6nOUzImM0q12mpFCMEshJx6uiQytKiqLCVCB/GtdpDUJHrvEVrUi0iAM0HQaSR5fUVYeBdoXEW8GQIyhSlhOUibwrWSeVQJcwjaFgJcKtPE5AkxrlE+6otSM1sqC2YgkqPXxQknbU60ozTYcplv4riUvqSVYxoKSm4RBnS8T0FQmL42hgZG3FvBJmAiEA8ySb6abxTF3AKErQplWYQcijPLQpG3ypH9fFrASIMiSTpIjretXKq4C/ksXC+2qQlICPEkyBOX2Ebp/KmPE+0KHBbUiCFIBSCTEpG0Dz1tFqjsHw3vU+AtJJsCtRBUL6a3nmdqisbhsiiCQCOW8a6TBpKfIm2OF44ggpyoKQQSBYzOoMzaLdKTYxRUZ0AOvW2/M0hg8EXVEAiwKjJiwpq47ERFx+FWpp8Bz2S2K4kqD41Knnsel9Y+dF4fxIifEQOc8vKoxlOYHpf3UUpmdPZNJiL6x2zxIQE95YAiSLnlJ25T03qIXxmSSpSpP8Aa5VApfOVMzExa/vqOxTqgogVlo5PsdsYpZUFoUoRcD4zTTiDEGBbXURvyrRO2uFQnDZkNBELRce3r5e6rO0hJAPdomBsOhrz3416KWpe/FmGpZMgRc6b607a4a8uwbV7o+dbSBGiUjXS3yFe36Vk/wDkJe0f/SXMxxngzptlvy3p6xwHEphXdK9laoWyTqPZrRu7P7R/hU/bpv2QtrMzVwXEKSB3SpmZ3/2rxrs2/fwH2p/hWokqIjOR5R+NeNoI++o+f+1S/GT/AAFZlr3ZPEEylHnMj8KWb7G4uICUf+VvjWoFz+0aKHP7Xxpfbsv4D2KRwnsdiEpIXlIP3QdY6nSpRHZGSVKbUCqMxDgJJEbERP5VZO8B+9PtNArH1NQ/E5W+w2RXGOyCEmZdgTYrT8or1HY1q3jctsVA/wAKsVuXwo0D9ml9oy/3CsiP/p1kCM6xaDGX8qbO8HwjKVuFx0QCZsTPLTp86sG0AR7BVd7Q8TVh2loW20tJB8RuRmsAUzprttrWuLJOTpzZtiWz7GXD0YZ9T+fNCVJvmgk5fF/8vlUjguDMBJyd8Qdu8I+QBqN7CYtIS6W2nC4sCRbKLklWZQkG+vl51ckZiBmSkHmCb+cmPdVZ5OLqMmVkxaq2yLb4Y1BCm1xG6j+dFX2ewh1DntUTUrkGsV4W+p8qweXI/vP9Tm5GCeBYUGYPtk0i72awh/aSeYJ/GakjhxMyZ+ule/q2kE/D8qFPJfE2BDJ4Cwz4kLWSYSZjRRE7a6UMH2bwqDOZSokeKCLW05054+VMNggZs6kwTBSIOaZTGuWNaZdj3CtpQVJIWT7F+L5zW6ebVz2ZpLZRQ/HB8OCSJBP9lP5V6jhjIUTziQEiDAinxw8bEeYoimBzrLzsvvJmdyGyMAwCs5TK4nl7qb4nguGWQSgiP2YHyTUj3IrwtCp83IvvP9RXIr3bdM4J3oUn/wCQ/OpjAmW2zOqU/IVGdqgDhHha6R8CD+FOuCu/YM9W0/Kh/wBH/P7D+7/kkAOtexSZc5Xmvc1c7ZIplr0Cks1elYpWOg8CgEjpSeflXucxyosdCmUdPdRvrSkc5jSgSrpNHI6HAP4UAr8fhSSEkm/vr1KYB8STdWn94771VcWUoOrFSR1rzNSIRfXfSvZ3k+ypFQZ4jKb5R+1oRyvVD7RPLYWQv7YBNlrKVqCFE2v4onn1g1dMSApCkqSpaTYjeN7b+VUTjbeHbbBaU25NoNnEjXxbwIFjFdvhXR1YEO+zDrwhTTXhSDmlcI023528qvOFcOQXzaSZJv0nboIqgcAAUhaVqbyG5bK1HMReyenKr4ynIhKASYECdbddbU/E8LsrxHQtmNAq+vr6vSDyroH7RI57GlAk864TjDZ6K6kkHxFG0yB87R50QYZZd0+5Fr7pptxllXdLUApeXZJgxYWJkT06VpCPKNMaqS9it9o3MRhiR3oUlYIggGOZiSPcakuzfHMQUQAgb5yUovHxIudN6rPFWS2hCs4cQu4CkwpJFiCJ16zReFsPKSpQKG20mSpRjKNdr13r6bs7duOzRUvuH+UXnMWgyBzg9fwr2aj+B2bBSpCkm8pGp6nUnzp6V1w5Zers4Mv1d2Gz14pU714Vc68V5xWbbMiD42nNh3RH3FfKvOzq5w7PIIHwt9edLY1uW3EndCgPYKZdl1ThWj0I+Jrb/qf5mtekmQ5e2l/r2173lN+7I68vbSgQbZtD8KxJ1DZ9b+7eilethbagjDgTFx8hrRslx9WvtTfZWgZkm22v19cqAWfM8h9WpJJESAd489/bRwsdOtSKhxfnPO3y+ude5raTp8Pr4V4hIBBKomY3uKOWxdQJPs0/hc+6q1b5Q9X7B0LM6Dy1orTgygBIsVX9pg0272KDQPIxPlqTSUnQJuqHGbprv0FHzC1tufWiNomTfQ26iiqAta1wfZ1od9idiPEsc22iXEmDaQCZO3q6ctqzvjj7KlIKUEKIlbbiZ7syZBVYnbpV64ziFJYJQAVFRFxIuAeoqlcYdKshyhokGfHmG0eIgZSTNhXd4dUr/f8AY7PDp0SXA8AwtJWVsoUgHwpASY5m8ATaYq6IcMASSBoVbz1qp9m8A1lWVnIVJuQBKjsCRt5b1ZwIgJnLsOQJ5e2p8T9IvE3Q5cQnMiTBzRPWDI+NGKfFAv7PwpN1aQpEybknlcXvttQcELABPMeV5v7K55RVI55x4R6XFqWRnt3ZJBVbUfXtpDHAEEFZSmblQlOmuwMX32ogCsxMGMmvmoRf60pB/D5zYkuGx0VE6DKNNquL5X5FxlUk7rgpPF5CklLqXEKBKYuLGDIOhtT3hOCxCoKco5mANNjai8b4eWVBBSgzCvCbXnlvbSpLg2LxAaKWkACfWVlUZjkoRpNdO3ptM6pNpfyWXCFwNjvMpjwykQPlrSoVtzH8aaYB9Xcw5lzgySPx2B8qcIeggj2b3Hnv+Vcc3cuWefktvkAUCZ20r3ONY1uPL3UllsTpfl53oYgyE6AAW23qOCKEFEKkTt86hOyTkYZAjRSh8fkJqT72Oo8qiOyw+zUmfVdWI91ax/pyX5GiXBPqc8XP6PuojmJhJN7An3CvErBMHao7E4oKcDCQqZSSY8JEyRJ1t+FZxVlRi2SGGSUpQIJNp87U4LnPr9fXOkAu3K/ymlJ0HK9JuwsCEWI21G2tyKOcPIiIJ1n2flS2DYKlJT74jc0S+ZINrK1EncfhWmjqxh1shURcgRyM6+2lOHjczeSJtoRTfG4ru21LbEwJ8/n7utMeAdo3MR4XEoNpzJNiJIkA3B2M3051pGL+o0jG+USzjHi8MeMmJ+opcyUAG5MmfImfh+NFxXqtzsTP/dy53v7qMhUJFpEkD2mPrzFaLGkmNKk0ItrkgGYI9XQC252vRVJy5iOeqtD7D1tT1gDMIAgGVGI+uVIuInMM2pMyf7PW3K1PybJ0IjiLZCcqM4UbhQE35Zd6zviDjzrpC8gXeYCkjmLG5HyrRuMOqCPDl7uIWVZiRI9ZOUggi/zqiY1LiSFZ0uoHhzSM+W+oMSY3narwqvg3wxpWTOEzobSlRzZgSA1MACIkmYGsAAWsdbXBDeYSlJkWI6/h5ddqg+G48FjuynRPrAGfUnKREDbXnSPFsY4h/DKSopCwpOUKOXNYjN8tKnKnL0hkjtwT7qJU2L6KB96Zp21hRBKt5gTFidZ8vnSeEwpzJCl5lBtZCldSD52/CnjirKBg7/Eiljw/3GenyMnQgLUIV6pPuIFvreorjPDSuHEhKVKso6FQAskmdLm2lTmIZSktqVfM35WmffprTfGqSlC/AuUyQOZjneKqUJRfpKp2nEzni2FUj1gtKheLGx6yb/nTjg+EfIJaSsaDMpVv99dKQ4xxF1bpzpQiwHhJjTqSaUwqZUPtX8sCcggCOosKtp1TNHbRc8L4UDMEyYAyzE876zHxpy9ZSuYoKeC+7JGQmLAW3uL2PPrRMUSVE89ZrinF8/mcM+3Yj3hiJtI6fWtGeBJtOg3+voUHE+COt99PPnak3FyBPXWoquGZtDBCgTf3z9fQqM4HIU+jWHV3/P4U/wAgEmfWiJ9vu/jUXw9zKvE5b+NB05gfCumMLi1/vZ0V8E0t4JUZ1ib9PyJqrdqOOLbxTWScjJSpcaEuDQ9coV76Z8b4slSgpJ+zKVKynfNlCkEbwpJPK4qrvPqWFEglRcKicvIAAA66EyOo0rq8P4RRe0ivL4s2FGMQWgskZCkkEnoVXPUA+407bMwZN0kgi8iTfytaazXhnEHE4cNqOVObw6WJuCdwARPvqR4DxdS8SEKMEoSiRHiUlAAN+orJ+DjzTDyXryaSw540lAAAQmAbRBH4Xpu6Tm0NpsTsZj5Uxw2MyqJMQpOUjW3+wo68UIBBnw/jeeZANZuVrgzVscoXIUIACRJ8hE/M1TewagHXAkwSbeQV+Rqb4tjkpaeUk3ykH4fjVK4Lju6eKxsqfj/GnjjcGjowRuPJqrWL6eqZudjcRsbilWAkpBSr4aGTJvrP4Ux4jisIVjK/kXlCsixa4EEKAuJrxvFZGkoSQVEAqkEaC0QeXzpuei9TCUnCNsd4NYCVKtqRGtrKv0il8KbSdPFO/n8qhm8T4SmBrNtZIi3sqaZStTJyNLOliI3EmTYwCo/7U8DU/pZzwlZFcVKyhPdlQKgUnuyAQYufFI0HxNZniMGWHYK8wSRIcScwAPqmBcgTWwNsOYdKHXU5UtySkx4pERruem4qscR7KqfdzoxWGUtxwpU2DIbWoZ8hUCRYQNJNq6Y456o6sMuPUI8PcecS8uVKQEqyGCEgEyomYEwNBpSfaRwfrDOh7lAKkyZJjNmA5TEwbU8Z4y0w2/hHHA6tJMrQDlBIIUkzeAoa6STVHPFS7iXHSYsqJ2AskaXgR7qHAu02adhxmU2YslokbSCRJ1tvT1cqQBcpuPZdVvK/uqN4MSpK1kAfZKgGbEKva2ppDG9oUMFLawZOiuhsZv8AUVk3quQkh8FEqCSCUobMRHQWpj2mcW04HZWlJQEKSu6VWspJHqqgjzGtF4X2kZdciPEoQM2mXUkxpv7SKh+2mIUpBSXStKTadQTtJFxbrUrJfBCjbIrFPtvvlZX3aIBgeIj2nUTS/Du0Km8wSEqE5UwSN7KImdtLVDkpSkE2skCdNBc2nypThr+KW4EYcCLpSpMK1Ot9CfIG1aRiPW1TNC4WvMAbqUmy5ASApRnwgfdib9aRQjMSNitaT8afcMcyznKgsqb7wrUFKOUHPZOk0nh15VkwDdcX1zCJjnWeTHFtHNKKsCW8yF8kocVyPhAT8499MHkulCCjrN43/wB6elRykDrMa3Mm560UpO5PsP8AGp1TrghL4Krh3W0uBCyVhKVqOVYT6siU2IWQYJTYxQf4g0WklCQ2t1ICcxKkKWlWVSZHi2tOhI6VnS8UZCkjLAjwyNrnzO9PEcQUluIRZJSAUzZfrEE2B0vXX5DTOyOONBOO4coWgFJTmQlZBIJBJM3FjdOvvpq09prrIvYWINuZtflSK1GTM6DmNp0+t+dLNG43rofA4q0Olv8A2Wuigbbjerf2bZ+zOIuFGBmgGfEApIGW0jlfzqivXOUVovD8IWsCsrMeAkBM6xYDpYXEa1z5ZKCVdtmtvljrC4kLugSRE2PKYBJvFLtYLxeEqJ5C++0c/wAPKoXs46EhAVoo5ZBVvJFhqdRJFgnrfQuG4lLSDkQCrraazeH1fgczw279ipdrsE8lru8pClgQFRJAIk9ffUPiOyTaGEuDEw4sKKW8mYqIymCB6utielWftdw/GvhKkqSpQ9VEgm9jCSY386h8L2E4ktmO+SRE92tSlQeQJkAxaxiuhY6VLkdNFc/Xip9IWCgoCUQqx8O8GNa6J4DhUfqzJKEGUI+6L2GtZdhuHYkrZaxmDSoo8IczTMSZMaiBz2rVGFqCUpSZAAA02G996vHjSbY5Ntcj9ppAskJEcgKRxWJyEAkeI2GWbDXTz3pApVGYQlVyYBKZ67n2VF49x5wJWhbSeUmwkGxI+h1rWTUUKELK722424Xu4S2tZBCkKkJbSRvmkn3jfSs94lwghPhW2VhYXCQUpncZjvVi4liSHScY8UK1T3XiBHM5bAjadaieOcTwgkNqU7ny5lEZVphQ9VUWMTsZiK5pybZssfHRC8EcdKzLYywREDJKrSRvrM7QKkXexxZfUjvfEUm6CCkFQnlYg1M8E7vEKH6uhZGh+8bEXm0HXmLVrDOEbcKCUBRSkg5wLKEDTbQ6VpBbIhrUoPBuGHDFYVncQpnMM0mRMG17efWq123YaUwhxOZLiFgFKpuFSfDO2h159KtXpG40vDPhIhRWzlI0ABUqR7R8hWbcTxGfKmI3ifzrmyNKVItc8kz2E4a8panGmwtSEk5SQLAgE3IB10J3pLtdj+8cSkoShQErCQACTMTBImL+2nHZbFstIxBfkgNWSFFOZRKSlJg3B62tpVPxePUsqWdTvymw8oEe+o1vlE1zY8RDqSASPVE66QDvyM+2pfg3Bk94lsrOceNHl0AN+RG01X+C4oJWCoDKCFEcxvpsYq+45jAPiWkvMrgFGVeZIPMZgTHQEVp5cnaTIldcEohwgZT4ldQQRHLMRPsJmKK88QmcpgbkReOc2NSGG4JiUsJP6yh0ZRqkn2QZJHWmLrq2zlfZSBoFJMpM9TInoYrmfmwfric+01yxj3x1SLC/t8gJ+PKvDidCLT5/lRsQ4hEE5SkmxKSJ6ZkG1+YFR7nEUA3W6m+ngWPYbH30lNv2Fu2ZKCR12j3fXtpyVAiQa8dwhSfGCDrChGvQ0sw0Mi1SBATAjWTfoLSb8q9Ns7kmLOMoU0DKQYG1/Yd7a0yQYUL6En3Rb3TQJrxGomklQ5NOqRK8PZSFybjTy5Va+K8VjDFoAkqsTFimxHwtHWapuGUUwDyA19xneplDPeFCCoJQAfEpWUHU2JtmAOmsWrkyQuak/Y78Kh5Tch7wnBOpYS+UOGTGYIzZZJAKb23Tm5iOVSWL4i8yvKEwAAuSZJSRYf3bzrtUVg+0jqe5azBAbUSuICTIiSND4SRG5IOt6Q49xBKwkpXMWvaQDoIPqnMdevOq2m2lXBwzkqouGHxeIUUnIopUQCoSYBiJTqAQZ5GNancBxN5K1NlbSso8QSCVC5HqkgEaHUWOlorMWuOOuNuNkSpficWVGBBgTewAsB19lP8AAYlTyUJzBxQypIQPEqVWB5qSABfpyoksi6KShXMjRU8ZzuCVuZkkAIS3NjsJ56kQbAVaMHxoyUKyAjYqOb/xgR8ay5rjBUh7MO4WVZCDOYBIjKAdFCImRt7EErcHjS5puqzhBGkyfdOlKPiGnUjJw5Nn/Ws6VZXIzAhJFymRZX41jPaHhGPw6llaS62o/wAo0ZieY29vvr3B9qXWVXJhKb5zqfOJPlU9gO2ynUiJSD+1Eb6SbnWundSXIRuPKKE/xcOZs0gn7sZT/wBojX3/AApsXM5ASBCTJSpBXJNgMp18q0p0YVcAtnOogZpBA3m9z5daUwnZwJT3qwzr6rpyg+agRHOlGKu0Nzb7KFwPHuYVcMoUXDESjcaGDJzDpW48CxjqWWjiAErUPEVKy3uRIOhMifOsyxvG2cMczBYQpJHhSouBXMZjMeYJim2N42HMK2X1qdSTCRnGQEahcXKgQmArafFe1KWpjOTZ56Xcas47KpISQhAACpkEkgzVRcflU22H4fgffSvH+NB53vHF98sRCiAgkBOmQEhMHqZ6VCq4hOwHl9W3rKWO3ZUZ+xaMDh0unIpRShYyEjaYKT7DFNeL9ksRh15HCNbKA8KhzB3qHYx6oyJJEwbc7CPkZrU+NYlxWFwyXDnUEJKiCklVtSBBHsFOEGrKZnGG4MvMPEI0NtqtPCpbPhN9QBaPjrRErG0GPqKUdSkpBHhKQfLqD+daJe4mWrA9oVZfEbpF9rdRTTEcdSpVwlaCJI33+IiqPxHGqk5SfVvuAUm8ny/Gn3B8QCpIUuUOWSoASFEyL7a7+VJ89jLkgNuIKkAGRHt8t6r3G8AE5MwEmdDa0c4ivUMuMvAZkhCotl1i8XvJgW6b1G9rMWpXdBxC0KAVzIIMRyg7Ea1j5KT4M9EnaIrFuDMnvUeICQTBsTz2quY52HF5bBRvy2qwt45C0gLBt948tx1kVB4jChXeL2Bt7dB0MXrWCrs25fQjgmkrVCrE6eYvFev4Upt8ecanyqxdkOyYeCHcRiGGWjcZ1jOY1hO3maS7aYpgvd0wUllkZAtN86jBWsq3uABsINU+ylTRC4bFKbIIEHUW+ImlV4xbxE5yoEk+2IgSANKYPErV4EgaWG0CN9L0V6QQBIO/mPkKNFdkPI+hZ1wpXCgZOxEfWlGUnOQJgaH650VvBOLKcvjUBpbTlJ3oneEHKbHrTr4MpOy0dqFoW0l1ACVEp7yLBRNgojn+dQ3CMQUrBTPO1IIx6gdZAmx5dRTnDrUF52wEjWAqCdz/ALUlF6i1J7ivFW315lt5nAkFagT90QFQN/yorCFOgCCL5klFsw2B66n8qfYLj0MLeSrK7IAQUBRVnMKExI2IHMUhj+HBxCjhkvIxEDOyEZUxoo5QSpAvN7W2mue/ZnZjaUR7igsKQXQFtgwoK20AKVi4VlsB6t6D7KG2w82oONlV02BR90k5bZZI8Vuo3qFwOJcUkMuJUkwo5yCJToYKrETuKtuG7PtNcOBdbKlqSVuZTCiFXAk2JCZgc4rTFjcm030XKG6tEX2VQoLHjOUfcBnLf1r9RoKnl8YdbKe8goWLlIzeKL2APhIj2qi9Vbhzvcd4tJ1giLFRMZPDsCdr6+2nb/EQhSlGVNOEOGU+EJISACIBmVEg7RIofDOcsjeLwToIUwyokXKkC07gWg9TuKz7jGHZQ4803ZAVKMxlQiAq456x0HKm3EwpCh3a86CMyFFJBIki8TdJsTPKmLiogrJK1XUCbidjP3ov7RVEuiw8N4I040pRBGX7wO8TEHaPnSauBJSRKRcTUZh8URmso9c0DTcC3tqSZ4ylYAV4CnQ7EfXzpoB6hhtCbAJPl8DUvjuKJLCUIELbAubm/WNDsf41TsXxQLHhtPS/+xozXElpIKriNd8vmNRJFN2TZIMcSCzCoBJMnSKHEcQ423mSZg+Zg7Ecr1CPLIUVIBykzH4e6pfC4oRmtBsUm8UISsX4OsOJURYkA5VaSen7MzU/wbs2spzH7MGLGQABckAA6g2quK4UMwKFEWyykx5+zoauTTENhJdVCRcZiFHl4xMHXwxF9qiToHJpC2JdVh0fZqS91X4T/wCBSIPkaqXa7iTrnclYiyo8ITMxyF6sxWAnKhpwSBLveFy24AIEGqz2g4aSpPc51gAySAL+81g5VJNvgwUpqXqKD/xM/sjpf6+jQe4mVCMsDz/hrXvZ/DJcxTDa7pW4hKh0JE11+zwXDoSEpYZAAgDu0/lXoUujZ5JfJx4niBE2F6IrFTt8avnp14Y0xxKGkJQFtJUoJEDMSoEwNNBWdUaoN2x4zjQPWTm03jSkFPmSfneugfQHwdg8PU6ppCnFOKBUpIUYTEC+gqb9LfBMOrheJV3LYU2kKSpKQkggjcDTpRRNnNbHEVJ2or2PKiSQLmaaVbfRVgG3+KYZt1IUjMSUnQwkkT0mlquwtlbXigY8IHtozWPKYt8a7H/4Uxp3DX+Wn8q5V9J2AbY4pi22khCAuQkaDMASByEk2p6oFJjTg/ad3DKCmxChva/vFSGO7duuAjuwASDc5iFDQg5QRHKaqVdR+iXgjCeFYVXdNlTiSpSlJBJJJ3IqHhg3bRSySS4Oe8H2ocSsLWFOqSPBnWSEm14300qTxPpBeWIKT6pElc+JViq4iYsPM1qXp/4OwMAh5LSEuJeSkKSkJMKCpBgXFh7q57q1FIpZpqOqfBZcX2r7xvIprdJkL/Y0jw2ps72lWSDliG+7IkkG5uQbaeGOQFWn0EcObe4me9QlYQytSQoAjNKQDB5AmujHeEMKBSphogiCMibg+yloiHOVnJTPaMpQU5LSFJ8VkL3KRGhFstM8TxZS1qWoCVE/GvOPYdLeJxCECEodcSkdEqIHwphRpENmPEY4D7s8r6fCjDiN/VHlNdZ9mOB4drCMIQy3AbRqkEkkCSSRJNZN+kVwtls4R1ttKFq7xKikASBlImOU0aoWzMlHEIiEwBpelcLxgo+4DOsn6ioytm/R14Uy4rFOuNpWtORKSoAwDJMTzge6nqg6MvHGrQWwdvW291OUdpYj7IW/tW8ojSupuP8ABMO7hnkLZbKS2r7oGgJBBixrjqlqg2ZYx2pIMpaCefimfORUjhPSCtBnuQRsnPEHY+rVY4KwF4hhChKVOoSR0KgDXYrPCWEJCUstBKRAGROg9lGkWDZzC72+Jt3AGp/lDOYiJmNOmlRyu1qyfUHv/hVq9P3DWmeIILSEo7xoKUEgAEgkTA3j5VmVRLDB9omUVLsk+zDgTjMMpRAAdbJJ0AzCuyhfSuIqkUcexSQAMS+ANAHVgD41qMvf6QLyVcTSAQSllAMbGVGKzOjvOqWoqUoqUdSoyT5k0SgZ0l+j+4DwwpBBIdXI3ExE1Nel55KeE4rMQMyQBO5JEAda5cwfEHWp7p1xudciymfPKaNjOJvOgB151wC4C1qUJ8iaBDSrn6HnUp4vhSogCVC/MpMVTK9QogggkEaEWNAzt2uT/S06lXF8YUkEZwJF7hKQfcbUXsn2mfS8S5jnWk5D4lqW5y8KQZAUdJIsJp45xHCLQ8nK2lSlOqVlSVE5hLeSUXg6zEXNYzyuLrWy4wtXZR66x9E7qVcJweUgw3BjYgmQa504o9g1YUNNkd60EEKyRnUr+VBVqbkRIEZTzqEwnE3mhDbzrY5IWpI9wNXCWyuqJlGjoP8ASFeSOGoSSMyn0QNzAVNq5xpxjMc66QXXFuEaFaiqPeab1YjTv0fHUjiagSAVMLCeplJj3D4V0eTFzYDc1xKy6pBCkqKVDQpMEe0U9c45iVDKrEPkGxBcUR7poFQO0LoVisSpJlKnnCDzBUSDUfQoUDOzuz7yV4VhSCFJLaIIuPVFZB+kk+n/AKNEjMO8JG4BygGsdw/Fn2xlQ+6hI0CXFAe4Gm+JxK3FZnFqWrmolR95oEJVt/6Nr6f+sRmGY5CBvF71iFK4fELbOZClIVzSSk+8UDOzONPpRh3lLISkNrkmwHhNcXVKM8XeWpKXXH3kFQlvvFHN0vOvlU1x5tttn7VllrEZwUNIElLe4djfTrWc8mskq7KjC02QHAHAnFYdRMAOtkk7AKE12alwESCCDcEb1yl2h7trCNJWw0MQ+A5KE5e7bPqjWcyvhVdb4xiEgBL7wA0AcUAPZNPHk3V0E4aujRf0hsQlXEG0pIJSyMwGxKlEA9YrLaO66VEqUSonUkyT7TRKskFChQoAFChQoAFChQoAFChQoAk08eeH/tf5Lf8A/FOeH9qX2lhae6mD/wCkga9UpB+NChUPHBrlFKck+xnxXjDmIMuZJ/soSn4gT8aj6FCqSSVIltvlgoUKFMAUKFCgAUKFCgAUKFCgAUKFCgBXDYhTakrQSlSTII1B508xvHMQ6kpcdUtJ1BjahQpOKbuh2+hrjMY46oKcUVkAJBPIaCkKFChKuhAoUKFMD//Z"/>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pic>
        <p:nvPicPr>
          <p:cNvPr id="18464" name="Picture 54" descr="https://encrypted-tbn1.gstatic.com/images?q=tbn:ANd9GcQw4_a8xqFgQmw5GxELsK1n5N6ijtEunCn3iwZvoKtA597rTz8_Qg"/>
          <p:cNvPicPr>
            <a:picLocks noChangeAspect="1" noChangeArrowheads="1"/>
          </p:cNvPicPr>
          <p:nvPr/>
        </p:nvPicPr>
        <p:blipFill>
          <a:blip r:embed="rId10"/>
          <a:srcRect/>
          <a:stretch>
            <a:fillRect/>
          </a:stretch>
        </p:blipFill>
        <p:spPr bwMode="auto">
          <a:xfrm>
            <a:off x="6786563" y="1000125"/>
            <a:ext cx="1158875" cy="722313"/>
          </a:xfrm>
          <a:prstGeom prst="rect">
            <a:avLst/>
          </a:prstGeom>
          <a:noFill/>
          <a:ln w="9525">
            <a:noFill/>
            <a:miter lim="800000"/>
            <a:headEnd/>
            <a:tailEnd/>
          </a:ln>
        </p:spPr>
      </p:pic>
      <p:pic>
        <p:nvPicPr>
          <p:cNvPr id="18465" name="Picture 56" descr="https://encrypted-tbn1.gstatic.com/images?q=tbn:ANd9GcSZRJ5cQJTeKlWn_kIiL5Y7UDtFVw1U20sg_pG3TT04RGjC687A6Q"/>
          <p:cNvPicPr>
            <a:picLocks noChangeAspect="1" noChangeArrowheads="1"/>
          </p:cNvPicPr>
          <p:nvPr/>
        </p:nvPicPr>
        <p:blipFill>
          <a:blip r:embed="rId11"/>
          <a:srcRect/>
          <a:stretch>
            <a:fillRect/>
          </a:stretch>
        </p:blipFill>
        <p:spPr bwMode="auto">
          <a:xfrm>
            <a:off x="6715125" y="2500313"/>
            <a:ext cx="1285875" cy="722312"/>
          </a:xfrm>
          <a:prstGeom prst="rect">
            <a:avLst/>
          </a:prstGeom>
          <a:noFill/>
          <a:ln w="9525">
            <a:noFill/>
            <a:miter lim="800000"/>
            <a:headEnd/>
            <a:tailEnd/>
          </a:ln>
        </p:spPr>
      </p:pic>
      <p:sp>
        <p:nvSpPr>
          <p:cNvPr id="18466" name="Text Box 9"/>
          <p:cNvSpPr txBox="1">
            <a:spLocks noChangeArrowheads="1"/>
          </p:cNvSpPr>
          <p:nvPr/>
        </p:nvSpPr>
        <p:spPr bwMode="auto">
          <a:xfrm>
            <a:off x="4148138" y="25400"/>
            <a:ext cx="4978400"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200" b="1">
                <a:solidFill>
                  <a:schemeClr val="bg1"/>
                </a:solidFill>
                <a:latin typeface="Tahoma" pitchFamily="34" charset="0"/>
                <a:sym typeface="Wingdings" pitchFamily="2" charset="2"/>
              </a:rPr>
              <a:t> </a:t>
            </a:r>
            <a:r>
              <a:rPr lang="en-US" altLang="th-TH" sz="1200" b="1">
                <a:solidFill>
                  <a:schemeClr val="bg1"/>
                </a:solidFill>
                <a:latin typeface="Tahoma" pitchFamily="34" charset="0"/>
                <a:sym typeface="Wingdings" pitchFamily="2" charset="2"/>
              </a:rPr>
              <a:t>3. Dynamics of Thailand Rice Production Economy</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2"/>
          <p:cNvSpPr txBox="1">
            <a:spLocks noChangeArrowheads="1"/>
          </p:cNvSpPr>
          <p:nvPr/>
        </p:nvSpPr>
        <p:spPr bwMode="auto">
          <a:xfrm>
            <a:off x="214313" y="1071563"/>
            <a:ext cx="4357687" cy="769937"/>
          </a:xfrm>
          <a:prstGeom prst="rect">
            <a:avLst/>
          </a:prstGeom>
          <a:solidFill>
            <a:srgbClr val="7030A0"/>
          </a:solidFill>
          <a:ln w="9525">
            <a:noFill/>
            <a:miter lim="800000"/>
            <a:headEnd/>
            <a:tailEnd/>
          </a:ln>
        </p:spPr>
        <p:txBody>
          <a:bodyPr>
            <a:spAutoFit/>
          </a:bodyPr>
          <a:lstStyle/>
          <a:p>
            <a:r>
              <a:rPr lang="en-US" altLang="th-TH" sz="2400" b="1">
                <a:solidFill>
                  <a:schemeClr val="bg1"/>
                </a:solidFill>
                <a:sym typeface="Wingdings" pitchFamily="2" charset="2"/>
              </a:rPr>
              <a:t> </a:t>
            </a:r>
            <a:r>
              <a:rPr lang="en-US" altLang="th-TH" b="1">
                <a:solidFill>
                  <a:schemeClr val="bg1"/>
                </a:solidFill>
                <a:sym typeface="Wingdings" pitchFamily="2" charset="2"/>
              </a:rPr>
              <a:t></a:t>
            </a:r>
            <a:r>
              <a:rPr lang="en-US" altLang="th-TH" b="1">
                <a:solidFill>
                  <a:schemeClr val="bg1"/>
                </a:solidFill>
                <a:latin typeface="Tahoma" pitchFamily="34" charset="0"/>
                <a:sym typeface="Wingdings" pitchFamily="2" charset="2"/>
              </a:rPr>
              <a:t>Rice occupies a large number of country resources</a:t>
            </a:r>
            <a:endParaRPr lang="th-TH" altLang="th-TH" b="1">
              <a:solidFill>
                <a:schemeClr val="bg1"/>
              </a:solidFill>
              <a:latin typeface="Tahoma" pitchFamily="34" charset="0"/>
            </a:endParaRPr>
          </a:p>
        </p:txBody>
      </p:sp>
      <p:sp>
        <p:nvSpPr>
          <p:cNvPr id="19459" name="TextBox 4"/>
          <p:cNvSpPr txBox="1">
            <a:spLocks noChangeArrowheads="1"/>
          </p:cNvSpPr>
          <p:nvPr/>
        </p:nvSpPr>
        <p:spPr bwMode="auto">
          <a:xfrm>
            <a:off x="214313" y="1857375"/>
            <a:ext cx="4500562" cy="1016000"/>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Agricultural area in Thailand is 149 mil. rai. About 53% is used for rice production in 2012. </a:t>
            </a:r>
            <a:endParaRPr lang="th-TH" altLang="th-TH"/>
          </a:p>
        </p:txBody>
      </p:sp>
      <p:graphicFrame>
        <p:nvGraphicFramePr>
          <p:cNvPr id="21" name="Group 134"/>
          <p:cNvGraphicFramePr>
            <a:graphicFrameLocks noGrp="1"/>
          </p:cNvGraphicFramePr>
          <p:nvPr/>
        </p:nvGraphicFramePr>
        <p:xfrm>
          <a:off x="285750" y="4357688"/>
          <a:ext cx="4000500" cy="2232025"/>
        </p:xfrm>
        <a:graphic>
          <a:graphicData uri="http://schemas.openxmlformats.org/drawingml/2006/table">
            <a:tbl>
              <a:tblPr/>
              <a:tblGrid>
                <a:gridCol w="2428875"/>
                <a:gridCol w="1571625"/>
              </a:tblGrid>
              <a:tr h="30487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Share of Planted area</a:t>
                      </a:r>
                    </a:p>
                  </a:txBody>
                  <a:tcPr marL="91452" marR="91452" marT="45728" marB="45728"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8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2001-07</a:t>
                      </a:r>
                    </a:p>
                  </a:txBody>
                  <a:tcPr marL="91452" marR="91452" marT="45728" marB="45728"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8000"/>
                    </a:solidFill>
                  </a:tcPr>
                </a:tc>
              </a:tr>
              <a:tr h="30487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Rice</a:t>
                      </a:r>
                    </a:p>
                  </a:txBody>
                  <a:tcPr marL="91452" marR="91452" marT="45728" marB="45728"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008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59.53</a:t>
                      </a:r>
                    </a:p>
                  </a:txBody>
                  <a:tcPr marL="91452" marR="91452" marT="45728" marB="4572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008000"/>
                    </a:solidFill>
                  </a:tcPr>
                </a:tc>
              </a:tr>
              <a:tr h="30487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Upland crop</a:t>
                      </a:r>
                    </a:p>
                  </a:txBody>
                  <a:tcPr marL="91452" marR="91452" marT="45728" marB="45728"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008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20.84</a:t>
                      </a:r>
                    </a:p>
                  </a:txBody>
                  <a:tcPr marL="91452" marR="91452" marT="45728" marB="4572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008000"/>
                    </a:solidFill>
                  </a:tcPr>
                </a:tc>
              </a:tr>
              <a:tr h="30487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Vegetable</a:t>
                      </a:r>
                    </a:p>
                  </a:txBody>
                  <a:tcPr marL="91452" marR="91452" marT="45728" marB="45728"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008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0.32</a:t>
                      </a:r>
                    </a:p>
                  </a:txBody>
                  <a:tcPr marL="91452" marR="91452" marT="45728" marB="4572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008000"/>
                    </a:solidFill>
                  </a:tcPr>
                </a:tc>
              </a:tr>
              <a:tr h="30487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Tree crop</a:t>
                      </a:r>
                    </a:p>
                  </a:txBody>
                  <a:tcPr marL="91452" marR="91452" marT="45728" marB="45728"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008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19.31</a:t>
                      </a:r>
                    </a:p>
                  </a:txBody>
                  <a:tcPr marL="91452" marR="91452" marT="45728" marB="4572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008000"/>
                    </a:solidFill>
                  </a:tcPr>
                </a:tc>
              </a:tr>
              <a:tr h="30487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Total</a:t>
                      </a:r>
                    </a:p>
                  </a:txBody>
                  <a:tcPr marL="91452" marR="91452" marT="45728" marB="45728"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008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100.00</a:t>
                      </a:r>
                    </a:p>
                  </a:txBody>
                  <a:tcPr marL="91452" marR="91452" marT="45728" marB="4572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008000"/>
                    </a:solidFill>
                  </a:tcPr>
                </a:tc>
              </a:tr>
              <a:tr h="40275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Farm area/</a:t>
                      </a:r>
                      <a:r>
                        <a:rPr kumimoji="0" lang="en-US" sz="1400" b="1" i="0" u="none" strike="noStrike" cap="none" normalizeH="0" baseline="0" dirty="0" err="1" smtClean="0">
                          <a:ln>
                            <a:noFill/>
                          </a:ln>
                          <a:solidFill>
                            <a:schemeClr val="bg1"/>
                          </a:solidFill>
                          <a:effectLst/>
                          <a:latin typeface="Tahoma" pitchFamily="34" charset="0"/>
                          <a:ea typeface="Tahoma" pitchFamily="34" charset="0"/>
                          <a:cs typeface="Tahoma" pitchFamily="34" charset="0"/>
                        </a:rPr>
                        <a:t>hh</a:t>
                      </a:r>
                      <a:r>
                        <a:rPr kumimoji="0" lang="th-TH"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 </a:t>
                      </a: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a:t>
                      </a:r>
                      <a:r>
                        <a:rPr kumimoji="0" lang="en-US" sz="1400" b="1" i="0" u="none" strike="noStrike" cap="none" normalizeH="0" baseline="0" dirty="0" err="1" smtClean="0">
                          <a:ln>
                            <a:noFill/>
                          </a:ln>
                          <a:solidFill>
                            <a:schemeClr val="bg1"/>
                          </a:solidFill>
                          <a:effectLst/>
                          <a:latin typeface="Tahoma" pitchFamily="34" charset="0"/>
                          <a:ea typeface="Tahoma" pitchFamily="34" charset="0"/>
                          <a:cs typeface="Tahoma" pitchFamily="34" charset="0"/>
                        </a:rPr>
                        <a:t>rai</a:t>
                      </a: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a:t>
                      </a:r>
                    </a:p>
                  </a:txBody>
                  <a:tcPr marL="91452" marR="91452" marT="45728" marB="45728"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008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Tahoma" pitchFamily="34" charset="0"/>
                          <a:ea typeface="Tahoma" pitchFamily="34" charset="0"/>
                          <a:cs typeface="Tahoma" pitchFamily="34" charset="0"/>
                        </a:rPr>
                        <a:t>22</a:t>
                      </a:r>
                    </a:p>
                  </a:txBody>
                  <a:tcPr marL="91452" marR="91452" marT="45728" marB="45728"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008000"/>
                    </a:solidFill>
                  </a:tcPr>
                </a:tc>
              </a:tr>
            </a:tbl>
          </a:graphicData>
        </a:graphic>
      </p:graphicFrame>
      <p:sp>
        <p:nvSpPr>
          <p:cNvPr id="19483" name="Rectangle 419"/>
          <p:cNvSpPr>
            <a:spLocks noChangeArrowheads="1"/>
          </p:cNvSpPr>
          <p:nvPr/>
        </p:nvSpPr>
        <p:spPr bwMode="auto">
          <a:xfrm>
            <a:off x="285750" y="6597650"/>
            <a:ext cx="2286000" cy="260350"/>
          </a:xfrm>
          <a:prstGeom prst="rect">
            <a:avLst/>
          </a:prstGeom>
          <a:noFill/>
          <a:ln w="9525">
            <a:noFill/>
            <a:miter lim="800000"/>
            <a:headEnd/>
            <a:tailEnd/>
          </a:ln>
        </p:spPr>
        <p:txBody>
          <a:bodyPr wrap="none" anchor="ctr">
            <a:spAutoFit/>
          </a:bodyPr>
          <a:lstStyle/>
          <a:p>
            <a:r>
              <a:rPr lang="en-US" altLang="th-TH" sz="1100">
                <a:latin typeface="Tahoma" pitchFamily="34" charset="0"/>
              </a:rPr>
              <a:t>Source: calculated from OAE data</a:t>
            </a:r>
            <a:endParaRPr lang="en-US" altLang="th-TH" sz="1600">
              <a:latin typeface="Times New Roman" pitchFamily="18" charset="0"/>
            </a:endParaRPr>
          </a:p>
        </p:txBody>
      </p:sp>
      <p:sp>
        <p:nvSpPr>
          <p:cNvPr id="19484" name="TextBox 11"/>
          <p:cNvSpPr txBox="1">
            <a:spLocks noChangeArrowheads="1"/>
          </p:cNvSpPr>
          <p:nvPr/>
        </p:nvSpPr>
        <p:spPr bwMode="auto">
          <a:xfrm>
            <a:off x="214313" y="2913063"/>
            <a:ext cx="4214812" cy="1016000"/>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Labor force in rice farming was about 9.83 million people or about 27% of agr. labor force.</a:t>
            </a:r>
            <a:endParaRPr lang="th-TH" altLang="th-TH"/>
          </a:p>
        </p:txBody>
      </p:sp>
      <p:sp>
        <p:nvSpPr>
          <p:cNvPr id="19485" name="TextBox 9"/>
          <p:cNvSpPr txBox="1">
            <a:spLocks noChangeArrowheads="1"/>
          </p:cNvSpPr>
          <p:nvPr/>
        </p:nvSpPr>
        <p:spPr bwMode="auto">
          <a:xfrm>
            <a:off x="285750" y="3929063"/>
            <a:ext cx="4000500" cy="400050"/>
          </a:xfrm>
          <a:prstGeom prst="rect">
            <a:avLst/>
          </a:prstGeom>
          <a:noFill/>
          <a:ln w="9525">
            <a:solidFill>
              <a:schemeClr val="tx1"/>
            </a:solidFill>
            <a:miter lim="800000"/>
            <a:headEnd/>
            <a:tailEnd/>
          </a:ln>
        </p:spPr>
        <p:txBody>
          <a:bodyPr>
            <a:spAutoFit/>
          </a:bodyPr>
          <a:lstStyle/>
          <a:p>
            <a:r>
              <a:rPr lang="en-US" altLang="th-TH">
                <a:sym typeface="Wingdings" pitchFamily="2" charset="2"/>
              </a:rPr>
              <a:t></a:t>
            </a:r>
            <a:r>
              <a:rPr lang="en-US" altLang="th-TH"/>
              <a:t>Share of  planted area</a:t>
            </a:r>
            <a:endParaRPr lang="th-TH" altLang="th-TH"/>
          </a:p>
        </p:txBody>
      </p:sp>
      <p:sp>
        <p:nvSpPr>
          <p:cNvPr id="19486" name="AutoShape 70" descr="data:image/jpeg;base64,/9j/4AAQSkZJRgABAQAAAQABAAD/2wCEAAkGBxQTEhUUExQWFBUUFhcYGBgYGBgXFxwYGBQWFhcXGhgYHCggGBwlHBcVITEhJSkrLi4uFx8zODMsNygtLisBCgoKDg0OGhAQGi0kHyQsLCwsLCwsLCwsLCwsLCwsLCwsLCwsLCwsLC4sLCwsLCwsLCwsLCwsLCwsLDg3LCwrLP/AABEIAKAA8AMBIgACEQEDEQH/xAAbAAABBQEBAAAAAAAAAAAAAAADAQIEBQYAB//EAEcQAAEDAQQGBgYGCAUFAQAAAAEAAhEDBCExQQUGElFhcRMigZHB0RQyQlKhsRVDU4Lh8BYjYnKSstLxM4OipMIkhJOz4gf/xAAaAQADAQEBAQAAAAAAAAAAAAAAAQIDBAUG/8QALxEAAgECBgECBAUFAAAAAAAAAAECAxEEEhMhQVExFKEFYZGxMkJScYEiQ2LB8P/aAAwDAQACEQMRAD8A1dTWSmB63cs1pXTr6pIBIbu81TArjzX00KEUzwJ15PYIXlIHHIlNAT9pbqKMXJnGo7ee9N2ylJSBUok5mEZWcMCe9G9Pqe+7vKjGEgRlQZ2g5tD/AHnd5TmW2oMHuHaVHXBGRDzss6Wna7fbnmAVJpazVPaY1w7QqSE0qXSg+BqrLs1tLWajF9N4PAgoNbWWl7NNx5keCy64qPTwL1pF2/WRxPqNjdeudrCPsR/EfJURKQlVoxFqyNA3WBg+ov8A3zH8ql2PWym31rMDyeZ+IWTJQ3VQOaiVCnyVGrLg2WktemBhFKjsvOBLgQOMResDarS57i5xJcbySUlWptE/BAe1YRpxj4N3Jtbipr3JzQCufTVk3ASlJ4IhG9N2oTFcESmuKkdGCmvoEckXQEaEpFyI0JtRkIHcDsppaiAJTemFzVCmuB3BE6Qb5XdIFqjkY1hKcSu2gndINyZIzZTXNROk4J22FV2ACEiOYTHKrgNASQndIu20ANhdKUuTCUAcUhXSkJhDaRSVzoTal2KY+0RggEbUkrCVXo1jT7FqV91yC9uZ/FPJC6pErFydzW1gDnlMIvRtmcEN9LeUJhcGZEQitbOKY1yIHIYDatGMDPzQYyUjZIzHcudwSzWACWkQu6ZOcHIbmTwTQCs60nDkufSGCeICY4qbjAiiVzRmiOqb06kTnghyYF00HklY0oVO0NPPmpLOa6FVRzODQ1rOKkU6YxTNrgEUC7CE3Mmx1ZMLLk+7MpC3IFCkKwIvSByK1m9BeAqc0hpCOTgxJTvT335rJ1mWoDbs065RnmM5TKlRQ5vstQH17RGGPBQnOccU+Rj/AHSBkqcxolYbJSbKKWBNL+xLMMVrUN43kBHLpuG7FCqAYBslTcAc7yg1HTgjejkv2Sm1rroiLlSaECYnnslKwAZfFI8EIbuMEXXo9OpyjcgNZmkqP/uh77DsENa+MEr2SgUm5lEc8m6J4JMVhlyVzssSudSOZ7AuDgbjgNyWYLHOEcShudvwR3QMDduQ7s8fglmKsc1xJu+KltqEC9V2ibayqCfVdmFOB94hZ6iZTg07MeH33FSGWt4zUPpGm6RK51RoE7Q75+ARqLsWR9FozSBzg8wpQt7TulUVO0gjGZw3phrNzMfHsuRrx8XDRZdOtRyCD0pzhVLbcBhJ4rvpMShV4vkNF9Fw21ZBM6Tgqr6UaRcfBc63gZo1YhovotDPIJpZyVcdLNAkk3II0wxxHmp14p+SlRn0W8coTSQJELPaTtpJETEKys9vhokDDep11cp0Ha5PJTBDRhKiDSzbjCgaS08WkBrR809eIlRk2aGnRnrOiOCZTLQCTM/BZu1aYfsDZ6rhe4eSDZtMVdrrAEOuvy43b1Gui1hp2NS22NBJkTd2KutWk6ZPMSbvks1adLHaJhMFpGMwFm68k7o1jhVyXdPTLQfVu5+Cl+n0nAkktAyJknkso6u03ARxzXU5eYB77pS15eS3h4m0ZsOYHgwPzioFS0tF8zwO7eFX06VVrNkEnHAiJuie5JXbm/EZjlnCmWMfhELDpPcs6NrDiRgBEb+KfTt4aerxnsVCLTmwzO7C7xUKpWc0nihYibVitCLZq6lsaGbY2TImJvP4qJX0q0N6mJyWeNYgRuGf4ptnJfdMR4putKw1h4ovPpK4yBwUehpcbJkSZkSoT7MQACRmZ4qCQRjF6lVZPk00YdF7RsVoDepTu3y0c81IqaOtBv2YIwvbPzWtGiqwv2XRya38U+hot/uk7W9zRHebu1eS8b+w8plaWh6pHWGySJHtX53iYTKmj3tJDS0yN8X5+stgdEPP1Q/8jY/mQhqvBJLW35dI3zS9euWVZGSo2CuT1oi/22+dyZY7L14F0YkkRvxOK241cJwawffafkU9urJm9rO13kp9fHsLJnnekrS5jox7iPhcusB28SBh+bl6JaNSekm5mHvxnPuoVm1IbSMhzJO+pPhcrjj6dtvI8uxjxo5t/XAOUSe3BHZoSfWe6IyHmrutWp0nEdDUqEEyQ2G9hxKs6GihUa14c1u0J2TJI4Gc1Txk1vcp0WkYfSlg2W/qw879oDwVA6jUBBLTfhdivVzocATO1Huhx+EXqO+hsn1HkRd1L57bk44x87hGFjFU7I/qw3aDokkggcIn4qRT0SSSXVOAELX0GGBNN4MX9S75Ljcb6VTuAUPFT4Q9NmZZog51eyITa+h2uILSAd95M71qHiRIp1b+Xkkp2c7X+HV72/0oWJqAqbMkzQVQP2hVExiBfennV92HShtwFzTJ54rZNs8SRRfJz22eKc2m4X9G7CJNWnKTxNboMkkYh2qc/W/6Z+QQX6suDg3FrvbI3cF6KTUbcaLb99ej5oe1N2xTH+fSHyU+pr8r7CyT6MENV6Yxqnuj5qXT1bYIcHuPYtR6WGOh7GSTDYq7YyvJaDHbuRKtsjAMPKo8n4NSliK7B0p9GR+jAx0bbgHZ8UGloImq8S4sj1rs1rmW4zAY0l2f60j5XKdRNU+y0drgp1q3XuN059GKdq01gkdId8Rcjs1ZY9pP6wzjN1y2DBWnBgje4/1qSG1MCaIn9sfPpFLr4j/mTpzMP+jDLx+s6wjLyTW6qMaIAcCcZcCtuKLiJ26HIuYMP81RvRiSevZQQJMnx2rzwT1q/L9x5Jnm+ktXKzXHZaXDKDkrmy6pt2RtjaMe8R2YLWMpNzq2bf6rz4ID6rR9bS7KNQ/8E5V6zVrpD05Po2xsIH11DsbVd8glNnZ9uw8qNdB6uVZ/xP8AxQHNm/pa3c4eC8dVofoXuFvkTjRpxdW/29bxXejtOFRx/wC3cP5iqx1F2VSqeYd5pGU6k4PPPa8Hp60eIof8Fj6GftKkcKLL+9KLI0X7dYzHsUREbpuVbFaYFIG/2sP/AGSj031BEWWnJx68eKNa3ER3+RM9HHv2j/bjwT20G5m0fx0h8gozLVUF5sjOxwKfS0mfashngWHxS9RPiMfYd2EqUaI9bpu2s0T3INoFHZ6jXbutaXRPYjN0qz2rM8fdaUjtOUWmOgd/Bd8keoqdL6IV2QGUOr6jSd/pFSI5SidG0esxgG7pKjj81LfrJSAkU8Of9K5utlI+w0cy7wamq1Z8ILsjucwerRYeJcT8wmsquJus9K7tv7lZ0tYmH7Gd0u8Qi09MA4dB/EZSeIqoLy7Kt76mVnp54Nv+SG601wIbZmdrfwV7T0g7MUe8pvp7j6rqF/MoWKqrn7gnLspBWtGVnaD+6B3SmvFod9Q08w1aBlqfmaR5AphtDj7TOwHzSeKqd/cLvsohTtAws7O6n4ows9Y+tQZ2GkPk1XDakyNtv8I8Si7XFvcPNZvE1O/uK77KqjZiBLqV53OZH8qeaZypGP32j5BT3X4Pjk1vdgmOn3j3N8Ao16n6vuF32QKj6owp8P8AEy7lHf0p+qu41TPwVm4ke2UwOugPPefmnry7FmKeoytiaIJ37Z/qSBrhcaLI7/8AmrOpZKbr3S7m5x8UJui6HuNw4+aNbsLkCYF9FgPL/wC1EtDovMDkxni5Xb7BQN5pt7kgsdIew1CrBcpGWpnvT92knemtAwd3UvJW4stHHo29yeBTAuYO5DqfuK5DbpFxa4ikQ4G5peCDzOS6lpGuR/gtni+75KWLQY9dndfnwTqdodHr8gB3Lp0l0K4Kla65HWpMHJx8kOpVtMiG0wN3WJ8FJfXdvcd2V2S41zmHZbsPaRpJcBmIjq9oy6MfdJj4p7atbewfdPZmpBribwczHyQi8jdgM+anSC7BDps6g7Gx4pgZVzq/6QFLAOZzv8AlFIYznBRpBmZC6N5P+KewDySVLO8i+o6/dA8FPFNuZj8/270x2zvySyNBmKs6OugvqEH9oprNGNHvdrifFWgDMNpMfQbvVKMgzFWbAzNs55pv0ZSPsjuVmbPdce1M6HK/sVWlwwuyuOiqWOHAShHRFMTBcORPmrM0imuad6X9QXZWO0Y04VHj7zkg0YY6tWoPvKzEjGCm7I3JrMGYqH6LfM9O+bs+9OFjqjCs74KzMbuaG5oT3DMVjLLaBeKxv4eR5IjatsbhVB4ET81YFvBdEYo35S+gZiA63WyRLm78O5c7S9sv6rOFymuMIDX/ALXxRZdIdyJT07bBjTYeR805+s9pH1HxEfNH2mnBwPxS7QzO+5J5OYoMwFutNf2rOed3mmO1tcJmi6ORRXbN14wu4pX0t4xTtT6QroinW/ewjDFp8k5uuVEzcR2HySOeydn2jlBRvo8mYZwwTapLyvcbaJYrR/dL6TxHeht1csjRJe/+MyjWXQ9ja66eZe5YPFQ4v9DLMiLpTSLmUnvYJcGy2TAnmk0NpWo6g19VzdqCTEwg612Vjm7FKeipt2qjmmYki4zwkrVWHQtna0A06Zgy0wCY9md5V1MQoUlJ+WatJQT5KWy6Q6Ru1svbiIcIJ48kVtVxxaY4wOea04s9L3W9wRG2Sl7jO4Lhlj3wjFyuZnonnAA3+8PNFZQq+yLrvaEXYZrSCzDJje4eSDbKD+jeGbLHbJ2SIuMGMlKxs27DTbKP0Otu73BIdHVSMGzGG15LM6r66VjU6KpNoBIvdAcC4xceZC3+hqFfo/8AqSzpJPqG6Mp48l1YuVWgk3Jf7KnFx5KOloyqcdkHgT2TcpLNF1MZHeY+S0BpbyFzaQGBH57VwesqEXZUN0XUi97Y5HyRfQHe/J4NPmrMs4/BD6Ns4perq9hdld9Hu99v8J8002De4T+7+KtWtaL/AAXGo3ej1dXsMzKoaOMXOx4NTfoaDPSvPY3yVwKjd5TBTbkD3jzSWJqvkLsqToVsGalQyeHknUdA0gQZqGN7yrSoGDHaHBDJZkXJOvV5bBshnRFM79/rFI7RNI+wDzJU6W8Suhm5Tqz7Yrlf9G0c6be+UB1CmKvRto0iImYdJHaIxU+0VKbGlztkNaCTN9w5LJ0NOVDaHXOa0hpa12QMxyOF3Fd+DhKrmudFCKle5ooYMKVMfdC51oyDaR7AlsFspVqbXtLeuJ8x2XqQBT3d2C45Np2ZzvzYidPUyZS7kpfUOIb2T4BSf1e/4oZLZx/Pelm+QiK99QYFo7CfBBDq0+sByH4Kw6vBNLhkqz/IRSfo2zM1Oe0n/o3Qm/bn98qmGlbS7NrcLpv7UjdJVvaqARwldWnW/UG5ejQdINLADsuMkbZx49ymUNC0zl3vcspaNJPJg19m8DCLzhmhO0q5uNpF3x5I0KsvzDu2bj6OpjIfEonQsBF7Ry/uvO7HpWvXOzTqbUY43DijVrDaj7Z7AZ4ZqlgJvzIuNGTPQn1WgXVGhRXWrE9K0gb1gmaItP2jsdx80rdWbQWxtv3m6M1cfhyX5i/TyNqLbQbeXUpOYY2eakVNL0vtQPgvLrTYadKoW1qz2kEC/C8TiOCsamnaFLZDZeBdcBMYThf+KKmA3Vm2Zyg1sbj6Wo51J7JSjT1n+0juWAOsIMBjCA7AgCRxjwUvQmrjrVT6V1xkh15aJGcJx+G3/FdDhSb8mzfpqh9qT3ILtYaAPrE9qrxqMBu7yfFOdqG3h8VpH4bH5/Q00F2EfrZZ8RKjHW6hhfO65SWahtAwZPLzR2ajszDZH7IWq+HQ6Y9CPZX/AKY2fjPxVhonXWzNa9zntY8ER0mGzF5EZymWzV+y0Bt1TAnILI6b9DrBtOkTIlzsRJ4XX3LSnhKVOWZplRhCDuTLXr1SfbnuodSi5gBJ6oLmzLwMpn4KQdbyb2vpkZS4jisw3QFnfHRioHYSQS0ECb2m8BPteh2Uqc1CWAuaCWsum+8zh+Kurh6NWWa3sKcFP+os62uVcOuZIOBb1hjkQpzNcqudIm7cVU6N09ZKdODJ2BEkRhwCdW1woFwhsBuIie2SVk8LTf8AbZKjAk1NaqzwWmjIN2AWXGsVd1sJGLnXt5CMMsFc2zWSiJN5m8AAXR8sUB2stAPB2Otv2RIPArWjFU7uNPyEJqHhE3R+lqtKkGu/VMYAJi6SeCNW0zaNrZJIcdqBFxjjkqqrrdScILS4TnGyexDdrQKkODTtMuE3gYAjuU+nzO7gS0m72LNlttePiiG1Wzf8T5LQaEqirRp1CG7TgNqMjuVjsDNdCwafCNMkOjHOrWzfuzPlzXH0w+0f9S2IhCr09wJ5GFawUel9AyR6PLbRSfO01zpjEnjfChupkm6o4g4X3yVCqaSwyHOYym9GoWq4gGZkg5gjC/JbKm0tyNuiZSsFQwTdlLsVYUtCl0X3XTAJ+SoTpKoM5Mi/OYu5jFWOjtaqjXCAIvOycNqIn8EnCfBpBxXB6J/+fWQUekBdAIb1SwyTkZW7NnkAj5eCyWoOkqdVzqznbLiA0NA6om6CTmclvGuJPq/FXBK2/k12b2INOzxcb7zfwyStZ4qSWul1wjJIGX5cfnCvZeEGU80130R0lV+043lh2MYhpAI+PeFS09AgjBxOOF+Wfd3L2h2j2OMuaCTF/YnUtFU2wdhoPfgsZQk2WsvR5fYNVnPLYpTfeXA969A0Vo11KkGEAwTgIF6uKdVoElwEm7fxCqtL6xUKDgC6drIISjT3bJlJBajCCCJRKTSclX2LWWhUEtfhcZ/PEJusmnfRWdKRtNmO3KTxWirwtdE7FuWbPDD4ptWjtQQ7M4cFj62vkAENGEwTJjsSfp058sDA3HrDLPcsnjIdMjUiabSWhmVB1mg8YvVVV1UpNE0xLhlzVHZdbajCeuHg5OGEbudy5mvsSajYAzF834iCs/UU58BCrG5LpaFLK4knZiSMRO4oOtlja6zkGQC5t0Y8FcaM05TrN2nECcsCeN6kV7bQOLgZjKcM1cJQyWub3zO6R4+7V9p2uq687hfHYlOhaYLpabxF4H5C9VfbbODlIk4Sb81Hbb7OZlvwntU5/wDIr+DzKroVgM33zdkUr9EN2trZcTG67BenttNnME5YdXeo1sZSc9rgQAcRu7FLltdMEl0ec0tAfsXA78M+xWFm1cBEwBJwv4L0Sz2ii0QCDyEzuRtth3dohaLdfiE21wU2gNDtpUwNkBzr3ZzuVibOM+OSnFi51IwuuLSVjJpsrnC+Bf2eOSFUogXcIxVlUc1uJA7VDc4e80/nmhzDKf/Z"/>
          <p:cNvSpPr>
            <a:spLocks noChangeAspect="1" noChangeArrowheads="1"/>
          </p:cNvSpPr>
          <p:nvPr/>
        </p:nvSpPr>
        <p:spPr bwMode="auto">
          <a:xfrm>
            <a:off x="161925" y="-152400"/>
            <a:ext cx="304800" cy="304800"/>
          </a:xfrm>
          <a:prstGeom prst="rect">
            <a:avLst/>
          </a:prstGeom>
          <a:noFill/>
          <a:ln w="9525">
            <a:noFill/>
            <a:miter lim="800000"/>
            <a:headEnd/>
            <a:tailEnd/>
          </a:ln>
        </p:spPr>
        <p:txBody>
          <a:bodyPr/>
          <a:lstStyle/>
          <a:p>
            <a:endParaRPr lang="th-TH" altLang="th-TH"/>
          </a:p>
        </p:txBody>
      </p:sp>
      <p:sp>
        <p:nvSpPr>
          <p:cNvPr id="19487" name="Content Placeholder 2"/>
          <p:cNvSpPr>
            <a:spLocks noGrp="1"/>
          </p:cNvSpPr>
          <p:nvPr>
            <p:ph idx="1"/>
          </p:nvPr>
        </p:nvSpPr>
        <p:spPr>
          <a:xfrm>
            <a:off x="34925" y="404813"/>
            <a:ext cx="4894263" cy="595312"/>
          </a:xfrm>
          <a:solidFill>
            <a:srgbClr val="006600"/>
          </a:solidFill>
        </p:spPr>
        <p:txBody>
          <a:bodyPr/>
          <a:lstStyle/>
          <a:p>
            <a:pPr marL="0" indent="0" eaLnBrk="1" hangingPunct="1">
              <a:buFontTx/>
              <a:buNone/>
            </a:pPr>
            <a:r>
              <a:rPr lang="en-US" altLang="th-TH" sz="2400" b="1" smtClean="0">
                <a:solidFill>
                  <a:schemeClr val="bg1"/>
                </a:solidFill>
                <a:latin typeface="Tahoma" pitchFamily="34" charset="0"/>
                <a:cs typeface="Tahoma" pitchFamily="34" charset="0"/>
              </a:rPr>
              <a:t>3.1 (continued)</a:t>
            </a:r>
            <a:endParaRPr lang="th-TH" altLang="th-TH" sz="2400" b="1" smtClean="0">
              <a:solidFill>
                <a:schemeClr val="bg1"/>
              </a:solidFill>
              <a:latin typeface="Tahoma" pitchFamily="34" charset="0"/>
              <a:cs typeface="Tahoma" pitchFamily="34" charset="0"/>
            </a:endParaRPr>
          </a:p>
        </p:txBody>
      </p:sp>
      <p:sp>
        <p:nvSpPr>
          <p:cNvPr id="18" name="TextBox 2"/>
          <p:cNvSpPr txBox="1">
            <a:spLocks noChangeArrowheads="1"/>
          </p:cNvSpPr>
          <p:nvPr/>
        </p:nvSpPr>
        <p:spPr bwMode="auto">
          <a:xfrm>
            <a:off x="4786313" y="1071563"/>
            <a:ext cx="4000500" cy="769937"/>
          </a:xfrm>
          <a:prstGeom prst="rect">
            <a:avLst/>
          </a:prstGeom>
          <a:solidFill>
            <a:srgbClr val="7030A0"/>
          </a:solidFill>
          <a:ln w="9525">
            <a:noFill/>
            <a:miter lim="800000"/>
            <a:headEnd/>
            <a:tailEnd/>
          </a:ln>
        </p:spPr>
        <p:txBody>
          <a:bodyPr>
            <a:spAutoFit/>
          </a:bodyPr>
          <a:lstStyle/>
          <a:p>
            <a:pPr>
              <a:defRPr/>
            </a:pPr>
            <a:r>
              <a:rPr lang="en-US" altLang="th-TH" sz="2400" b="1" dirty="0">
                <a:solidFill>
                  <a:schemeClr val="bg1"/>
                </a:solidFill>
                <a:sym typeface="Wingdings" pitchFamily="2" charset="2"/>
              </a:rPr>
              <a:t> </a:t>
            </a:r>
            <a:r>
              <a:rPr lang="en-US" altLang="th-TH" b="1" dirty="0">
                <a:solidFill>
                  <a:schemeClr val="bg1"/>
                </a:solidFill>
                <a:sym typeface="Wingdings"/>
              </a:rPr>
              <a:t></a:t>
            </a:r>
            <a:r>
              <a:rPr lang="en-US" b="1" dirty="0">
                <a:solidFill>
                  <a:schemeClr val="bg1"/>
                </a:solidFill>
                <a:effectLst>
                  <a:outerShdw blurRad="38100" dist="38100" dir="2700000" algn="tl">
                    <a:srgbClr val="000000">
                      <a:alpha val="43137"/>
                    </a:srgbClr>
                  </a:outerShdw>
                </a:effectLst>
                <a:latin typeface="Tahoma" pitchFamily="34" charset="0"/>
              </a:rPr>
              <a:t> Rice is a source of export Income</a:t>
            </a:r>
            <a:endParaRPr lang="th-TH" altLang="th-TH" b="1" dirty="0">
              <a:solidFill>
                <a:schemeClr val="bg1"/>
              </a:solidFill>
              <a:latin typeface="Tahoma" pitchFamily="34" charset="0"/>
            </a:endParaRPr>
          </a:p>
        </p:txBody>
      </p:sp>
      <p:sp>
        <p:nvSpPr>
          <p:cNvPr id="19489" name="TextBox 7"/>
          <p:cNvSpPr txBox="1">
            <a:spLocks noChangeArrowheads="1"/>
          </p:cNvSpPr>
          <p:nvPr/>
        </p:nvSpPr>
        <p:spPr bwMode="auto">
          <a:xfrm>
            <a:off x="4643438" y="1905000"/>
            <a:ext cx="4500562" cy="708025"/>
          </a:xfrm>
          <a:prstGeom prst="rect">
            <a:avLst/>
          </a:prstGeom>
          <a:solidFill>
            <a:schemeClr val="bg1"/>
          </a:solidFill>
          <a:ln w="9525">
            <a:solidFill>
              <a:schemeClr val="bg1"/>
            </a:solidFill>
            <a:miter lim="800000"/>
            <a:headEnd/>
            <a:tailEnd/>
          </a:ln>
        </p:spPr>
        <p:txBody>
          <a:bodyPr>
            <a:spAutoFit/>
          </a:bodyPr>
          <a:lstStyle/>
          <a:p>
            <a:r>
              <a:rPr lang="en-US" altLang="th-TH" b="1">
                <a:latin typeface="Tahoma" pitchFamily="34" charset="0"/>
                <a:sym typeface="Wingdings" pitchFamily="2" charset="2"/>
              </a:rPr>
              <a:t></a:t>
            </a:r>
            <a:r>
              <a:rPr lang="en-US" altLang="th-TH">
                <a:latin typeface="Tahoma" pitchFamily="34" charset="0"/>
                <a:sym typeface="Wingdings" pitchFamily="2" charset="2"/>
              </a:rPr>
              <a:t>Thailand  is one of the tenth in world food export.</a:t>
            </a:r>
            <a:endParaRPr lang="th-TH" altLang="th-TH">
              <a:latin typeface="Tahoma" pitchFamily="34" charset="0"/>
            </a:endParaRPr>
          </a:p>
        </p:txBody>
      </p:sp>
      <p:sp>
        <p:nvSpPr>
          <p:cNvPr id="19490" name="Title 1"/>
          <p:cNvSpPr txBox="1">
            <a:spLocks/>
          </p:cNvSpPr>
          <p:nvPr/>
        </p:nvSpPr>
        <p:spPr bwMode="auto">
          <a:xfrm>
            <a:off x="4786313" y="2571750"/>
            <a:ext cx="4214812" cy="523875"/>
          </a:xfrm>
          <a:prstGeom prst="rect">
            <a:avLst/>
          </a:prstGeom>
          <a:solidFill>
            <a:schemeClr val="bg1"/>
          </a:solidFill>
          <a:ln w="9525">
            <a:solidFill>
              <a:schemeClr val="tx1"/>
            </a:solidFill>
            <a:miter lim="800000"/>
            <a:headEnd/>
            <a:tailEnd/>
          </a:ln>
        </p:spPr>
        <p:txBody>
          <a:bodyPr anchor="ctr"/>
          <a:lstStyle/>
          <a:p>
            <a:r>
              <a:rPr lang="th-TH" altLang="th-TH" sz="1800">
                <a:latin typeface="Tahoma" pitchFamily="34" charset="0"/>
                <a:sym typeface="Wingdings" pitchFamily="2" charset="2"/>
              </a:rPr>
              <a:t></a:t>
            </a:r>
            <a:r>
              <a:rPr lang="en-US" altLang="th-TH" sz="1800">
                <a:latin typeface="Tahoma" pitchFamily="34" charset="0"/>
                <a:sym typeface="Wingdings" pitchFamily="2" charset="2"/>
              </a:rPr>
              <a:t>Export value  of  rice and some selected agricultural products.</a:t>
            </a:r>
            <a:endParaRPr lang="th-TH" altLang="th-TH" sz="1800">
              <a:latin typeface="Tahoma" pitchFamily="34" charset="0"/>
            </a:endParaRPr>
          </a:p>
        </p:txBody>
      </p:sp>
      <p:graphicFrame>
        <p:nvGraphicFramePr>
          <p:cNvPr id="22" name="ตาราง 3"/>
          <p:cNvGraphicFramePr>
            <a:graphicFrameLocks noGrp="1"/>
          </p:cNvGraphicFramePr>
          <p:nvPr/>
        </p:nvGraphicFramePr>
        <p:xfrm>
          <a:off x="4786313" y="3181350"/>
          <a:ext cx="4286250" cy="3438526"/>
        </p:xfrm>
        <a:graphic>
          <a:graphicData uri="http://schemas.openxmlformats.org/drawingml/2006/table">
            <a:tbl>
              <a:tblPr firstRow="1" firstCol="1" bandRow="1">
                <a:tableStyleId>{5C22544A-7EE6-4342-B048-85BDC9FD1C3A}</a:tableStyleId>
              </a:tblPr>
              <a:tblGrid>
                <a:gridCol w="2337943"/>
                <a:gridCol w="1049570"/>
                <a:gridCol w="898737"/>
              </a:tblGrid>
              <a:tr h="576097">
                <a:tc>
                  <a:txBody>
                    <a:bodyPr/>
                    <a:lstStyle/>
                    <a:p>
                      <a:pPr algn="ctr"/>
                      <a:r>
                        <a:rPr lang="en-US" sz="1200" b="1" dirty="0" smtClean="0">
                          <a:solidFill>
                            <a:schemeClr val="bg1"/>
                          </a:solidFill>
                          <a:latin typeface="Tahoma" pitchFamily="34" charset="0"/>
                          <a:cs typeface="Tahoma" pitchFamily="34" charset="0"/>
                        </a:rPr>
                        <a:t>Items</a:t>
                      </a:r>
                      <a:endParaRPr lang="th-TH" sz="1200" b="1" dirty="0">
                        <a:solidFill>
                          <a:schemeClr val="bg1"/>
                        </a:solidFill>
                        <a:latin typeface="Tahoma" pitchFamily="34" charset="0"/>
                        <a:cs typeface="Tahoma" pitchFamily="34" charset="0"/>
                      </a:endParaRPr>
                    </a:p>
                  </a:txBody>
                  <a:tcPr marL="72006" marR="36003" marT="17004" marB="17004" anchor="ctr">
                    <a:solidFill>
                      <a:srgbClr val="008080"/>
                    </a:solidFill>
                  </a:tcPr>
                </a:tc>
                <a:tc>
                  <a:txBody>
                    <a:bodyPr/>
                    <a:lstStyle/>
                    <a:p>
                      <a:pPr algn="ctr"/>
                      <a:r>
                        <a:rPr lang="th-TH" sz="1200" b="1" dirty="0" smtClean="0">
                          <a:solidFill>
                            <a:schemeClr val="bg1"/>
                          </a:solidFill>
                          <a:latin typeface="Tahoma" pitchFamily="34" charset="0"/>
                          <a:cs typeface="Tahoma" pitchFamily="34" charset="0"/>
                        </a:rPr>
                        <a:t>2</a:t>
                      </a:r>
                      <a:r>
                        <a:rPr lang="en-US" sz="1200" b="1" dirty="0" smtClean="0">
                          <a:solidFill>
                            <a:schemeClr val="bg1"/>
                          </a:solidFill>
                          <a:latin typeface="Tahoma" pitchFamily="34" charset="0"/>
                          <a:cs typeface="Tahoma" pitchFamily="34" charset="0"/>
                        </a:rPr>
                        <a:t>011</a:t>
                      </a:r>
                    </a:p>
                    <a:p>
                      <a:pPr algn="ctr"/>
                      <a:r>
                        <a:rPr lang="en-US" sz="1200" b="1" dirty="0" smtClean="0">
                          <a:solidFill>
                            <a:schemeClr val="bg1"/>
                          </a:solidFill>
                          <a:latin typeface="Tahoma" pitchFamily="34" charset="0"/>
                          <a:cs typeface="Tahoma" pitchFamily="34" charset="0"/>
                        </a:rPr>
                        <a:t>(mil. baht)</a:t>
                      </a:r>
                      <a:endParaRPr lang="th-TH" sz="1200" b="1" dirty="0" smtClean="0">
                        <a:solidFill>
                          <a:schemeClr val="bg1"/>
                        </a:solidFill>
                        <a:latin typeface="Tahoma" pitchFamily="34" charset="0"/>
                        <a:cs typeface="Tahoma" pitchFamily="34" charset="0"/>
                      </a:endParaRPr>
                    </a:p>
                  </a:txBody>
                  <a:tcPr marL="17009" marR="17009" marT="17004" marB="17004" anchor="ctr">
                    <a:solidFill>
                      <a:srgbClr val="008080"/>
                    </a:solidFill>
                  </a:tcPr>
                </a:tc>
                <a:tc>
                  <a:txBody>
                    <a:bodyPr/>
                    <a:lstStyle/>
                    <a:p>
                      <a:pPr algn="ctr"/>
                      <a:r>
                        <a:rPr lang="th-TH" sz="1200" b="1" dirty="0" smtClean="0">
                          <a:solidFill>
                            <a:schemeClr val="bg1"/>
                          </a:solidFill>
                          <a:latin typeface="Tahoma" pitchFamily="34" charset="0"/>
                          <a:cs typeface="Tahoma" pitchFamily="34" charset="0"/>
                        </a:rPr>
                        <a:t>2</a:t>
                      </a:r>
                      <a:r>
                        <a:rPr lang="en-US" sz="1200" b="1" dirty="0" smtClean="0">
                          <a:solidFill>
                            <a:schemeClr val="bg1"/>
                          </a:solidFill>
                          <a:latin typeface="Tahoma" pitchFamily="34" charset="0"/>
                          <a:cs typeface="Tahoma" pitchFamily="34" charset="0"/>
                        </a:rPr>
                        <a:t>012</a:t>
                      </a:r>
                    </a:p>
                    <a:p>
                      <a:pPr algn="ctr"/>
                      <a:r>
                        <a:rPr lang="en-US" sz="1200" b="1" dirty="0" smtClean="0">
                          <a:solidFill>
                            <a:schemeClr val="bg1"/>
                          </a:solidFill>
                          <a:latin typeface="Tahoma" pitchFamily="34" charset="0"/>
                          <a:cs typeface="Tahoma" pitchFamily="34" charset="0"/>
                        </a:rPr>
                        <a:t>(mil. baht)</a:t>
                      </a:r>
                      <a:endParaRPr lang="th-TH" sz="1200" b="1" dirty="0" smtClean="0">
                        <a:solidFill>
                          <a:schemeClr val="bg1"/>
                        </a:solidFill>
                        <a:latin typeface="Tahoma" pitchFamily="34" charset="0"/>
                        <a:cs typeface="Tahoma" pitchFamily="34" charset="0"/>
                      </a:endParaRPr>
                    </a:p>
                  </a:txBody>
                  <a:tcPr marL="17009" marR="17009" marT="17004" marB="17004" anchor="ctr">
                    <a:solidFill>
                      <a:srgbClr val="008080"/>
                    </a:solidFill>
                  </a:tcPr>
                </a:tc>
              </a:tr>
              <a:tr h="365276">
                <a:tc>
                  <a:txBody>
                    <a:bodyPr/>
                    <a:lstStyle/>
                    <a:p>
                      <a:pPr algn="l"/>
                      <a:r>
                        <a:rPr lang="th-TH" sz="1200" b="1" dirty="0">
                          <a:solidFill>
                            <a:schemeClr val="bg1"/>
                          </a:solidFill>
                          <a:latin typeface="Tahoma" pitchFamily="34" charset="0"/>
                          <a:cs typeface="Tahoma" pitchFamily="34" charset="0"/>
                        </a:rPr>
                        <a:t>1. </a:t>
                      </a:r>
                      <a:r>
                        <a:rPr lang="en-US" sz="1200" b="1" dirty="0" smtClean="0">
                          <a:solidFill>
                            <a:schemeClr val="bg1"/>
                          </a:solidFill>
                          <a:latin typeface="Tahoma" pitchFamily="34" charset="0"/>
                          <a:cs typeface="Tahoma" pitchFamily="34" charset="0"/>
                        </a:rPr>
                        <a:t>Para rubber</a:t>
                      </a:r>
                      <a:endParaRPr lang="th-TH" sz="1200" b="1" dirty="0">
                        <a:solidFill>
                          <a:schemeClr val="bg1"/>
                        </a:solidFill>
                        <a:latin typeface="Tahoma" pitchFamily="34" charset="0"/>
                        <a:cs typeface="Tahoma" pitchFamily="34" charset="0"/>
                      </a:endParaRPr>
                    </a:p>
                  </a:txBody>
                  <a:tcPr marL="72006" marR="36003" marT="17004" marB="17004" anchor="ctr">
                    <a:solidFill>
                      <a:srgbClr val="009999"/>
                    </a:solidFill>
                  </a:tcPr>
                </a:tc>
                <a:tc>
                  <a:txBody>
                    <a:bodyPr/>
                    <a:lstStyle/>
                    <a:p>
                      <a:pPr algn="ctr"/>
                      <a:r>
                        <a:rPr lang="en-US" sz="1200" b="1" dirty="0" smtClean="0">
                          <a:solidFill>
                            <a:srgbClr val="000000"/>
                          </a:solidFill>
                          <a:latin typeface="Tahoma" pitchFamily="34" charset="0"/>
                          <a:cs typeface="Tahoma" pitchFamily="34" charset="0"/>
                        </a:rPr>
                        <a:t>382,903.5</a:t>
                      </a:r>
                      <a:endParaRPr lang="th-TH" sz="1200" b="1" dirty="0">
                        <a:solidFill>
                          <a:srgbClr val="000000"/>
                        </a:solidFill>
                        <a:latin typeface="Tahoma" pitchFamily="34" charset="0"/>
                        <a:cs typeface="Tahoma" pitchFamily="34" charset="0"/>
                      </a:endParaRPr>
                    </a:p>
                  </a:txBody>
                  <a:tcPr marL="17009" marR="72006" marT="17004" marB="17004" anchor="ctr"/>
                </a:tc>
                <a:tc>
                  <a:txBody>
                    <a:bodyPr/>
                    <a:lstStyle/>
                    <a:p>
                      <a:pPr algn="ctr"/>
                      <a:r>
                        <a:rPr lang="en-US" sz="1200" b="1" dirty="0" smtClean="0">
                          <a:solidFill>
                            <a:srgbClr val="C00000"/>
                          </a:solidFill>
                          <a:latin typeface="Tahoma" pitchFamily="34" charset="0"/>
                          <a:cs typeface="Tahoma" pitchFamily="34" charset="0"/>
                        </a:rPr>
                        <a:t>270,153.8</a:t>
                      </a:r>
                      <a:endParaRPr lang="th-TH" sz="1200" b="1" dirty="0">
                        <a:solidFill>
                          <a:srgbClr val="C00000"/>
                        </a:solidFill>
                        <a:latin typeface="Tahoma" pitchFamily="34" charset="0"/>
                        <a:cs typeface="Tahoma" pitchFamily="34" charset="0"/>
                      </a:endParaRPr>
                    </a:p>
                  </a:txBody>
                  <a:tcPr marL="17009" marR="72006" marT="17004" marB="17004" anchor="ctr"/>
                </a:tc>
              </a:tr>
              <a:tr h="365276">
                <a:tc>
                  <a:txBody>
                    <a:bodyPr/>
                    <a:lstStyle/>
                    <a:p>
                      <a:pPr algn="l"/>
                      <a:r>
                        <a:rPr lang="th-TH" sz="1200" b="1" dirty="0">
                          <a:solidFill>
                            <a:schemeClr val="bg1"/>
                          </a:solidFill>
                          <a:latin typeface="Tahoma" pitchFamily="34" charset="0"/>
                          <a:cs typeface="Tahoma" pitchFamily="34" charset="0"/>
                        </a:rPr>
                        <a:t>2. </a:t>
                      </a:r>
                      <a:r>
                        <a:rPr lang="en-US" sz="1200" b="1" dirty="0" smtClean="0">
                          <a:solidFill>
                            <a:schemeClr val="bg1"/>
                          </a:solidFill>
                          <a:latin typeface="Tahoma" pitchFamily="34" charset="0"/>
                          <a:cs typeface="Tahoma" pitchFamily="34" charset="0"/>
                        </a:rPr>
                        <a:t>Rice</a:t>
                      </a:r>
                      <a:endParaRPr lang="th-TH" sz="1200" b="1" dirty="0">
                        <a:solidFill>
                          <a:schemeClr val="bg1"/>
                        </a:solidFill>
                        <a:latin typeface="Tahoma" pitchFamily="34" charset="0"/>
                        <a:cs typeface="Tahoma" pitchFamily="34" charset="0"/>
                      </a:endParaRPr>
                    </a:p>
                  </a:txBody>
                  <a:tcPr marL="72006" marR="36003" marT="17004" marB="17004" anchor="ctr">
                    <a:solidFill>
                      <a:srgbClr val="009999"/>
                    </a:solidFill>
                  </a:tcPr>
                </a:tc>
                <a:tc>
                  <a:txBody>
                    <a:bodyPr/>
                    <a:lstStyle/>
                    <a:p>
                      <a:pPr algn="ctr"/>
                      <a:r>
                        <a:rPr lang="en-US" sz="1200" b="1" dirty="0" smtClean="0">
                          <a:solidFill>
                            <a:srgbClr val="000000"/>
                          </a:solidFill>
                          <a:latin typeface="Tahoma" pitchFamily="34" charset="0"/>
                          <a:cs typeface="Tahoma" pitchFamily="34" charset="0"/>
                        </a:rPr>
                        <a:t>193,842.5</a:t>
                      </a:r>
                      <a:endParaRPr lang="th-TH" sz="1200" b="1" dirty="0">
                        <a:solidFill>
                          <a:srgbClr val="000000"/>
                        </a:solidFill>
                        <a:latin typeface="Tahoma" pitchFamily="34" charset="0"/>
                        <a:cs typeface="Tahoma" pitchFamily="34" charset="0"/>
                      </a:endParaRPr>
                    </a:p>
                  </a:txBody>
                  <a:tcPr marL="17009" marR="72006" marT="17004" marB="17004" anchor="ctr"/>
                </a:tc>
                <a:tc>
                  <a:txBody>
                    <a:bodyPr/>
                    <a:lstStyle/>
                    <a:p>
                      <a:pPr algn="ctr"/>
                      <a:r>
                        <a:rPr lang="en-US" sz="1200" b="1" dirty="0" smtClean="0">
                          <a:solidFill>
                            <a:srgbClr val="C00000"/>
                          </a:solidFill>
                          <a:latin typeface="Tahoma" pitchFamily="34" charset="0"/>
                          <a:cs typeface="Tahoma" pitchFamily="34" charset="0"/>
                        </a:rPr>
                        <a:t>142,976.2</a:t>
                      </a:r>
                      <a:endParaRPr lang="th-TH" sz="1200" b="1" dirty="0">
                        <a:solidFill>
                          <a:srgbClr val="C00000"/>
                        </a:solidFill>
                        <a:latin typeface="Tahoma" pitchFamily="34" charset="0"/>
                        <a:cs typeface="Tahoma" pitchFamily="34" charset="0"/>
                      </a:endParaRPr>
                    </a:p>
                  </a:txBody>
                  <a:tcPr marL="17009" marR="72006" marT="17004" marB="17004" anchor="ctr"/>
                </a:tc>
              </a:tr>
              <a:tr h="265525">
                <a:tc>
                  <a:txBody>
                    <a:bodyPr/>
                    <a:lstStyle/>
                    <a:p>
                      <a:pPr algn="l"/>
                      <a:r>
                        <a:rPr lang="en-US" sz="1200" b="1" dirty="0" smtClean="0">
                          <a:solidFill>
                            <a:schemeClr val="bg1"/>
                          </a:solidFill>
                          <a:latin typeface="Tahoma" pitchFamily="34" charset="0"/>
                          <a:cs typeface="Tahoma" pitchFamily="34" charset="0"/>
                        </a:rPr>
                        <a:t>3. Cassava and processing</a:t>
                      </a:r>
                      <a:endParaRPr lang="th-TH" sz="1200" b="1" dirty="0">
                        <a:solidFill>
                          <a:schemeClr val="bg1"/>
                        </a:solidFill>
                        <a:latin typeface="Tahoma" pitchFamily="34" charset="0"/>
                        <a:cs typeface="Tahoma" pitchFamily="34" charset="0"/>
                      </a:endParaRPr>
                    </a:p>
                  </a:txBody>
                  <a:tcPr marL="72006" marR="36003" marT="17004" marB="17004" anchor="ctr">
                    <a:solidFill>
                      <a:srgbClr val="009999"/>
                    </a:solidFill>
                  </a:tcPr>
                </a:tc>
                <a:tc>
                  <a:txBody>
                    <a:bodyPr/>
                    <a:lstStyle/>
                    <a:p>
                      <a:pPr algn="ctr"/>
                      <a:r>
                        <a:rPr lang="en-US" sz="1200" b="1" dirty="0" smtClean="0">
                          <a:solidFill>
                            <a:srgbClr val="000000"/>
                          </a:solidFill>
                          <a:latin typeface="Tahoma" pitchFamily="34" charset="0"/>
                          <a:cs typeface="Tahoma" pitchFamily="34" charset="0"/>
                        </a:rPr>
                        <a:t>79,805.2</a:t>
                      </a:r>
                      <a:endParaRPr lang="th-TH" sz="1200" b="1" dirty="0">
                        <a:solidFill>
                          <a:srgbClr val="000000"/>
                        </a:solidFill>
                        <a:latin typeface="Tahoma" pitchFamily="34" charset="0"/>
                        <a:cs typeface="Tahoma" pitchFamily="34" charset="0"/>
                      </a:endParaRPr>
                    </a:p>
                  </a:txBody>
                  <a:tcPr marL="17009" marR="72006" marT="17004" marB="17004" anchor="ctr"/>
                </a:tc>
                <a:tc>
                  <a:txBody>
                    <a:bodyPr/>
                    <a:lstStyle/>
                    <a:p>
                      <a:pPr algn="ctr"/>
                      <a:r>
                        <a:rPr lang="en-US" sz="1200" b="1" dirty="0" smtClean="0">
                          <a:solidFill>
                            <a:srgbClr val="C00000"/>
                          </a:solidFill>
                          <a:latin typeface="Tahoma" pitchFamily="34" charset="0"/>
                          <a:cs typeface="Tahoma" pitchFamily="34" charset="0"/>
                        </a:rPr>
                        <a:t>87,289.0</a:t>
                      </a:r>
                      <a:endParaRPr lang="th-TH" sz="1200" b="1" dirty="0">
                        <a:solidFill>
                          <a:srgbClr val="C00000"/>
                        </a:solidFill>
                        <a:latin typeface="Tahoma" pitchFamily="34" charset="0"/>
                        <a:cs typeface="Tahoma" pitchFamily="34" charset="0"/>
                      </a:endParaRPr>
                    </a:p>
                  </a:txBody>
                  <a:tcPr marL="17009" marR="72006" marT="17004" marB="17004" anchor="ctr"/>
                </a:tc>
              </a:tr>
              <a:tr h="265525">
                <a:tc>
                  <a:txBody>
                    <a:bodyPr/>
                    <a:lstStyle/>
                    <a:p>
                      <a:pPr algn="l"/>
                      <a:r>
                        <a:rPr lang="th-TH" sz="1200" b="1" dirty="0">
                          <a:solidFill>
                            <a:schemeClr val="bg1"/>
                          </a:solidFill>
                          <a:latin typeface="Tahoma" pitchFamily="34" charset="0"/>
                          <a:cs typeface="Tahoma" pitchFamily="34" charset="0"/>
                        </a:rPr>
                        <a:t>4</a:t>
                      </a:r>
                      <a:r>
                        <a:rPr lang="th-TH" sz="1200" b="1" dirty="0" smtClean="0">
                          <a:solidFill>
                            <a:schemeClr val="bg1"/>
                          </a:solidFill>
                          <a:latin typeface="Tahoma" pitchFamily="34" charset="0"/>
                          <a:cs typeface="Tahoma" pitchFamily="34" charset="0"/>
                        </a:rPr>
                        <a:t>. </a:t>
                      </a:r>
                      <a:r>
                        <a:rPr lang="en-US" sz="1200" b="1" dirty="0" err="1" smtClean="0">
                          <a:solidFill>
                            <a:schemeClr val="bg1"/>
                          </a:solidFill>
                          <a:latin typeface="Tahoma" pitchFamily="34" charset="0"/>
                          <a:cs typeface="Tahoma" pitchFamily="34" charset="0"/>
                        </a:rPr>
                        <a:t>Chciken</a:t>
                      </a:r>
                      <a:r>
                        <a:rPr lang="en-US" sz="1200" b="1" dirty="0" smtClean="0">
                          <a:solidFill>
                            <a:schemeClr val="bg1"/>
                          </a:solidFill>
                          <a:latin typeface="Tahoma" pitchFamily="34" charset="0"/>
                          <a:cs typeface="Tahoma" pitchFamily="34" charset="0"/>
                        </a:rPr>
                        <a:t> processing</a:t>
                      </a:r>
                      <a:endParaRPr lang="th-TH" sz="1200" b="1" dirty="0">
                        <a:solidFill>
                          <a:schemeClr val="bg1"/>
                        </a:solidFill>
                        <a:latin typeface="Tahoma" pitchFamily="34" charset="0"/>
                        <a:cs typeface="Tahoma" pitchFamily="34" charset="0"/>
                      </a:endParaRPr>
                    </a:p>
                  </a:txBody>
                  <a:tcPr marL="72006" marR="36003" marT="17004" marB="17004" anchor="ctr">
                    <a:solidFill>
                      <a:srgbClr val="009999"/>
                    </a:solidFill>
                  </a:tcPr>
                </a:tc>
                <a:tc>
                  <a:txBody>
                    <a:bodyPr/>
                    <a:lstStyle/>
                    <a:p>
                      <a:pPr algn="ctr"/>
                      <a:r>
                        <a:rPr lang="en-US" sz="1200" b="1" dirty="0" smtClean="0">
                          <a:solidFill>
                            <a:srgbClr val="000000"/>
                          </a:solidFill>
                          <a:latin typeface="Tahoma" pitchFamily="34" charset="0"/>
                          <a:cs typeface="Tahoma" pitchFamily="34" charset="0"/>
                        </a:rPr>
                        <a:t>57,045.4</a:t>
                      </a:r>
                      <a:endParaRPr lang="th-TH" sz="1200" b="1" dirty="0">
                        <a:solidFill>
                          <a:srgbClr val="000000"/>
                        </a:solidFill>
                        <a:latin typeface="Tahoma" pitchFamily="34" charset="0"/>
                        <a:cs typeface="Tahoma" pitchFamily="34" charset="0"/>
                      </a:endParaRPr>
                    </a:p>
                  </a:txBody>
                  <a:tcPr marL="17009" marR="72006" marT="17004" marB="17004" anchor="ctr"/>
                </a:tc>
                <a:tc>
                  <a:txBody>
                    <a:bodyPr/>
                    <a:lstStyle/>
                    <a:p>
                      <a:pPr algn="ctr"/>
                      <a:r>
                        <a:rPr lang="en-US" sz="1200" b="1" dirty="0" smtClean="0">
                          <a:solidFill>
                            <a:srgbClr val="C00000"/>
                          </a:solidFill>
                          <a:latin typeface="Tahoma" pitchFamily="34" charset="0"/>
                          <a:cs typeface="Tahoma" pitchFamily="34" charset="0"/>
                        </a:rPr>
                        <a:t>61,968.5</a:t>
                      </a:r>
                      <a:endParaRPr lang="th-TH" sz="1200" b="1" dirty="0">
                        <a:solidFill>
                          <a:srgbClr val="C00000"/>
                        </a:solidFill>
                        <a:latin typeface="Tahoma" pitchFamily="34" charset="0"/>
                        <a:cs typeface="Tahoma" pitchFamily="34" charset="0"/>
                      </a:endParaRPr>
                    </a:p>
                  </a:txBody>
                  <a:tcPr marL="17009" marR="72006" marT="17004" marB="17004" anchor="ctr"/>
                </a:tc>
              </a:tr>
              <a:tr h="265525">
                <a:tc>
                  <a:txBody>
                    <a:bodyPr/>
                    <a:lstStyle/>
                    <a:p>
                      <a:pPr algn="l"/>
                      <a:r>
                        <a:rPr lang="th-TH" sz="1200" b="1" dirty="0">
                          <a:solidFill>
                            <a:schemeClr val="bg1"/>
                          </a:solidFill>
                          <a:latin typeface="Tahoma" pitchFamily="34" charset="0"/>
                          <a:cs typeface="Tahoma" pitchFamily="34" charset="0"/>
                        </a:rPr>
                        <a:t>5</a:t>
                      </a:r>
                      <a:r>
                        <a:rPr lang="th-TH" sz="1200" b="1" dirty="0" smtClean="0">
                          <a:solidFill>
                            <a:schemeClr val="bg1"/>
                          </a:solidFill>
                          <a:latin typeface="Tahoma" pitchFamily="34" charset="0"/>
                          <a:cs typeface="Tahoma" pitchFamily="34" charset="0"/>
                        </a:rPr>
                        <a:t>. </a:t>
                      </a:r>
                      <a:r>
                        <a:rPr lang="en-US" sz="1200" b="1" dirty="0" smtClean="0">
                          <a:solidFill>
                            <a:schemeClr val="bg1"/>
                          </a:solidFill>
                          <a:latin typeface="Tahoma" pitchFamily="34" charset="0"/>
                          <a:cs typeface="Tahoma" pitchFamily="34" charset="0"/>
                        </a:rPr>
                        <a:t>Shrimp and frozen shrimp</a:t>
                      </a:r>
                      <a:endParaRPr lang="th-TH" sz="1200" b="1" dirty="0">
                        <a:solidFill>
                          <a:schemeClr val="bg1"/>
                        </a:solidFill>
                        <a:latin typeface="Tahoma" pitchFamily="34" charset="0"/>
                        <a:cs typeface="Tahoma" pitchFamily="34" charset="0"/>
                      </a:endParaRPr>
                    </a:p>
                  </a:txBody>
                  <a:tcPr marL="72006" marR="36003" marT="17004" marB="17004" anchor="ctr">
                    <a:solidFill>
                      <a:srgbClr val="009999"/>
                    </a:solidFill>
                  </a:tcPr>
                </a:tc>
                <a:tc>
                  <a:txBody>
                    <a:bodyPr/>
                    <a:lstStyle/>
                    <a:p>
                      <a:pPr algn="ctr"/>
                      <a:r>
                        <a:rPr lang="en-US" sz="1200" b="1" dirty="0" smtClean="0">
                          <a:solidFill>
                            <a:srgbClr val="000000"/>
                          </a:solidFill>
                          <a:latin typeface="Tahoma" pitchFamily="34" charset="0"/>
                          <a:cs typeface="Tahoma" pitchFamily="34" charset="0"/>
                        </a:rPr>
                        <a:t>52,101.9</a:t>
                      </a:r>
                      <a:endParaRPr lang="th-TH" sz="1200" b="1" dirty="0">
                        <a:solidFill>
                          <a:srgbClr val="000000"/>
                        </a:solidFill>
                        <a:latin typeface="Tahoma" pitchFamily="34" charset="0"/>
                        <a:cs typeface="Tahoma" pitchFamily="34" charset="0"/>
                      </a:endParaRPr>
                    </a:p>
                  </a:txBody>
                  <a:tcPr marL="17009" marR="72006" marT="17004" marB="17004" anchor="ctr"/>
                </a:tc>
                <a:tc>
                  <a:txBody>
                    <a:bodyPr/>
                    <a:lstStyle/>
                    <a:p>
                      <a:pPr algn="ctr"/>
                      <a:r>
                        <a:rPr lang="en-US" sz="1200" b="1" dirty="0" smtClean="0">
                          <a:solidFill>
                            <a:srgbClr val="C00000"/>
                          </a:solidFill>
                          <a:latin typeface="Tahoma" pitchFamily="34" charset="0"/>
                          <a:cs typeface="Tahoma" pitchFamily="34" charset="0"/>
                        </a:rPr>
                        <a:t>45,184.1</a:t>
                      </a:r>
                      <a:endParaRPr lang="th-TH" sz="1200" b="1" dirty="0">
                        <a:solidFill>
                          <a:srgbClr val="C00000"/>
                        </a:solidFill>
                        <a:latin typeface="Tahoma" pitchFamily="34" charset="0"/>
                        <a:cs typeface="Tahoma" pitchFamily="34" charset="0"/>
                      </a:endParaRPr>
                    </a:p>
                  </a:txBody>
                  <a:tcPr marL="17009" marR="72006" marT="17004" marB="17004" anchor="ctr"/>
                </a:tc>
              </a:tr>
              <a:tr h="216899">
                <a:tc>
                  <a:txBody>
                    <a:bodyPr/>
                    <a:lstStyle/>
                    <a:p>
                      <a:pPr algn="l"/>
                      <a:r>
                        <a:rPr lang="th-TH" sz="1200" b="1" dirty="0" smtClean="0">
                          <a:solidFill>
                            <a:schemeClr val="bg1"/>
                          </a:solidFill>
                          <a:latin typeface="Tahoma" pitchFamily="34" charset="0"/>
                          <a:cs typeface="Tahoma" pitchFamily="34" charset="0"/>
                        </a:rPr>
                        <a:t>6. </a:t>
                      </a:r>
                      <a:r>
                        <a:rPr lang="en-US" sz="1200" b="1" dirty="0" smtClean="0">
                          <a:solidFill>
                            <a:schemeClr val="bg1"/>
                          </a:solidFill>
                          <a:latin typeface="Tahoma" pitchFamily="34" charset="0"/>
                          <a:cs typeface="Tahoma" pitchFamily="34" charset="0"/>
                        </a:rPr>
                        <a:t>Fruit( fresh and dry)</a:t>
                      </a:r>
                      <a:endParaRPr lang="th-TH" sz="1200" b="1" dirty="0">
                        <a:solidFill>
                          <a:schemeClr val="bg1"/>
                        </a:solidFill>
                        <a:latin typeface="Tahoma" pitchFamily="34" charset="0"/>
                        <a:cs typeface="Tahoma" pitchFamily="34" charset="0"/>
                      </a:endParaRPr>
                    </a:p>
                  </a:txBody>
                  <a:tcPr marL="72006" marR="36003" marT="17004" marB="17004" anchor="ctr">
                    <a:solidFill>
                      <a:srgbClr val="009999"/>
                    </a:solidFill>
                  </a:tcPr>
                </a:tc>
                <a:tc>
                  <a:txBody>
                    <a:bodyPr/>
                    <a:lstStyle/>
                    <a:p>
                      <a:pPr algn="ctr"/>
                      <a:r>
                        <a:rPr lang="en-US" sz="1200" b="1" dirty="0" smtClean="0">
                          <a:solidFill>
                            <a:srgbClr val="000000"/>
                          </a:solidFill>
                          <a:latin typeface="Tahoma" pitchFamily="34" charset="0"/>
                          <a:cs typeface="Tahoma" pitchFamily="34" charset="0"/>
                        </a:rPr>
                        <a:t>28,809.0</a:t>
                      </a:r>
                      <a:endParaRPr lang="th-TH" sz="1200" b="1" dirty="0">
                        <a:solidFill>
                          <a:srgbClr val="000000"/>
                        </a:solidFill>
                        <a:latin typeface="Tahoma" pitchFamily="34" charset="0"/>
                        <a:cs typeface="Tahoma" pitchFamily="34" charset="0"/>
                      </a:endParaRPr>
                    </a:p>
                  </a:txBody>
                  <a:tcPr marL="17009" marR="72006" marT="17004" marB="17004" anchor="ctr"/>
                </a:tc>
                <a:tc>
                  <a:txBody>
                    <a:bodyPr/>
                    <a:lstStyle/>
                    <a:p>
                      <a:pPr algn="ctr"/>
                      <a:r>
                        <a:rPr lang="en-US" sz="1200" b="1" dirty="0" smtClean="0">
                          <a:solidFill>
                            <a:srgbClr val="C00000"/>
                          </a:solidFill>
                          <a:latin typeface="Tahoma" pitchFamily="34" charset="0"/>
                          <a:cs typeface="Tahoma" pitchFamily="34" charset="0"/>
                        </a:rPr>
                        <a:t>36,697.5</a:t>
                      </a:r>
                      <a:endParaRPr lang="th-TH" sz="1200" b="1" dirty="0">
                        <a:solidFill>
                          <a:srgbClr val="C00000"/>
                        </a:solidFill>
                        <a:latin typeface="Tahoma" pitchFamily="34" charset="0"/>
                        <a:cs typeface="Tahoma" pitchFamily="34" charset="0"/>
                      </a:endParaRPr>
                    </a:p>
                  </a:txBody>
                  <a:tcPr marL="17009" marR="72006" marT="17004" marB="17004" anchor="ctr"/>
                </a:tc>
              </a:tr>
              <a:tr h="284815">
                <a:tc>
                  <a:txBody>
                    <a:bodyPr/>
                    <a:lstStyle/>
                    <a:p>
                      <a:pPr algn="l"/>
                      <a:r>
                        <a:rPr lang="th-TH" sz="1200" b="1" dirty="0" smtClean="0">
                          <a:solidFill>
                            <a:schemeClr val="bg1"/>
                          </a:solidFill>
                          <a:latin typeface="Tahoma" pitchFamily="34" charset="0"/>
                          <a:cs typeface="Tahoma" pitchFamily="34" charset="0"/>
                        </a:rPr>
                        <a:t>7.</a:t>
                      </a:r>
                      <a:r>
                        <a:rPr lang="en-US" sz="1200" b="1" dirty="0" smtClean="0">
                          <a:solidFill>
                            <a:schemeClr val="bg1"/>
                          </a:solidFill>
                          <a:latin typeface="Tahoma" pitchFamily="34" charset="0"/>
                          <a:cs typeface="Tahoma" pitchFamily="34" charset="0"/>
                        </a:rPr>
                        <a:t> Fish fillet and frozen</a:t>
                      </a:r>
                      <a:endParaRPr lang="th-TH" sz="1200" b="1" dirty="0">
                        <a:solidFill>
                          <a:schemeClr val="bg1"/>
                        </a:solidFill>
                        <a:latin typeface="Tahoma" pitchFamily="34" charset="0"/>
                        <a:cs typeface="Tahoma" pitchFamily="34" charset="0"/>
                      </a:endParaRPr>
                    </a:p>
                  </a:txBody>
                  <a:tcPr marL="72006" marR="36003" marT="17004" marB="17004" anchor="ctr">
                    <a:solidFill>
                      <a:srgbClr val="009999"/>
                    </a:solidFill>
                  </a:tcPr>
                </a:tc>
                <a:tc>
                  <a:txBody>
                    <a:bodyPr/>
                    <a:lstStyle/>
                    <a:p>
                      <a:pPr algn="ctr"/>
                      <a:r>
                        <a:rPr lang="en-US" sz="1200" b="1" dirty="0" smtClean="0">
                          <a:solidFill>
                            <a:srgbClr val="000000"/>
                          </a:solidFill>
                          <a:latin typeface="Tahoma" pitchFamily="34" charset="0"/>
                          <a:cs typeface="Tahoma" pitchFamily="34" charset="0"/>
                        </a:rPr>
                        <a:t>12,398.6</a:t>
                      </a:r>
                      <a:endParaRPr lang="th-TH" sz="1200" b="1" dirty="0">
                        <a:solidFill>
                          <a:srgbClr val="000000"/>
                        </a:solidFill>
                        <a:latin typeface="Tahoma" pitchFamily="34" charset="0"/>
                        <a:cs typeface="Tahoma" pitchFamily="34" charset="0"/>
                      </a:endParaRPr>
                    </a:p>
                  </a:txBody>
                  <a:tcPr marL="17009" marR="72006" marT="17004" marB="17004" anchor="ctr"/>
                </a:tc>
                <a:tc>
                  <a:txBody>
                    <a:bodyPr/>
                    <a:lstStyle/>
                    <a:p>
                      <a:pPr algn="ctr"/>
                      <a:r>
                        <a:rPr lang="en-US" sz="1200" b="1" dirty="0" smtClean="0">
                          <a:solidFill>
                            <a:srgbClr val="C00000"/>
                          </a:solidFill>
                          <a:latin typeface="Tahoma" pitchFamily="34" charset="0"/>
                          <a:cs typeface="Tahoma" pitchFamily="34" charset="0"/>
                        </a:rPr>
                        <a:t>12,875.3</a:t>
                      </a:r>
                      <a:endParaRPr lang="th-TH" sz="1200" b="1" dirty="0">
                        <a:solidFill>
                          <a:srgbClr val="C00000"/>
                        </a:solidFill>
                        <a:latin typeface="Tahoma" pitchFamily="34" charset="0"/>
                        <a:cs typeface="Tahoma" pitchFamily="34" charset="0"/>
                      </a:endParaRPr>
                    </a:p>
                  </a:txBody>
                  <a:tcPr marL="17009" marR="72006" marT="17004" marB="17004" anchor="ctr"/>
                </a:tc>
              </a:tr>
              <a:tr h="216899">
                <a:tc>
                  <a:txBody>
                    <a:bodyPr/>
                    <a:lstStyle/>
                    <a:p>
                      <a:pPr algn="l"/>
                      <a:r>
                        <a:rPr lang="th-TH" sz="1200" b="1" dirty="0">
                          <a:solidFill>
                            <a:schemeClr val="bg1"/>
                          </a:solidFill>
                          <a:latin typeface="Tahoma" pitchFamily="34" charset="0"/>
                          <a:cs typeface="Tahoma" pitchFamily="34" charset="0"/>
                        </a:rPr>
                        <a:t>8. </a:t>
                      </a:r>
                      <a:r>
                        <a:rPr lang="en-US" sz="1200" b="1" dirty="0" smtClean="0">
                          <a:solidFill>
                            <a:schemeClr val="bg1"/>
                          </a:solidFill>
                          <a:latin typeface="Tahoma" pitchFamily="34" charset="0"/>
                          <a:cs typeface="Tahoma" pitchFamily="34" charset="0"/>
                        </a:rPr>
                        <a:t>Squid and frozen </a:t>
                      </a:r>
                      <a:endParaRPr lang="th-TH" sz="1200" b="1" dirty="0">
                        <a:solidFill>
                          <a:schemeClr val="bg1"/>
                        </a:solidFill>
                        <a:latin typeface="Tahoma" pitchFamily="34" charset="0"/>
                        <a:cs typeface="Tahoma" pitchFamily="34" charset="0"/>
                      </a:endParaRPr>
                    </a:p>
                  </a:txBody>
                  <a:tcPr marL="72006" marR="36003" marT="17004" marB="17004" anchor="ctr">
                    <a:solidFill>
                      <a:srgbClr val="009999"/>
                    </a:solidFill>
                  </a:tcPr>
                </a:tc>
                <a:tc>
                  <a:txBody>
                    <a:bodyPr/>
                    <a:lstStyle/>
                    <a:p>
                      <a:pPr algn="ctr"/>
                      <a:r>
                        <a:rPr lang="en-US" sz="1200" b="1" dirty="0" smtClean="0">
                          <a:solidFill>
                            <a:srgbClr val="000000"/>
                          </a:solidFill>
                          <a:latin typeface="Tahoma" pitchFamily="34" charset="0"/>
                          <a:cs typeface="Tahoma" pitchFamily="34" charset="0"/>
                        </a:rPr>
                        <a:t>12,286.5</a:t>
                      </a:r>
                      <a:endParaRPr lang="th-TH" sz="1200" b="1" dirty="0">
                        <a:solidFill>
                          <a:srgbClr val="000000"/>
                        </a:solidFill>
                        <a:latin typeface="Tahoma" pitchFamily="34" charset="0"/>
                        <a:cs typeface="Tahoma" pitchFamily="34" charset="0"/>
                      </a:endParaRPr>
                    </a:p>
                  </a:txBody>
                  <a:tcPr marL="17009" marR="72006" marT="17004" marB="17004" anchor="ctr"/>
                </a:tc>
                <a:tc>
                  <a:txBody>
                    <a:bodyPr/>
                    <a:lstStyle/>
                    <a:p>
                      <a:pPr algn="ctr"/>
                      <a:r>
                        <a:rPr lang="en-US" sz="1200" b="1" dirty="0" smtClean="0">
                          <a:solidFill>
                            <a:srgbClr val="C00000"/>
                          </a:solidFill>
                          <a:latin typeface="Tahoma" pitchFamily="34" charset="0"/>
                          <a:cs typeface="Tahoma" pitchFamily="34" charset="0"/>
                        </a:rPr>
                        <a:t>12,842.3</a:t>
                      </a:r>
                      <a:endParaRPr lang="th-TH" sz="1200" b="1" dirty="0">
                        <a:solidFill>
                          <a:srgbClr val="C00000"/>
                        </a:solidFill>
                        <a:latin typeface="Tahoma" pitchFamily="34" charset="0"/>
                        <a:cs typeface="Tahoma" pitchFamily="34" charset="0"/>
                      </a:endParaRPr>
                    </a:p>
                  </a:txBody>
                  <a:tcPr marL="17009" marR="72006" marT="17004" marB="17004" anchor="ctr"/>
                </a:tc>
              </a:tr>
              <a:tr h="216899">
                <a:tc>
                  <a:txBody>
                    <a:bodyPr/>
                    <a:lstStyle/>
                    <a:p>
                      <a:pPr algn="l"/>
                      <a:r>
                        <a:rPr lang="th-TH" sz="1200" b="1" dirty="0">
                          <a:solidFill>
                            <a:schemeClr val="bg1"/>
                          </a:solidFill>
                          <a:latin typeface="Tahoma" pitchFamily="34" charset="0"/>
                          <a:cs typeface="Tahoma" pitchFamily="34" charset="0"/>
                        </a:rPr>
                        <a:t>9. </a:t>
                      </a:r>
                      <a:r>
                        <a:rPr lang="en-US" sz="1200" b="1" dirty="0" smtClean="0">
                          <a:solidFill>
                            <a:schemeClr val="bg1"/>
                          </a:solidFill>
                          <a:latin typeface="Tahoma" pitchFamily="34" charset="0"/>
                          <a:cs typeface="Tahoma" pitchFamily="34" charset="0"/>
                        </a:rPr>
                        <a:t>Other fish</a:t>
                      </a:r>
                      <a:endParaRPr lang="th-TH" sz="1200" b="1" dirty="0">
                        <a:solidFill>
                          <a:schemeClr val="bg1"/>
                        </a:solidFill>
                        <a:latin typeface="Tahoma" pitchFamily="34" charset="0"/>
                        <a:cs typeface="Tahoma" pitchFamily="34" charset="0"/>
                      </a:endParaRPr>
                    </a:p>
                  </a:txBody>
                  <a:tcPr marL="72006" marR="36003" marT="17004" marB="17004" anchor="ctr">
                    <a:solidFill>
                      <a:srgbClr val="009999"/>
                    </a:solidFill>
                  </a:tcPr>
                </a:tc>
                <a:tc>
                  <a:txBody>
                    <a:bodyPr/>
                    <a:lstStyle/>
                    <a:p>
                      <a:pPr algn="ctr"/>
                      <a:r>
                        <a:rPr lang="en-US" sz="1200" b="1" dirty="0" smtClean="0">
                          <a:solidFill>
                            <a:srgbClr val="000000"/>
                          </a:solidFill>
                          <a:latin typeface="Tahoma" pitchFamily="34" charset="0"/>
                          <a:cs typeface="Tahoma" pitchFamily="34" charset="0"/>
                        </a:rPr>
                        <a:t>7,151.3</a:t>
                      </a:r>
                    </a:p>
                  </a:txBody>
                  <a:tcPr marL="17009" marR="72006" marT="17004" marB="17004" anchor="ctr"/>
                </a:tc>
                <a:tc>
                  <a:txBody>
                    <a:bodyPr/>
                    <a:lstStyle/>
                    <a:p>
                      <a:pPr algn="ctr"/>
                      <a:r>
                        <a:rPr lang="en-US" sz="1200" b="1" dirty="0" smtClean="0">
                          <a:solidFill>
                            <a:srgbClr val="C00000"/>
                          </a:solidFill>
                          <a:latin typeface="Tahoma" pitchFamily="34" charset="0"/>
                          <a:cs typeface="Tahoma" pitchFamily="34" charset="0"/>
                        </a:rPr>
                        <a:t>7,501.5</a:t>
                      </a:r>
                    </a:p>
                  </a:txBody>
                  <a:tcPr marL="17009" marR="72006" marT="17004" marB="17004" anchor="ctr"/>
                </a:tc>
              </a:tr>
              <a:tr h="399790">
                <a:tc>
                  <a:txBody>
                    <a:bodyPr/>
                    <a:lstStyle/>
                    <a:p>
                      <a:pPr algn="l"/>
                      <a:r>
                        <a:rPr lang="th-TH" sz="1200" b="1" dirty="0">
                          <a:solidFill>
                            <a:schemeClr val="bg1"/>
                          </a:solidFill>
                          <a:latin typeface="Tahoma" pitchFamily="34" charset="0"/>
                          <a:cs typeface="Tahoma" pitchFamily="34" charset="0"/>
                        </a:rPr>
                        <a:t>10. </a:t>
                      </a:r>
                      <a:r>
                        <a:rPr lang="en-US" sz="1200" b="1" dirty="0" smtClean="0">
                          <a:solidFill>
                            <a:schemeClr val="bg1"/>
                          </a:solidFill>
                          <a:latin typeface="Tahoma" pitchFamily="34" charset="0"/>
                          <a:cs typeface="Tahoma" pitchFamily="34" charset="0"/>
                        </a:rPr>
                        <a:t>Vegetable(fresh dry and frozen)</a:t>
                      </a:r>
                      <a:endParaRPr lang="th-TH" sz="1200" b="1" dirty="0">
                        <a:solidFill>
                          <a:schemeClr val="bg1"/>
                        </a:solidFill>
                        <a:latin typeface="Tahoma" pitchFamily="34" charset="0"/>
                        <a:cs typeface="Tahoma" pitchFamily="34" charset="0"/>
                      </a:endParaRPr>
                    </a:p>
                  </a:txBody>
                  <a:tcPr marL="72006" marR="36003" marT="17004" marB="17004" anchor="ctr">
                    <a:solidFill>
                      <a:srgbClr val="009999"/>
                    </a:solidFill>
                  </a:tcPr>
                </a:tc>
                <a:tc>
                  <a:txBody>
                    <a:bodyPr/>
                    <a:lstStyle/>
                    <a:p>
                      <a:pPr algn="ctr"/>
                      <a:r>
                        <a:rPr lang="en-US" sz="1200" b="1" dirty="0" smtClean="0">
                          <a:solidFill>
                            <a:srgbClr val="000000"/>
                          </a:solidFill>
                          <a:latin typeface="Tahoma" pitchFamily="34" charset="0"/>
                          <a:cs typeface="Tahoma" pitchFamily="34" charset="0"/>
                        </a:rPr>
                        <a:t>7,308.8</a:t>
                      </a:r>
                      <a:endParaRPr lang="th-TH" sz="1200" b="1" dirty="0">
                        <a:solidFill>
                          <a:srgbClr val="000000"/>
                        </a:solidFill>
                        <a:latin typeface="Tahoma" pitchFamily="34" charset="0"/>
                        <a:cs typeface="Tahoma" pitchFamily="34" charset="0"/>
                      </a:endParaRPr>
                    </a:p>
                  </a:txBody>
                  <a:tcPr marL="17009" marR="72006" marT="17004" marB="17004" anchor="ctr"/>
                </a:tc>
                <a:tc>
                  <a:txBody>
                    <a:bodyPr/>
                    <a:lstStyle/>
                    <a:p>
                      <a:pPr algn="ctr"/>
                      <a:r>
                        <a:rPr lang="en-US" sz="1200" b="1" dirty="0" smtClean="0">
                          <a:solidFill>
                            <a:srgbClr val="C00000"/>
                          </a:solidFill>
                          <a:latin typeface="Tahoma" pitchFamily="34" charset="0"/>
                          <a:cs typeface="Tahoma" pitchFamily="34" charset="0"/>
                        </a:rPr>
                        <a:t>7,242.7</a:t>
                      </a:r>
                      <a:endParaRPr lang="th-TH" sz="1200" b="1" dirty="0">
                        <a:solidFill>
                          <a:srgbClr val="C00000"/>
                        </a:solidFill>
                        <a:latin typeface="Tahoma" pitchFamily="34" charset="0"/>
                        <a:cs typeface="Tahoma" pitchFamily="34" charset="0"/>
                      </a:endParaRPr>
                    </a:p>
                  </a:txBody>
                  <a:tcPr marL="17009" marR="72006" marT="17004" marB="17004" anchor="ctr"/>
                </a:tc>
              </a:tr>
            </a:tbl>
          </a:graphicData>
        </a:graphic>
      </p:graphicFrame>
      <p:sp>
        <p:nvSpPr>
          <p:cNvPr id="19541" name="TextBox 4"/>
          <p:cNvSpPr txBox="1">
            <a:spLocks noChangeArrowheads="1"/>
          </p:cNvSpPr>
          <p:nvPr/>
        </p:nvSpPr>
        <p:spPr bwMode="auto">
          <a:xfrm>
            <a:off x="4857750" y="6627813"/>
            <a:ext cx="3429000" cy="230187"/>
          </a:xfrm>
          <a:prstGeom prst="rect">
            <a:avLst/>
          </a:prstGeom>
          <a:noFill/>
          <a:ln w="9525">
            <a:noFill/>
            <a:miter lim="800000"/>
            <a:headEnd/>
            <a:tailEnd/>
          </a:ln>
        </p:spPr>
        <p:txBody>
          <a:bodyPr>
            <a:spAutoFit/>
          </a:bodyPr>
          <a:lstStyle/>
          <a:p>
            <a:r>
              <a:rPr lang="en-US" altLang="th-TH" sz="900">
                <a:latin typeface="Tahoma" pitchFamily="34" charset="0"/>
              </a:rPr>
              <a:t>Source</a:t>
            </a:r>
            <a:r>
              <a:rPr lang="th-TH" altLang="th-TH" sz="900">
                <a:latin typeface="Tahoma" pitchFamily="34" charset="0"/>
              </a:rPr>
              <a:t> </a:t>
            </a:r>
            <a:r>
              <a:rPr lang="en-US" altLang="th-TH" sz="900">
                <a:latin typeface="Tahoma" pitchFamily="34" charset="0"/>
              </a:rPr>
              <a:t>: Office of Permanent Secretary, Ministry of Commerce</a:t>
            </a:r>
            <a:endParaRPr lang="th-TH" altLang="th-TH" sz="900">
              <a:latin typeface="Cordia New" pitchFamily="34" charset="-34"/>
              <a:cs typeface="Cordia New" pitchFamily="34" charset="-34"/>
            </a:endParaRPr>
          </a:p>
        </p:txBody>
      </p:sp>
      <p:sp>
        <p:nvSpPr>
          <p:cNvPr id="19542" name="Text Box 9"/>
          <p:cNvSpPr txBox="1">
            <a:spLocks noChangeArrowheads="1"/>
          </p:cNvSpPr>
          <p:nvPr/>
        </p:nvSpPr>
        <p:spPr bwMode="auto">
          <a:xfrm>
            <a:off x="4148138" y="25400"/>
            <a:ext cx="4978400"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200" b="1">
                <a:solidFill>
                  <a:schemeClr val="bg1"/>
                </a:solidFill>
                <a:latin typeface="Tahoma" pitchFamily="34" charset="0"/>
                <a:sym typeface="Wingdings" pitchFamily="2" charset="2"/>
              </a:rPr>
              <a:t> </a:t>
            </a:r>
            <a:r>
              <a:rPr lang="en-US" altLang="th-TH" sz="1200" b="1">
                <a:solidFill>
                  <a:schemeClr val="bg1"/>
                </a:solidFill>
                <a:latin typeface="Tahoma" pitchFamily="34" charset="0"/>
                <a:sym typeface="Wingdings" pitchFamily="2" charset="2"/>
              </a:rPr>
              <a:t>3. Dynamics of Thailand Rice Production Economy</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ChangeArrowheads="1"/>
          </p:cNvSpPr>
          <p:nvPr/>
        </p:nvSpPr>
        <p:spPr bwMode="auto">
          <a:xfrm>
            <a:off x="71438" y="357188"/>
            <a:ext cx="7596187" cy="479425"/>
          </a:xfrm>
          <a:prstGeom prst="rect">
            <a:avLst/>
          </a:prstGeom>
          <a:solidFill>
            <a:srgbClr val="007600"/>
          </a:solidFill>
          <a:ln w="9525">
            <a:solidFill>
              <a:srgbClr val="006600"/>
            </a:solidFill>
            <a:miter lim="800000"/>
            <a:headEnd/>
            <a:tailEnd/>
          </a:ln>
        </p:spPr>
        <p:txBody>
          <a:bodyPr wrap="none" anchor="ctr"/>
          <a:lstStyle/>
          <a:p>
            <a:r>
              <a:rPr lang="en-US" altLang="th-TH" sz="2400" b="1">
                <a:solidFill>
                  <a:schemeClr val="bg1"/>
                </a:solidFill>
                <a:latin typeface="Tahoma" pitchFamily="34" charset="0"/>
                <a:sym typeface="Wingdings" pitchFamily="2" charset="2"/>
              </a:rPr>
              <a:t>3.2 Country’s Rice Area and Production</a:t>
            </a:r>
            <a:endParaRPr lang="th-TH" altLang="th-TH" sz="2400">
              <a:solidFill>
                <a:schemeClr val="bg1"/>
              </a:solidFill>
              <a:latin typeface="Tahoma" pitchFamily="34" charset="0"/>
            </a:endParaRPr>
          </a:p>
        </p:txBody>
      </p:sp>
      <p:sp>
        <p:nvSpPr>
          <p:cNvPr id="20483" name="Text Box 10"/>
          <p:cNvSpPr txBox="1">
            <a:spLocks noChangeArrowheads="1"/>
          </p:cNvSpPr>
          <p:nvPr/>
        </p:nvSpPr>
        <p:spPr bwMode="auto">
          <a:xfrm>
            <a:off x="142875" y="928688"/>
            <a:ext cx="4714875" cy="1631950"/>
          </a:xfrm>
          <a:prstGeom prst="rect">
            <a:avLst/>
          </a:prstGeom>
          <a:solidFill>
            <a:schemeClr val="bg1"/>
          </a:solidFill>
          <a:ln w="9525">
            <a:noFill/>
            <a:miter lim="800000"/>
            <a:headEnd/>
            <a:tailEnd/>
          </a:ln>
        </p:spPr>
        <p:txBody>
          <a:bodyPr>
            <a:spAutoFit/>
          </a:bodyPr>
          <a:lstStyle/>
          <a:p>
            <a:pPr>
              <a:spcBef>
                <a:spcPct val="50000"/>
              </a:spcBef>
            </a:pPr>
            <a:r>
              <a:rPr lang="th-TH" altLang="th-TH">
                <a:latin typeface="Tahoma" pitchFamily="34" charset="0"/>
              </a:rPr>
              <a:t>● </a:t>
            </a:r>
            <a:r>
              <a:rPr lang="en-US" altLang="th-TH">
                <a:latin typeface="Tahoma" pitchFamily="34" charset="0"/>
              </a:rPr>
              <a:t>Rice is grown in all regions in Thailand. Rice area is around 79 million rai. Wet season rice share about 80% of the total rice planted area. Only one–fifth is dry season rice area.</a:t>
            </a:r>
            <a:endParaRPr lang="th-TH" altLang="th-TH">
              <a:latin typeface="Tahoma" pitchFamily="34" charset="0"/>
            </a:endParaRPr>
          </a:p>
        </p:txBody>
      </p:sp>
      <p:sp>
        <p:nvSpPr>
          <p:cNvPr id="20484" name="Text Box 11"/>
          <p:cNvSpPr txBox="1">
            <a:spLocks noChangeArrowheads="1"/>
          </p:cNvSpPr>
          <p:nvPr/>
        </p:nvSpPr>
        <p:spPr bwMode="auto">
          <a:xfrm>
            <a:off x="142875" y="2492375"/>
            <a:ext cx="4940300" cy="708025"/>
          </a:xfrm>
          <a:prstGeom prst="rect">
            <a:avLst/>
          </a:prstGeom>
          <a:solidFill>
            <a:schemeClr val="bg1"/>
          </a:solidFill>
          <a:ln w="9525">
            <a:noFill/>
            <a:miter lim="800000"/>
            <a:headEnd/>
            <a:tailEnd/>
          </a:ln>
        </p:spPr>
        <p:txBody>
          <a:bodyPr>
            <a:spAutoFit/>
          </a:bodyPr>
          <a:lstStyle/>
          <a:p>
            <a:pPr>
              <a:spcBef>
                <a:spcPct val="50000"/>
              </a:spcBef>
            </a:pPr>
            <a:r>
              <a:rPr lang="th-TH" altLang="th-TH">
                <a:latin typeface="Tahoma" pitchFamily="34" charset="0"/>
              </a:rPr>
              <a:t>● </a:t>
            </a:r>
            <a:r>
              <a:rPr lang="en-US" altLang="th-TH">
                <a:latin typeface="Tahoma" pitchFamily="34" charset="0"/>
              </a:rPr>
              <a:t>N.E. is the largest share of planted rice area, following by N. and CP.</a:t>
            </a:r>
            <a:endParaRPr lang="th-TH" altLang="th-TH">
              <a:latin typeface="Tahoma" pitchFamily="34" charset="0"/>
            </a:endParaRPr>
          </a:p>
        </p:txBody>
      </p:sp>
      <p:sp>
        <p:nvSpPr>
          <p:cNvPr id="20485" name="Text Box 12"/>
          <p:cNvSpPr txBox="1">
            <a:spLocks noChangeArrowheads="1"/>
          </p:cNvSpPr>
          <p:nvPr/>
        </p:nvSpPr>
        <p:spPr bwMode="auto">
          <a:xfrm>
            <a:off x="142875" y="3213100"/>
            <a:ext cx="5000625" cy="1323975"/>
          </a:xfrm>
          <a:prstGeom prst="rect">
            <a:avLst/>
          </a:prstGeom>
          <a:solidFill>
            <a:schemeClr val="bg1"/>
          </a:solidFill>
          <a:ln w="9525">
            <a:noFill/>
            <a:miter lim="800000"/>
            <a:headEnd/>
            <a:tailEnd/>
          </a:ln>
        </p:spPr>
        <p:txBody>
          <a:bodyPr>
            <a:spAutoFit/>
          </a:bodyPr>
          <a:lstStyle/>
          <a:p>
            <a:pPr>
              <a:spcBef>
                <a:spcPct val="50000"/>
              </a:spcBef>
            </a:pPr>
            <a:r>
              <a:rPr lang="th-TH" altLang="th-TH">
                <a:latin typeface="Tahoma" pitchFamily="34" charset="0"/>
              </a:rPr>
              <a:t>● </a:t>
            </a:r>
            <a:r>
              <a:rPr lang="en-US" altLang="th-TH">
                <a:latin typeface="Tahoma" pitchFamily="34" charset="0"/>
              </a:rPr>
              <a:t>A commercial rice areas are in CP. and LON. A larger share of irrigated areas in these region has resulted in a better yield and a larger share of production</a:t>
            </a:r>
            <a:endParaRPr lang="th-TH" altLang="th-TH">
              <a:latin typeface="Tahoma" pitchFamily="34" charset="0"/>
            </a:endParaRPr>
          </a:p>
        </p:txBody>
      </p:sp>
      <p:graphicFrame>
        <p:nvGraphicFramePr>
          <p:cNvPr id="10" name="Group 5"/>
          <p:cNvGraphicFramePr>
            <a:graphicFrameLocks/>
          </p:cNvGraphicFramePr>
          <p:nvPr/>
        </p:nvGraphicFramePr>
        <p:xfrm>
          <a:off x="5143500" y="1512888"/>
          <a:ext cx="3786188" cy="1844678"/>
        </p:xfrm>
        <a:graphic>
          <a:graphicData uri="http://schemas.openxmlformats.org/drawingml/2006/table">
            <a:tbl>
              <a:tblPr/>
              <a:tblGrid>
                <a:gridCol w="656558"/>
                <a:gridCol w="129255"/>
                <a:gridCol w="587117"/>
                <a:gridCol w="125206"/>
                <a:gridCol w="573110"/>
                <a:gridCol w="571647"/>
                <a:gridCol w="488313"/>
                <a:gridCol w="654982"/>
              </a:tblGrid>
              <a:tr h="259002">
                <a:tc row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Year</a:t>
                      </a:r>
                    </a:p>
                    <a:p>
                      <a:pPr marL="0" marR="0" lvl="0" indent="0" algn="ctr" defTabSz="914400" rtl="0" eaLnBrk="0" fontAlgn="b" latinLnBrk="0" hangingPunct="0">
                        <a:lnSpc>
                          <a:spcPct val="100000"/>
                        </a:lnSpc>
                        <a:spcBef>
                          <a:spcPct val="0"/>
                        </a:spcBef>
                        <a:spcAft>
                          <a:spcPct val="0"/>
                        </a:spcAft>
                        <a:buClrTx/>
                        <a:buSzTx/>
                        <a:buFontTx/>
                        <a:buNone/>
                        <a:tabLst/>
                      </a:pPr>
                      <a:endParaRPr kumimoji="0" lang="th-TH" sz="1000" b="1" i="0" u="none" strike="noStrike" cap="none" normalizeH="0" baseline="0" dirty="0" smtClean="0">
                        <a:ln>
                          <a:noFill/>
                        </a:ln>
                        <a:solidFill>
                          <a:schemeClr val="bg1"/>
                        </a:solidFill>
                        <a:effectLst/>
                        <a:latin typeface="Tahoma" pitchFamily="34" charset="0"/>
                        <a:cs typeface="Tahoma" pitchFamily="34" charset="0"/>
                      </a:endParaRPr>
                    </a:p>
                  </a:txBody>
                  <a:tcPr marL="91433" marR="91433" marT="45681" marB="45681" anchor="b" horzOverflow="overflow">
                    <a:lnL w="28575" cap="flat" cmpd="sng" algn="ctr">
                      <a:solidFill>
                        <a:srgbClr val="008000"/>
                      </a:solidFill>
                      <a:prstDash val="solid"/>
                      <a:round/>
                      <a:headEnd type="none" w="med" len="med"/>
                      <a:tailEnd type="none" w="med" len="med"/>
                    </a:lnL>
                    <a:lnR>
                      <a:noFill/>
                    </a:lnR>
                    <a:lnT w="28575"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gridSpan="6">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bg1"/>
                          </a:solidFill>
                          <a:effectLst/>
                          <a:latin typeface="Tahoma" pitchFamily="34" charset="0"/>
                          <a:cs typeface="Tahoma" pitchFamily="34" charset="0"/>
                        </a:rPr>
                        <a:t>Planted area by </a:t>
                      </a:r>
                      <a:r>
                        <a:rPr kumimoji="0" lang="en-US" sz="1100" b="1" i="0" u="none" strike="noStrike" cap="none" normalizeH="0" baseline="0" dirty="0" err="1" smtClean="0">
                          <a:ln>
                            <a:noFill/>
                          </a:ln>
                          <a:solidFill>
                            <a:schemeClr val="bg1"/>
                          </a:solidFill>
                          <a:effectLst/>
                          <a:latin typeface="Tahoma" pitchFamily="34" charset="0"/>
                          <a:cs typeface="Tahoma" pitchFamily="34" charset="0"/>
                        </a:rPr>
                        <a:t>Rgion</a:t>
                      </a:r>
                      <a:endParaRPr kumimoji="0" lang="th-TH" sz="1100" b="1" i="0" u="none" strike="noStrike" cap="none" normalizeH="0" baseline="0" dirty="0" smtClean="0">
                        <a:ln>
                          <a:noFill/>
                        </a:ln>
                        <a:solidFill>
                          <a:schemeClr val="bg1"/>
                        </a:solidFill>
                        <a:effectLst/>
                        <a:latin typeface="Tahoma" pitchFamily="34" charset="0"/>
                        <a:cs typeface="Tahoma" pitchFamily="34" charset="0"/>
                      </a:endParaRPr>
                    </a:p>
                  </a:txBody>
                  <a:tcPr marL="91433" marR="91433" marT="45681" marB="45681" anchor="b" horzOverflow="overflow">
                    <a:lnL>
                      <a:noFill/>
                    </a:lnL>
                    <a:lnR>
                      <a:noFill/>
                    </a:lnR>
                    <a:lnT w="28575"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row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bg1"/>
                          </a:solidFill>
                          <a:effectLst/>
                          <a:latin typeface="Tahoma" pitchFamily="34" charset="0"/>
                          <a:cs typeface="Tahoma" pitchFamily="34" charset="0"/>
                        </a:rPr>
                        <a:t>Total</a:t>
                      </a:r>
                      <a:endParaRPr kumimoji="0" lang="th-TH" sz="1100" b="1" i="0" u="none" strike="noStrike" cap="none" normalizeH="0" baseline="0" dirty="0" smtClean="0">
                        <a:ln>
                          <a:noFill/>
                        </a:ln>
                        <a:solidFill>
                          <a:schemeClr val="bg1"/>
                        </a:solidFill>
                        <a:effectLst/>
                        <a:latin typeface="Tahoma" pitchFamily="34" charset="0"/>
                        <a:cs typeface="Tahoma" pitchFamily="34" charset="0"/>
                      </a:endParaRPr>
                    </a:p>
                  </a:txBody>
                  <a:tcPr marL="91433" marR="91433" marT="45681" marB="45681" anchor="b" horzOverflow="overflow">
                    <a:lnL>
                      <a:noFill/>
                    </a:lnL>
                    <a:lnR>
                      <a:noFill/>
                    </a:lnR>
                    <a:lnT w="28575"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r>
              <a:tr h="293074">
                <a:tc vMerge="1">
                  <a:txBody>
                    <a:bodyPr/>
                    <a:lstStyle/>
                    <a:p>
                      <a:endParaRPr lang="th-TH"/>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bg1"/>
                          </a:solidFill>
                          <a:effectLst/>
                          <a:latin typeface="Tahoma" pitchFamily="34" charset="0"/>
                          <a:cs typeface="Tahoma" pitchFamily="34" charset="0"/>
                        </a:rPr>
                        <a:t>NE</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endParaRPr lang="th-TH"/>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bg1"/>
                          </a:solidFill>
                          <a:effectLst/>
                          <a:latin typeface="Tahoma" pitchFamily="34" charset="0"/>
                          <a:cs typeface="Tahoma" pitchFamily="34" charset="0"/>
                        </a:rPr>
                        <a:t>N</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pPr marL="0" marR="0" lvl="0" indent="0" algn="ctr" defTabSz="914400" rtl="0" eaLnBrk="0" fontAlgn="b" latinLnBrk="0" hangingPunct="0">
                        <a:lnSpc>
                          <a:spcPct val="100000"/>
                        </a:lnSpc>
                        <a:spcBef>
                          <a:spcPct val="0"/>
                        </a:spcBef>
                        <a:spcAft>
                          <a:spcPct val="0"/>
                        </a:spcAft>
                        <a:buClrTx/>
                        <a:buSzTx/>
                        <a:buFontTx/>
                        <a:buNone/>
                        <a:tabLst/>
                      </a:pPr>
                      <a:endParaRPr kumimoji="0" lang="en-US" sz="1100" b="1" i="0" u="none" strike="noStrike" cap="none" normalizeH="0" baseline="0" dirty="0" smtClean="0">
                        <a:ln>
                          <a:noFill/>
                        </a:ln>
                        <a:solidFill>
                          <a:schemeClr val="tx1"/>
                        </a:solidFill>
                        <a:effectLst/>
                        <a:latin typeface="Tahoma" pitchFamily="34" charset="0"/>
                        <a:cs typeface="Tahoma" pitchFamily="34" charset="0"/>
                      </a:endParaRPr>
                    </a:p>
                  </a:txBody>
                  <a:tcPr marL="91434" marR="91434"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bg1"/>
                          </a:solidFill>
                          <a:effectLst/>
                          <a:latin typeface="Tahoma" pitchFamily="34" charset="0"/>
                          <a:cs typeface="Tahoma" pitchFamily="34" charset="0"/>
                        </a:rPr>
                        <a:t>C</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bg1"/>
                          </a:solidFill>
                          <a:effectLst/>
                          <a:latin typeface="Tahoma" pitchFamily="34" charset="0"/>
                          <a:cs typeface="Tahoma" pitchFamily="34" charset="0"/>
                        </a:rPr>
                        <a:t>S </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vMerge="1">
                  <a:txBody>
                    <a:bodyPr/>
                    <a:lstStyle/>
                    <a:p>
                      <a:endParaRPr lang="th-TH"/>
                    </a:p>
                  </a:txBody>
                  <a:tcPr/>
                </a:tc>
              </a:tr>
              <a:tr h="259002">
                <a:tc gridSpan="8">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bg1"/>
                          </a:solidFill>
                          <a:effectLst/>
                          <a:latin typeface="Tahoma" pitchFamily="34" charset="0"/>
                          <a:cs typeface="Tahoma" pitchFamily="34" charset="0"/>
                        </a:rPr>
                        <a:t>Planted area (mil.rai)</a:t>
                      </a:r>
                    </a:p>
                  </a:txBody>
                  <a:tcPr marL="91433" marR="91433" marT="45681" marB="45681" anchor="b" horzOverflow="overflow">
                    <a:lnL w="28575" cap="flat" cmpd="sng" algn="ctr">
                      <a:solidFill>
                        <a:srgbClr val="008000"/>
                      </a:solidFill>
                      <a:prstDash val="solid"/>
                      <a:round/>
                      <a:headEnd type="none" w="med" len="med"/>
                      <a:tailEnd type="none" w="med" len="med"/>
                    </a:lnL>
                    <a:lnR w="28575"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r>
              <a:tr h="243762">
                <a:tc gridSpan="2">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2546-50</a:t>
                      </a:r>
                    </a:p>
                  </a:txBody>
                  <a:tcPr marL="91433" marR="91433" marT="45681" marB="45681" anchor="b" horzOverflow="overflow">
                    <a:lnL w="28575" cap="flat" cmpd="sng" algn="ctr">
                      <a:solidFill>
                        <a:srgbClr val="008000"/>
                      </a:solidFill>
                      <a:prstDash val="solid"/>
                      <a:round/>
                      <a:headEnd type="none" w="med" len="med"/>
                      <a:tailEnd type="none" w="med" len="med"/>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pPr marL="0" marR="0" lvl="0" indent="0" algn="ctr" defTabSz="914400" rtl="0" eaLnBrk="0" fontAlgn="b" latinLnBrk="0" hangingPunct="0">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Tahoma" pitchFamily="34" charset="0"/>
                        <a:cs typeface="Tahoma" pitchFamily="34" charset="0"/>
                      </a:endParaRPr>
                    </a:p>
                  </a:txBody>
                  <a:tcPr marL="91434" marR="91434" marT="45707" marB="45707"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33.54</a:t>
                      </a:r>
                    </a:p>
                  </a:txBody>
                  <a:tcPr marL="91433" marR="91433" marT="45681" marB="45681"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15.89</a:t>
                      </a:r>
                    </a:p>
                  </a:txBody>
                  <a:tcPr marL="91433" marR="91433" marT="45681" marB="45681"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pPr marL="0" marR="0" lvl="0" indent="0" algn="ctr" defTabSz="914400" rtl="0" eaLnBrk="0" fontAlgn="b" latinLnBrk="0" hangingPunct="0">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Tahoma" pitchFamily="34" charset="0"/>
                        <a:cs typeface="Tahoma" pitchFamily="34" charset="0"/>
                      </a:endParaRPr>
                    </a:p>
                  </a:txBody>
                  <a:tcPr marL="91434" marR="91434"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15.2</a:t>
                      </a:r>
                    </a:p>
                  </a:txBody>
                  <a:tcPr marL="91433" marR="91433" marT="45681" marB="45681"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2.29</a:t>
                      </a:r>
                    </a:p>
                  </a:txBody>
                  <a:tcPr marL="91433" marR="91433" marT="45681" marB="45681"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66.92</a:t>
                      </a:r>
                    </a:p>
                  </a:txBody>
                  <a:tcPr marL="91433" marR="91433" marT="45681" marB="45681"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r>
              <a:tr h="243762">
                <a:tc gridSpan="2">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2551-55</a:t>
                      </a:r>
                    </a:p>
                  </a:txBody>
                  <a:tcPr marL="91433" marR="91433" marT="45681" marB="45681" anchor="b" horzOverflow="overflow">
                    <a:lnL w="28575" cap="flat" cmpd="sng" algn="ctr">
                      <a:solidFill>
                        <a:srgbClr val="008000"/>
                      </a:solidFill>
                      <a:prstDash val="solid"/>
                      <a:round/>
                      <a:headEnd type="none" w="med" len="med"/>
                      <a:tailEnd type="none" w="med" len="med"/>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pPr marL="0" marR="0" lvl="0" indent="0" algn="ctr" defTabSz="914400" rtl="0" eaLnBrk="0" fontAlgn="b" latinLnBrk="0" hangingPunct="0">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Tahoma" pitchFamily="34" charset="0"/>
                        <a:cs typeface="Tahoma" pitchFamily="34" charset="0"/>
                      </a:endParaRPr>
                    </a:p>
                  </a:txBody>
                  <a:tcPr marL="91434" marR="91434" marT="45707" marB="45707"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39.39</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19.74</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endParaRPr lang="th-TH"/>
                    </a:p>
                  </a:txBody>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16.07</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1.79</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76.99</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r>
              <a:tr h="243762">
                <a:tc gridSpan="8">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Ratio of planted area</a:t>
                      </a:r>
                      <a:r>
                        <a:rPr kumimoji="0" lang="th-TH" sz="1000" b="1" i="0" u="none" strike="noStrike" cap="none" normalizeH="0" baseline="0" dirty="0" smtClean="0">
                          <a:ln>
                            <a:noFill/>
                          </a:ln>
                          <a:solidFill>
                            <a:schemeClr val="bg1"/>
                          </a:solidFill>
                          <a:effectLst/>
                          <a:latin typeface="Tahoma" pitchFamily="34" charset="0"/>
                          <a:cs typeface="Tahoma" pitchFamily="34" charset="0"/>
                        </a:rPr>
                        <a:t> (%)</a:t>
                      </a:r>
                    </a:p>
                  </a:txBody>
                  <a:tcPr marL="91433" marR="91433" marT="45681" marB="45681" anchor="b" horzOverflow="overflow">
                    <a:lnL w="28575" cap="flat" cmpd="sng" algn="ctr">
                      <a:solidFill>
                        <a:srgbClr val="008000"/>
                      </a:solidFill>
                      <a:prstDash val="solid"/>
                      <a:round/>
                      <a:headEnd type="none" w="med" len="med"/>
                      <a:tailEnd type="none" w="med" len="med"/>
                    </a:lnL>
                    <a:lnR w="28575"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r>
              <a:tr h="302314">
                <a:tc gridSpan="2">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2551-55</a:t>
                      </a:r>
                    </a:p>
                  </a:txBody>
                  <a:tcPr marL="91433" marR="91433" marT="45681" marB="45681" anchor="b" horzOverflow="overflow">
                    <a:lnL w="28575" cap="flat" cmpd="sng" algn="ctr">
                      <a:solidFill>
                        <a:srgbClr val="008000"/>
                      </a:solidFill>
                      <a:prstDash val="solid"/>
                      <a:round/>
                      <a:headEnd type="none" w="med" len="med"/>
                      <a:tailEnd type="none" w="med" len="med"/>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pPr marL="0" marR="0" lvl="0" indent="0" algn="ctr" defTabSz="914400" rtl="0" eaLnBrk="0" fontAlgn="b" latinLnBrk="0" hangingPunct="0">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Tahoma" pitchFamily="34" charset="0"/>
                        <a:cs typeface="Tahoma" pitchFamily="34" charset="0"/>
                      </a:endParaRPr>
                    </a:p>
                  </a:txBody>
                  <a:tcPr marL="91434" marR="91434" marT="45707" marB="45707"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51.17</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rgbClr val="0000CC"/>
                    </a:solidFill>
                  </a:tcPr>
                </a:tc>
                <a:tc hMerge="1">
                  <a:txBody>
                    <a:bodyPr/>
                    <a:lstStyle/>
                    <a:p>
                      <a:endParaRPr lang="th-TH"/>
                    </a:p>
                  </a:txBody>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25.64</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rgbClr val="0000CC"/>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20.87</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rgbClr val="0000CC"/>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2.32</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rgbClr val="0000CC"/>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bg1"/>
                          </a:solidFill>
                          <a:effectLst/>
                          <a:latin typeface="Tahoma" pitchFamily="34" charset="0"/>
                          <a:cs typeface="Tahoma" pitchFamily="34" charset="0"/>
                        </a:rPr>
                        <a:t>100</a:t>
                      </a:r>
                    </a:p>
                  </a:txBody>
                  <a:tcPr marL="91433" marR="91433" marT="45681" marB="45681"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rgbClr val="0000CC"/>
                    </a:solidFill>
                  </a:tcPr>
                </a:tc>
              </a:tr>
            </a:tbl>
          </a:graphicData>
        </a:graphic>
      </p:graphicFrame>
      <p:sp>
        <p:nvSpPr>
          <p:cNvPr id="20525" name="Rectangle 13"/>
          <p:cNvSpPr>
            <a:spLocks noChangeArrowheads="1"/>
          </p:cNvSpPr>
          <p:nvPr/>
        </p:nvSpPr>
        <p:spPr bwMode="auto">
          <a:xfrm>
            <a:off x="5143500" y="3430588"/>
            <a:ext cx="3857625" cy="285750"/>
          </a:xfrm>
          <a:prstGeom prst="rect">
            <a:avLst/>
          </a:prstGeom>
          <a:solidFill>
            <a:schemeClr val="bg1"/>
          </a:solidFill>
          <a:ln w="9525">
            <a:solidFill>
              <a:schemeClr val="tx1"/>
            </a:solidFill>
            <a:miter lim="800000"/>
            <a:headEnd/>
            <a:tailEnd/>
          </a:ln>
        </p:spPr>
        <p:txBody>
          <a:bodyPr wrap="none" anchor="ctr"/>
          <a:lstStyle/>
          <a:p>
            <a:r>
              <a:rPr lang="en-US" altLang="th-TH" sz="1000">
                <a:latin typeface="Tahoma" pitchFamily="34" charset="0"/>
              </a:rPr>
              <a:t>Source:  Calculated from OAE</a:t>
            </a:r>
            <a:r>
              <a:rPr lang="th-TH" altLang="th-TH" sz="1000">
                <a:latin typeface="Tahoma" pitchFamily="34" charset="0"/>
              </a:rPr>
              <a:t> </a:t>
            </a:r>
            <a:r>
              <a:rPr lang="en-US" altLang="th-TH" sz="1000">
                <a:latin typeface="Tahoma" pitchFamily="34" charset="0"/>
              </a:rPr>
              <a:t> data set</a:t>
            </a:r>
            <a:endParaRPr lang="th-TH" altLang="th-TH" sz="1000">
              <a:latin typeface="Tahoma" pitchFamily="34" charset="0"/>
            </a:endParaRPr>
          </a:p>
        </p:txBody>
      </p:sp>
      <p:sp>
        <p:nvSpPr>
          <p:cNvPr id="20526" name="Text Box 10"/>
          <p:cNvSpPr txBox="1">
            <a:spLocks noChangeArrowheads="1"/>
          </p:cNvSpPr>
          <p:nvPr/>
        </p:nvSpPr>
        <p:spPr bwMode="auto">
          <a:xfrm>
            <a:off x="142875" y="4581525"/>
            <a:ext cx="4714875" cy="1014413"/>
          </a:xfrm>
          <a:prstGeom prst="rect">
            <a:avLst/>
          </a:prstGeom>
          <a:solidFill>
            <a:schemeClr val="bg1"/>
          </a:solidFill>
          <a:ln w="9525">
            <a:noFill/>
            <a:miter lim="800000"/>
            <a:headEnd/>
            <a:tailEnd/>
          </a:ln>
        </p:spPr>
        <p:txBody>
          <a:bodyPr>
            <a:spAutoFit/>
          </a:bodyPr>
          <a:lstStyle/>
          <a:p>
            <a:pPr>
              <a:spcBef>
                <a:spcPct val="50000"/>
              </a:spcBef>
            </a:pPr>
            <a:r>
              <a:rPr lang="th-TH" altLang="th-TH">
                <a:latin typeface="Tahoma" pitchFamily="34" charset="0"/>
              </a:rPr>
              <a:t>● </a:t>
            </a:r>
            <a:r>
              <a:rPr lang="en-US" altLang="th-TH">
                <a:latin typeface="Tahoma" pitchFamily="34" charset="0"/>
              </a:rPr>
              <a:t>Rice Production in Thailand is about 35 million ton. The wet season share is around 71%. The rest is dry season.</a:t>
            </a:r>
            <a:endParaRPr lang="th-TH" altLang="th-TH">
              <a:latin typeface="Tahoma" pitchFamily="34" charset="0"/>
            </a:endParaRPr>
          </a:p>
        </p:txBody>
      </p:sp>
      <p:sp>
        <p:nvSpPr>
          <p:cNvPr id="20527" name="Rectangle 13"/>
          <p:cNvSpPr>
            <a:spLocks noChangeArrowheads="1"/>
          </p:cNvSpPr>
          <p:nvPr/>
        </p:nvSpPr>
        <p:spPr bwMode="auto">
          <a:xfrm>
            <a:off x="5076825" y="6311900"/>
            <a:ext cx="3857625" cy="285750"/>
          </a:xfrm>
          <a:prstGeom prst="rect">
            <a:avLst/>
          </a:prstGeom>
          <a:solidFill>
            <a:schemeClr val="bg1"/>
          </a:solidFill>
          <a:ln w="9525">
            <a:solidFill>
              <a:schemeClr val="tx1"/>
            </a:solidFill>
            <a:miter lim="800000"/>
            <a:headEnd/>
            <a:tailEnd/>
          </a:ln>
        </p:spPr>
        <p:txBody>
          <a:bodyPr wrap="none" anchor="ctr"/>
          <a:lstStyle/>
          <a:p>
            <a:r>
              <a:rPr lang="en-US" altLang="th-TH" sz="1000">
                <a:latin typeface="Tahoma" pitchFamily="34" charset="0"/>
              </a:rPr>
              <a:t>Source:  Calculated from OAE</a:t>
            </a:r>
            <a:r>
              <a:rPr lang="th-TH" altLang="th-TH" sz="1000">
                <a:latin typeface="Tahoma" pitchFamily="34" charset="0"/>
              </a:rPr>
              <a:t> </a:t>
            </a:r>
            <a:r>
              <a:rPr lang="en-US" altLang="th-TH" sz="1000">
                <a:latin typeface="Tahoma" pitchFamily="34" charset="0"/>
              </a:rPr>
              <a:t> data set</a:t>
            </a:r>
            <a:endParaRPr lang="th-TH" altLang="th-TH" sz="1000">
              <a:latin typeface="Tahoma" pitchFamily="34" charset="0"/>
            </a:endParaRPr>
          </a:p>
        </p:txBody>
      </p:sp>
      <p:graphicFrame>
        <p:nvGraphicFramePr>
          <p:cNvPr id="18" name="Group 5"/>
          <p:cNvGraphicFramePr>
            <a:graphicFrameLocks/>
          </p:cNvGraphicFramePr>
          <p:nvPr/>
        </p:nvGraphicFramePr>
        <p:xfrm>
          <a:off x="5000625" y="4159250"/>
          <a:ext cx="4106863" cy="2078040"/>
        </p:xfrm>
        <a:graphic>
          <a:graphicData uri="http://schemas.openxmlformats.org/drawingml/2006/table">
            <a:tbl>
              <a:tblPr/>
              <a:tblGrid>
                <a:gridCol w="510107"/>
                <a:gridCol w="383919"/>
                <a:gridCol w="735418"/>
                <a:gridCol w="128534"/>
                <a:gridCol w="588347"/>
                <a:gridCol w="586846"/>
                <a:gridCol w="501296"/>
                <a:gridCol w="672396"/>
              </a:tblGrid>
              <a:tr h="282944">
                <a:tc row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Tahoma" pitchFamily="34" charset="0"/>
                          <a:cs typeface="Tahoma" pitchFamily="34" charset="0"/>
                        </a:rPr>
                        <a:t>Year</a:t>
                      </a:r>
                    </a:p>
                    <a:p>
                      <a:pPr marL="0" marR="0" lvl="0" indent="0" algn="ctr" defTabSz="914400" rtl="0" eaLnBrk="0" fontAlgn="b" latinLnBrk="0" hangingPunct="0">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Tahoma" pitchFamily="34" charset="0"/>
                        <a:cs typeface="Tahoma" pitchFamily="34" charset="0"/>
                      </a:endParaRPr>
                    </a:p>
                    <a:p>
                      <a:pPr marL="0" marR="0" lvl="0" indent="0" algn="ctr" defTabSz="914400" rtl="0" eaLnBrk="0" fontAlgn="b" latinLnBrk="0" hangingPunct="0">
                        <a:lnSpc>
                          <a:spcPct val="100000"/>
                        </a:lnSpc>
                        <a:spcBef>
                          <a:spcPct val="0"/>
                        </a:spcBef>
                        <a:spcAft>
                          <a:spcPct val="0"/>
                        </a:spcAft>
                        <a:buClrTx/>
                        <a:buSzTx/>
                        <a:buFontTx/>
                        <a:buNone/>
                        <a:tabLst/>
                      </a:pPr>
                      <a:endParaRPr kumimoji="0" lang="th-TH" sz="1000" b="1" i="0" u="none" strike="noStrike" cap="none" normalizeH="0" baseline="0" dirty="0" smtClean="0">
                        <a:ln>
                          <a:noFill/>
                        </a:ln>
                        <a:solidFill>
                          <a:schemeClr val="tx1"/>
                        </a:solidFill>
                        <a:effectLst/>
                        <a:latin typeface="Tahoma" pitchFamily="34" charset="0"/>
                        <a:cs typeface="Tahoma" pitchFamily="34" charset="0"/>
                      </a:endParaRPr>
                    </a:p>
                  </a:txBody>
                  <a:tcPr marL="91437" marR="91437" marT="45700" marB="45700" anchor="b" horzOverflow="overflow">
                    <a:lnL w="28575" cap="flat" cmpd="sng" algn="ctr">
                      <a:solidFill>
                        <a:srgbClr val="008000"/>
                      </a:solidFill>
                      <a:prstDash val="solid"/>
                      <a:round/>
                      <a:headEnd type="none" w="med" len="med"/>
                      <a:tailEnd type="none" w="med" len="med"/>
                    </a:lnL>
                    <a:lnR>
                      <a:noFill/>
                    </a:lnR>
                    <a:lnT w="28575"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gridSpan="6">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Production by Region</a:t>
                      </a:r>
                      <a:endParaRPr kumimoji="0" lang="th-TH" sz="1100" b="1" i="0" u="none" strike="noStrike" cap="none" normalizeH="0" baseline="0" dirty="0" smtClean="0">
                        <a:ln>
                          <a:noFill/>
                        </a:ln>
                        <a:solidFill>
                          <a:schemeClr val="tx1"/>
                        </a:solidFill>
                        <a:effectLst/>
                        <a:latin typeface="Tahoma" pitchFamily="34" charset="0"/>
                        <a:cs typeface="Tahoma" pitchFamily="34" charset="0"/>
                      </a:endParaRPr>
                    </a:p>
                  </a:txBody>
                  <a:tcPr marL="91437" marR="91437" marT="45700" marB="45700" anchor="b" horzOverflow="overflow">
                    <a:lnL>
                      <a:noFill/>
                    </a:lnL>
                    <a:lnR>
                      <a:noFill/>
                    </a:lnR>
                    <a:lnT w="28575"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row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Total</a:t>
                      </a:r>
                      <a:endParaRPr kumimoji="0" lang="th-TH" sz="1100" b="1" i="0" u="none" strike="noStrike" cap="none" normalizeH="0" baseline="0" dirty="0" smtClean="0">
                        <a:ln>
                          <a:noFill/>
                        </a:ln>
                        <a:solidFill>
                          <a:schemeClr val="tx1"/>
                        </a:solidFill>
                        <a:effectLst/>
                        <a:latin typeface="Tahoma" pitchFamily="34" charset="0"/>
                        <a:cs typeface="Tahoma" pitchFamily="34" charset="0"/>
                      </a:endParaRPr>
                    </a:p>
                  </a:txBody>
                  <a:tcPr marL="91437" marR="91437" marT="45700" marB="45700" anchor="b" horzOverflow="overflow">
                    <a:lnL>
                      <a:noFill/>
                    </a:lnL>
                    <a:lnR>
                      <a:noFill/>
                    </a:lnR>
                    <a:lnT w="28575"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r>
              <a:tr h="426602">
                <a:tc vMerge="1">
                  <a:txBody>
                    <a:bodyPr/>
                    <a:lstStyle/>
                    <a:p>
                      <a:endParaRPr lang="th-TH"/>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NE</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th-TH"/>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N</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914400" rtl="0" eaLnBrk="0" fontAlgn="b" latinLnBrk="0" hangingPunct="0">
                        <a:lnSpc>
                          <a:spcPct val="100000"/>
                        </a:lnSpc>
                        <a:spcBef>
                          <a:spcPct val="0"/>
                        </a:spcBef>
                        <a:spcAft>
                          <a:spcPct val="0"/>
                        </a:spcAft>
                        <a:buClrTx/>
                        <a:buSzTx/>
                        <a:buFontTx/>
                        <a:buNone/>
                        <a:tabLst/>
                      </a:pPr>
                      <a:endParaRPr kumimoji="0" lang="en-US" sz="1100" b="1" i="0" u="none" strike="noStrike" cap="none" normalizeH="0" baseline="0" dirty="0" smtClean="0">
                        <a:ln>
                          <a:noFill/>
                        </a:ln>
                        <a:solidFill>
                          <a:schemeClr val="tx1"/>
                        </a:solidFill>
                        <a:effectLst/>
                        <a:latin typeface="Tahoma" pitchFamily="34" charset="0"/>
                        <a:cs typeface="Tahoma" pitchFamily="34" charset="0"/>
                      </a:endParaRPr>
                    </a:p>
                  </a:txBody>
                  <a:tcPr marL="91434" marR="91434"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C</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S</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vMerge="1">
                  <a:txBody>
                    <a:bodyPr/>
                    <a:lstStyle/>
                    <a:p>
                      <a:endParaRPr lang="th-TH"/>
                    </a:p>
                  </a:txBody>
                  <a:tcPr/>
                </a:tc>
              </a:tr>
              <a:tr h="259040">
                <a:tc gridSpan="8">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Production (ton/</a:t>
                      </a:r>
                      <a:r>
                        <a:rPr kumimoji="0" lang="en-US" sz="1100" b="1" i="0" u="none" strike="noStrike" cap="none" normalizeH="0" baseline="0" dirty="0" err="1" smtClean="0">
                          <a:ln>
                            <a:noFill/>
                          </a:ln>
                          <a:solidFill>
                            <a:schemeClr val="tx1"/>
                          </a:solidFill>
                          <a:effectLst/>
                          <a:latin typeface="Tahoma" pitchFamily="34" charset="0"/>
                          <a:cs typeface="Tahoma" pitchFamily="34" charset="0"/>
                        </a:rPr>
                        <a:t>rai</a:t>
                      </a:r>
                      <a:r>
                        <a:rPr kumimoji="0" lang="en-US" sz="1100" b="1" i="0" u="none" strike="noStrike" cap="none" normalizeH="0" baseline="0" dirty="0" smtClean="0">
                          <a:ln>
                            <a:noFill/>
                          </a:ln>
                          <a:solidFill>
                            <a:schemeClr val="tx1"/>
                          </a:solidFill>
                          <a:effectLst/>
                          <a:latin typeface="Tahoma" pitchFamily="34" charset="0"/>
                          <a:cs typeface="Tahoma" pitchFamily="34" charset="0"/>
                        </a:rPr>
                        <a:t>)</a:t>
                      </a:r>
                    </a:p>
                  </a:txBody>
                  <a:tcPr marL="91437" marR="91437" marT="45700" marB="45700" anchor="b" horzOverflow="overflow">
                    <a:lnL w="28575" cap="flat" cmpd="sng" algn="ctr">
                      <a:solidFill>
                        <a:srgbClr val="008000"/>
                      </a:solidFill>
                      <a:prstDash val="solid"/>
                      <a:round/>
                      <a:headEnd type="none" w="med" len="med"/>
                      <a:tailEnd type="none" w="med" len="med"/>
                    </a:lnL>
                    <a:lnR w="28575"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th-TH" dirty="0"/>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r>
              <a:tr h="259040">
                <a:tc gridSpan="2">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2546-50</a:t>
                      </a:r>
                    </a:p>
                  </a:txBody>
                  <a:tcPr marL="91437" marR="91437" marT="45700" marB="45700" anchor="b" horzOverflow="overflow">
                    <a:lnL w="28575" cap="flat" cmpd="sng" algn="ctr">
                      <a:solidFill>
                        <a:srgbClr val="008000"/>
                      </a:solidFill>
                      <a:prstDash val="solid"/>
                      <a:round/>
                      <a:headEnd type="none" w="med" len="med"/>
                      <a:tailEnd type="none" w="med" len="med"/>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th-TH"/>
                    </a:p>
                  </a:txBody>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9.61</a:t>
                      </a:r>
                    </a:p>
                  </a:txBody>
                  <a:tcPr marL="91437" marR="91437" marT="45700" marB="45700"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8.85</a:t>
                      </a:r>
                    </a:p>
                  </a:txBody>
                  <a:tcPr marL="91437" marR="91437" marT="45700" marB="45700"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pPr marL="0" marR="0" lvl="0" indent="0" algn="ctr" defTabSz="914400" rtl="0" eaLnBrk="0" fontAlgn="b" latinLnBrk="0" hangingPunct="0">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Tahoma" pitchFamily="34" charset="0"/>
                        <a:cs typeface="Tahoma" pitchFamily="34" charset="0"/>
                      </a:endParaRPr>
                    </a:p>
                  </a:txBody>
                  <a:tcPr marL="91434" marR="91434"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9.25</a:t>
                      </a:r>
                    </a:p>
                  </a:txBody>
                  <a:tcPr marL="91437" marR="91437" marT="45700" marB="45700"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0.90</a:t>
                      </a:r>
                    </a:p>
                  </a:txBody>
                  <a:tcPr marL="91437" marR="91437" marT="45700" marB="45700"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28.65</a:t>
                      </a:r>
                    </a:p>
                  </a:txBody>
                  <a:tcPr marL="91437" marR="91437" marT="45700" marB="45700" anchor="b" horzOverflow="overflow">
                    <a:lnL>
                      <a:noFill/>
                    </a:lnL>
                    <a:lnR>
                      <a:noFill/>
                    </a:lnR>
                    <a:lnT>
                      <a:noFill/>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r>
              <a:tr h="259040">
                <a:tc gridSpan="2">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2551-55</a:t>
                      </a:r>
                    </a:p>
                  </a:txBody>
                  <a:tcPr marL="91437" marR="91437" marT="45700" marB="45700" anchor="b" horzOverflow="overflow">
                    <a:lnL w="28575" cap="flat" cmpd="sng" algn="ctr">
                      <a:solidFill>
                        <a:srgbClr val="008000"/>
                      </a:solidFill>
                      <a:prstDash val="solid"/>
                      <a:round/>
                      <a:headEnd type="none" w="med" len="med"/>
                      <a:tailEnd type="none" w="med" len="med"/>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th-TH"/>
                    </a:p>
                  </a:txBody>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13.34</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10.97</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th-TH"/>
                    </a:p>
                  </a:txBody>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9.88</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0.75</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34.94</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r>
              <a:tr h="269131">
                <a:tc gridSpan="8">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Ratio of Production</a:t>
                      </a:r>
                      <a:r>
                        <a:rPr kumimoji="0" lang="th-TH" sz="1100" b="1" i="0" u="none" strike="noStrike" cap="none" normalizeH="0" baseline="0" dirty="0" smtClean="0">
                          <a:ln>
                            <a:noFill/>
                          </a:ln>
                          <a:solidFill>
                            <a:schemeClr val="tx1"/>
                          </a:solidFill>
                          <a:effectLst/>
                          <a:latin typeface="Tahoma" pitchFamily="34" charset="0"/>
                          <a:cs typeface="Tahoma" pitchFamily="34" charset="0"/>
                        </a:rPr>
                        <a:t> (%)</a:t>
                      </a:r>
                    </a:p>
                  </a:txBody>
                  <a:tcPr marL="91437" marR="91437" marT="45700" marB="45700" anchor="b" horzOverflow="overflow">
                    <a:lnL w="28575" cap="flat" cmpd="sng" algn="ctr">
                      <a:solidFill>
                        <a:srgbClr val="008000"/>
                      </a:solidFill>
                      <a:prstDash val="solid"/>
                      <a:round/>
                      <a:headEnd type="none" w="med" len="med"/>
                      <a:tailEnd type="none" w="med" len="med"/>
                    </a:lnL>
                    <a:lnR w="28575"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r>
              <a:tr h="322243">
                <a:tc gridSpan="2">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2551-55</a:t>
                      </a:r>
                    </a:p>
                  </a:txBody>
                  <a:tcPr marL="91437" marR="91437" marT="45700" marB="45700" anchor="b" horzOverflow="overflow">
                    <a:lnL w="28575" cap="flat" cmpd="sng" algn="ctr">
                      <a:solidFill>
                        <a:srgbClr val="008000"/>
                      </a:solidFill>
                      <a:prstDash val="solid"/>
                      <a:round/>
                      <a:headEnd type="none" w="med" len="med"/>
                      <a:tailEnd type="none" w="med" len="med"/>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th-TH"/>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38.18</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hMerge="1">
                  <a:txBody>
                    <a:bodyPr/>
                    <a:lstStyle/>
                    <a:p>
                      <a:endParaRPr lang="th-TH"/>
                    </a:p>
                  </a:txBody>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31.40</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28.28</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2.14</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Tahoma" pitchFamily="34" charset="0"/>
                          <a:cs typeface="Tahoma" pitchFamily="34" charset="0"/>
                        </a:rPr>
                        <a:t>100</a:t>
                      </a:r>
                    </a:p>
                  </a:txBody>
                  <a:tcPr marL="91437" marR="91437" marT="45700" marB="45700" anchor="b" horzOverflow="overflow">
                    <a:lnL>
                      <a:noFill/>
                    </a:lnL>
                    <a:lnR>
                      <a:noFill/>
                    </a:lnR>
                    <a:lnT w="12700" cap="flat" cmpd="sng" algn="ctr">
                      <a:solidFill>
                        <a:srgbClr val="008000"/>
                      </a:solidFill>
                      <a:prstDash val="solid"/>
                      <a:round/>
                      <a:headEnd type="none" w="med" len="med"/>
                      <a:tailEnd type="none" w="med" len="med"/>
                    </a:lnT>
                    <a:lnB w="28575" cap="flat" cmpd="sng" algn="ctr">
                      <a:solidFill>
                        <a:srgbClr val="008000"/>
                      </a:solidFill>
                      <a:prstDash val="solid"/>
                      <a:round/>
                      <a:headEnd type="none" w="med" len="med"/>
                      <a:tailEnd type="none" w="med" len="med"/>
                    </a:lnB>
                    <a:lnTlToBr>
                      <a:noFill/>
                    </a:lnTlToBr>
                    <a:lnBlToTr>
                      <a:noFill/>
                    </a:lnBlToTr>
                    <a:solidFill>
                      <a:schemeClr val="accent5">
                        <a:lumMod val="20000"/>
                        <a:lumOff val="80000"/>
                      </a:schemeClr>
                    </a:solidFill>
                  </a:tcPr>
                </a:tc>
              </a:tr>
            </a:tbl>
          </a:graphicData>
        </a:graphic>
      </p:graphicFrame>
      <p:sp>
        <p:nvSpPr>
          <p:cNvPr id="20567" name="Rectangle 10"/>
          <p:cNvSpPr>
            <a:spLocks noChangeArrowheads="1"/>
          </p:cNvSpPr>
          <p:nvPr/>
        </p:nvSpPr>
        <p:spPr bwMode="auto">
          <a:xfrm>
            <a:off x="5489575" y="3749675"/>
            <a:ext cx="2638425" cy="400050"/>
          </a:xfrm>
          <a:prstGeom prst="rect">
            <a:avLst/>
          </a:prstGeom>
          <a:noFill/>
          <a:ln w="9525">
            <a:noFill/>
            <a:miter lim="800000"/>
            <a:headEnd/>
            <a:tailEnd/>
          </a:ln>
        </p:spPr>
        <p:txBody>
          <a:bodyPr wrap="none">
            <a:spAutoFit/>
          </a:bodyPr>
          <a:lstStyle/>
          <a:p>
            <a:r>
              <a:rPr lang="en-US" altLang="th-TH">
                <a:latin typeface="Tahoma" pitchFamily="34" charset="0"/>
              </a:rPr>
              <a:t>Production by regions</a:t>
            </a:r>
            <a:endParaRPr lang="th-TH" altLang="th-TH"/>
          </a:p>
        </p:txBody>
      </p:sp>
      <p:sp>
        <p:nvSpPr>
          <p:cNvPr id="20568" name="Rectangle 10"/>
          <p:cNvSpPr>
            <a:spLocks noChangeArrowheads="1"/>
          </p:cNvSpPr>
          <p:nvPr/>
        </p:nvSpPr>
        <p:spPr bwMode="auto">
          <a:xfrm>
            <a:off x="5489575" y="1084263"/>
            <a:ext cx="2852738" cy="400050"/>
          </a:xfrm>
          <a:prstGeom prst="rect">
            <a:avLst/>
          </a:prstGeom>
          <a:noFill/>
          <a:ln w="9525">
            <a:noFill/>
            <a:miter lim="800000"/>
            <a:headEnd/>
            <a:tailEnd/>
          </a:ln>
        </p:spPr>
        <p:txBody>
          <a:bodyPr wrap="none">
            <a:spAutoFit/>
          </a:bodyPr>
          <a:lstStyle/>
          <a:p>
            <a:r>
              <a:rPr lang="en-US" altLang="th-TH">
                <a:latin typeface="Tahoma" pitchFamily="34" charset="0"/>
              </a:rPr>
              <a:t>Planted area by regions</a:t>
            </a:r>
            <a:endParaRPr lang="th-TH" altLang="th-TH"/>
          </a:p>
        </p:txBody>
      </p:sp>
      <p:sp>
        <p:nvSpPr>
          <p:cNvPr id="20569" name="Text Box 10"/>
          <p:cNvSpPr txBox="1">
            <a:spLocks noChangeArrowheads="1"/>
          </p:cNvSpPr>
          <p:nvPr/>
        </p:nvSpPr>
        <p:spPr bwMode="auto">
          <a:xfrm>
            <a:off x="107950" y="5589588"/>
            <a:ext cx="4749800" cy="1322387"/>
          </a:xfrm>
          <a:prstGeom prst="rect">
            <a:avLst/>
          </a:prstGeom>
          <a:solidFill>
            <a:schemeClr val="bg1"/>
          </a:solidFill>
          <a:ln w="9525">
            <a:noFill/>
            <a:miter lim="800000"/>
            <a:headEnd/>
            <a:tailEnd/>
          </a:ln>
        </p:spPr>
        <p:txBody>
          <a:bodyPr>
            <a:spAutoFit/>
          </a:bodyPr>
          <a:lstStyle/>
          <a:p>
            <a:pPr>
              <a:spcBef>
                <a:spcPct val="50000"/>
              </a:spcBef>
            </a:pPr>
            <a:r>
              <a:rPr lang="th-TH" altLang="th-TH">
                <a:latin typeface="Tahoma" pitchFamily="34" charset="0"/>
              </a:rPr>
              <a:t>● </a:t>
            </a:r>
            <a:r>
              <a:rPr lang="en-US" altLang="th-TH">
                <a:latin typeface="Tahoma" pitchFamily="34" charset="0"/>
              </a:rPr>
              <a:t>Ensuring for good rice quality in production process a GAP has been introduced including organic production in some areas.</a:t>
            </a:r>
            <a:endParaRPr lang="th-TH" altLang="th-TH">
              <a:latin typeface="Tahoma" pitchFamily="34" charset="0"/>
            </a:endParaRPr>
          </a:p>
        </p:txBody>
      </p:sp>
      <p:sp>
        <p:nvSpPr>
          <p:cNvPr id="20570" name="Text Box 9"/>
          <p:cNvSpPr txBox="1">
            <a:spLocks noChangeArrowheads="1"/>
          </p:cNvSpPr>
          <p:nvPr/>
        </p:nvSpPr>
        <p:spPr bwMode="auto">
          <a:xfrm>
            <a:off x="4148138" y="25400"/>
            <a:ext cx="4978400"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200" b="1">
                <a:solidFill>
                  <a:schemeClr val="bg1"/>
                </a:solidFill>
                <a:latin typeface="Tahoma" pitchFamily="34" charset="0"/>
                <a:sym typeface="Wingdings" pitchFamily="2" charset="2"/>
              </a:rPr>
              <a:t> </a:t>
            </a:r>
            <a:r>
              <a:rPr lang="en-US" altLang="th-TH" sz="1200" b="1">
                <a:solidFill>
                  <a:schemeClr val="bg1"/>
                </a:solidFill>
                <a:latin typeface="Tahoma" pitchFamily="34" charset="0"/>
                <a:sym typeface="Wingdings" pitchFamily="2" charset="2"/>
              </a:rPr>
              <a:t>3. Dynamics of Thailand Rice Production Economy</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Group 8"/>
          <p:cNvGrpSpPr>
            <a:grpSpLocks/>
          </p:cNvGrpSpPr>
          <p:nvPr/>
        </p:nvGrpSpPr>
        <p:grpSpPr bwMode="auto">
          <a:xfrm>
            <a:off x="2740025" y="1357313"/>
            <a:ext cx="6403975" cy="4411662"/>
            <a:chOff x="1330" y="539"/>
            <a:chExt cx="4465" cy="3417"/>
          </a:xfrm>
        </p:grpSpPr>
        <p:pic>
          <p:nvPicPr>
            <p:cNvPr id="21515" name="Picture 9"/>
            <p:cNvPicPr>
              <a:picLocks noChangeAspect="1" noChangeArrowheads="1"/>
            </p:cNvPicPr>
            <p:nvPr/>
          </p:nvPicPr>
          <p:blipFill>
            <a:blip r:embed="rId2"/>
            <a:srcRect/>
            <a:stretch>
              <a:fillRect/>
            </a:stretch>
          </p:blipFill>
          <p:spPr bwMode="auto">
            <a:xfrm>
              <a:off x="1330" y="539"/>
              <a:ext cx="2616" cy="3402"/>
            </a:xfrm>
            <a:prstGeom prst="rect">
              <a:avLst/>
            </a:prstGeom>
            <a:noFill/>
            <a:ln w="9525">
              <a:noFill/>
              <a:miter lim="800000"/>
              <a:headEnd/>
              <a:tailEnd/>
            </a:ln>
          </p:spPr>
        </p:pic>
        <p:sp>
          <p:nvSpPr>
            <p:cNvPr id="21516" name="Oval 10"/>
            <p:cNvSpPr>
              <a:spLocks noChangeArrowheads="1"/>
            </p:cNvSpPr>
            <p:nvPr/>
          </p:nvSpPr>
          <p:spPr bwMode="auto">
            <a:xfrm>
              <a:off x="2123" y="1546"/>
              <a:ext cx="454" cy="581"/>
            </a:xfrm>
            <a:prstGeom prst="ellipse">
              <a:avLst/>
            </a:prstGeom>
            <a:noFill/>
            <a:ln w="22225">
              <a:solidFill>
                <a:srgbClr val="0000FF"/>
              </a:solidFill>
              <a:round/>
              <a:headEnd/>
              <a:tailEnd/>
            </a:ln>
          </p:spPr>
          <p:txBody>
            <a:bodyPr wrap="none" anchor="ctr"/>
            <a:lstStyle/>
            <a:p>
              <a:endParaRPr lang="th-TH" altLang="th-TH"/>
            </a:p>
          </p:txBody>
        </p:sp>
        <p:sp>
          <p:nvSpPr>
            <p:cNvPr id="21517" name="Oval 11"/>
            <p:cNvSpPr>
              <a:spLocks noChangeArrowheads="1"/>
            </p:cNvSpPr>
            <p:nvPr/>
          </p:nvSpPr>
          <p:spPr bwMode="auto">
            <a:xfrm>
              <a:off x="1746" y="858"/>
              <a:ext cx="454" cy="545"/>
            </a:xfrm>
            <a:prstGeom prst="ellipse">
              <a:avLst/>
            </a:prstGeom>
            <a:noFill/>
            <a:ln w="22225">
              <a:solidFill>
                <a:srgbClr val="FF0000"/>
              </a:solidFill>
              <a:round/>
              <a:headEnd/>
              <a:tailEnd/>
            </a:ln>
          </p:spPr>
          <p:txBody>
            <a:bodyPr wrap="none" anchor="ctr"/>
            <a:lstStyle/>
            <a:p>
              <a:endParaRPr lang="th-TH" altLang="th-TH"/>
            </a:p>
          </p:txBody>
        </p:sp>
        <p:sp>
          <p:nvSpPr>
            <p:cNvPr id="21518" name="Oval 12"/>
            <p:cNvSpPr>
              <a:spLocks noChangeArrowheads="1"/>
            </p:cNvSpPr>
            <p:nvPr/>
          </p:nvSpPr>
          <p:spPr bwMode="auto">
            <a:xfrm rot="2114261">
              <a:off x="2573" y="1194"/>
              <a:ext cx="545" cy="771"/>
            </a:xfrm>
            <a:prstGeom prst="ellipse">
              <a:avLst/>
            </a:prstGeom>
            <a:noFill/>
            <a:ln w="22225">
              <a:solidFill>
                <a:srgbClr val="FFCC00"/>
              </a:solidFill>
              <a:round/>
              <a:headEnd/>
              <a:tailEnd/>
            </a:ln>
          </p:spPr>
          <p:txBody>
            <a:bodyPr wrap="none" anchor="ctr"/>
            <a:lstStyle/>
            <a:p>
              <a:endParaRPr lang="th-TH" altLang="th-TH"/>
            </a:p>
          </p:txBody>
        </p:sp>
        <p:sp>
          <p:nvSpPr>
            <p:cNvPr id="21519" name="Oval 13"/>
            <p:cNvSpPr>
              <a:spLocks noChangeArrowheads="1"/>
            </p:cNvSpPr>
            <p:nvPr/>
          </p:nvSpPr>
          <p:spPr bwMode="auto">
            <a:xfrm>
              <a:off x="2614" y="1243"/>
              <a:ext cx="454" cy="454"/>
            </a:xfrm>
            <a:prstGeom prst="ellipse">
              <a:avLst/>
            </a:prstGeom>
            <a:noFill/>
            <a:ln w="22225">
              <a:solidFill>
                <a:srgbClr val="FF0000"/>
              </a:solidFill>
              <a:round/>
              <a:headEnd/>
              <a:tailEnd/>
            </a:ln>
          </p:spPr>
          <p:txBody>
            <a:bodyPr wrap="none" anchor="ctr"/>
            <a:lstStyle/>
            <a:p>
              <a:endParaRPr lang="th-TH" altLang="th-TH"/>
            </a:p>
          </p:txBody>
        </p:sp>
        <p:sp>
          <p:nvSpPr>
            <p:cNvPr id="21520" name="Oval 14"/>
            <p:cNvSpPr>
              <a:spLocks noChangeArrowheads="1"/>
            </p:cNvSpPr>
            <p:nvPr/>
          </p:nvSpPr>
          <p:spPr bwMode="auto">
            <a:xfrm rot="-228927">
              <a:off x="2102" y="957"/>
              <a:ext cx="290" cy="408"/>
            </a:xfrm>
            <a:prstGeom prst="ellipse">
              <a:avLst/>
            </a:prstGeom>
            <a:noFill/>
            <a:ln w="22225">
              <a:solidFill>
                <a:srgbClr val="FFCC00"/>
              </a:solidFill>
              <a:round/>
              <a:headEnd/>
              <a:tailEnd/>
            </a:ln>
          </p:spPr>
          <p:txBody>
            <a:bodyPr wrap="none" anchor="ctr"/>
            <a:lstStyle/>
            <a:p>
              <a:endParaRPr lang="th-TH" altLang="th-TH"/>
            </a:p>
          </p:txBody>
        </p:sp>
        <p:sp>
          <p:nvSpPr>
            <p:cNvPr id="20499" name="Rectangle 15"/>
            <p:cNvSpPr>
              <a:spLocks noChangeArrowheads="1"/>
            </p:cNvSpPr>
            <p:nvPr/>
          </p:nvSpPr>
          <p:spPr bwMode="auto">
            <a:xfrm>
              <a:off x="3752" y="746"/>
              <a:ext cx="2043" cy="227"/>
            </a:xfrm>
            <a:prstGeom prst="rect">
              <a:avLst/>
            </a:prstGeom>
            <a:solidFill>
              <a:schemeClr val="accent6">
                <a:lumMod val="60000"/>
                <a:lumOff val="40000"/>
              </a:schemeClr>
            </a:solidFill>
            <a:ln w="9525">
              <a:solidFill>
                <a:schemeClr val="tx1"/>
              </a:solidFill>
              <a:miter lim="800000"/>
              <a:headEnd/>
              <a:tailEnd/>
            </a:ln>
            <a:effectLst/>
          </p:spPr>
          <p:txBody>
            <a:bodyPr wrap="none" anchor="ctr"/>
            <a:lstStyle/>
            <a:p>
              <a:pPr algn="ctr">
                <a:defRPr/>
              </a:pPr>
              <a:r>
                <a:rPr lang="en-US" sz="1600" b="1" dirty="0">
                  <a:solidFill>
                    <a:srgbClr val="C00000"/>
                  </a:solidFill>
                  <a:latin typeface="Tahoma" panose="020B0604030504040204" pitchFamily="34" charset="0"/>
                  <a:ea typeface="Tahoma" panose="020B0604030504040204" pitchFamily="34" charset="0"/>
                </a:rPr>
                <a:t>Glutinous rice area</a:t>
              </a:r>
              <a:endParaRPr lang="th-TH" sz="1600" b="1" dirty="0">
                <a:solidFill>
                  <a:srgbClr val="C00000"/>
                </a:solidFill>
                <a:latin typeface="Tahoma" panose="020B0604030504040204" pitchFamily="34" charset="0"/>
                <a:ea typeface="Tahoma" panose="020B0604030504040204" pitchFamily="34" charset="0"/>
              </a:endParaRPr>
            </a:p>
          </p:txBody>
        </p:sp>
        <p:sp>
          <p:nvSpPr>
            <p:cNvPr id="21522" name="Rectangle 16"/>
            <p:cNvSpPr>
              <a:spLocks noChangeArrowheads="1"/>
            </p:cNvSpPr>
            <p:nvPr/>
          </p:nvSpPr>
          <p:spPr bwMode="auto">
            <a:xfrm>
              <a:off x="3752" y="1723"/>
              <a:ext cx="1973" cy="227"/>
            </a:xfrm>
            <a:prstGeom prst="rect">
              <a:avLst/>
            </a:prstGeom>
            <a:solidFill>
              <a:srgbClr val="FFCC00"/>
            </a:solidFill>
            <a:ln w="9525">
              <a:solidFill>
                <a:schemeClr val="tx1"/>
              </a:solidFill>
              <a:miter lim="800000"/>
              <a:headEnd/>
              <a:tailEnd/>
            </a:ln>
          </p:spPr>
          <p:txBody>
            <a:bodyPr wrap="none" anchor="ctr"/>
            <a:lstStyle/>
            <a:p>
              <a:pPr algn="ctr"/>
              <a:r>
                <a:rPr lang="en-US" altLang="th-TH" sz="1600" b="1">
                  <a:latin typeface="Tahoma" pitchFamily="34" charset="0"/>
                </a:rPr>
                <a:t>Jasmine rice area</a:t>
              </a:r>
              <a:endParaRPr lang="th-TH" altLang="th-TH" sz="1600" b="1">
                <a:latin typeface="Tahoma" pitchFamily="34" charset="0"/>
              </a:endParaRPr>
            </a:p>
          </p:txBody>
        </p:sp>
        <p:sp>
          <p:nvSpPr>
            <p:cNvPr id="21523" name="Rectangle 17"/>
            <p:cNvSpPr>
              <a:spLocks noChangeArrowheads="1"/>
            </p:cNvSpPr>
            <p:nvPr/>
          </p:nvSpPr>
          <p:spPr bwMode="auto">
            <a:xfrm>
              <a:off x="3711" y="2931"/>
              <a:ext cx="1958" cy="227"/>
            </a:xfrm>
            <a:prstGeom prst="rect">
              <a:avLst/>
            </a:prstGeom>
            <a:solidFill>
              <a:srgbClr val="0000FF"/>
            </a:solidFill>
            <a:ln w="9525">
              <a:solidFill>
                <a:schemeClr val="tx1"/>
              </a:solidFill>
              <a:miter lim="800000"/>
              <a:headEnd/>
              <a:tailEnd/>
            </a:ln>
          </p:spPr>
          <p:txBody>
            <a:bodyPr wrap="none" anchor="ctr"/>
            <a:lstStyle/>
            <a:p>
              <a:pPr algn="ctr"/>
              <a:r>
                <a:rPr lang="en-US" altLang="th-TH" sz="1600" b="1">
                  <a:solidFill>
                    <a:schemeClr val="accent1"/>
                  </a:solidFill>
                  <a:latin typeface="Tahoma" pitchFamily="34" charset="0"/>
                </a:rPr>
                <a:t>Non-glutinous rice area</a:t>
              </a:r>
              <a:endParaRPr lang="th-TH" altLang="th-TH" sz="1600" b="1">
                <a:solidFill>
                  <a:schemeClr val="accent1"/>
                </a:solidFill>
                <a:latin typeface="Tahoma" pitchFamily="34" charset="0"/>
              </a:endParaRPr>
            </a:p>
          </p:txBody>
        </p:sp>
        <p:sp>
          <p:nvSpPr>
            <p:cNvPr id="21524" name="AutoShape 18"/>
            <p:cNvSpPr>
              <a:spLocks/>
            </p:cNvSpPr>
            <p:nvPr/>
          </p:nvSpPr>
          <p:spPr bwMode="auto">
            <a:xfrm>
              <a:off x="3752" y="1171"/>
              <a:ext cx="1938" cy="408"/>
            </a:xfrm>
            <a:prstGeom prst="borderCallout3">
              <a:avLst>
                <a:gd name="adj1" fmla="val 13236"/>
                <a:gd name="adj2" fmla="val 102861"/>
                <a:gd name="adj3" fmla="val 13236"/>
                <a:gd name="adj4" fmla="val 102861"/>
                <a:gd name="adj5" fmla="val 3676"/>
                <a:gd name="adj6" fmla="val 102861"/>
                <a:gd name="adj7" fmla="val -5884"/>
                <a:gd name="adj8" fmla="val 88139"/>
              </a:avLst>
            </a:prstGeom>
            <a:solidFill>
              <a:schemeClr val="accent1"/>
            </a:solidFill>
            <a:ln w="22225">
              <a:solidFill>
                <a:srgbClr val="FF0000"/>
              </a:solidFill>
              <a:miter lim="800000"/>
              <a:headEnd/>
              <a:tailEnd/>
            </a:ln>
          </p:spPr>
          <p:txBody>
            <a:bodyPr/>
            <a:lstStyle/>
            <a:p>
              <a:pPr algn="ctr"/>
              <a:r>
                <a:rPr lang="en-US" altLang="th-TH" sz="1600" b="1">
                  <a:latin typeface="Tahoma" pitchFamily="34" charset="0"/>
                </a:rPr>
                <a:t>Upper N. and Upper NE</a:t>
              </a:r>
              <a:endParaRPr lang="th-TH" altLang="th-TH" sz="1600" b="1">
                <a:latin typeface="Tahoma" pitchFamily="34" charset="0"/>
              </a:endParaRPr>
            </a:p>
          </p:txBody>
        </p:sp>
        <p:sp>
          <p:nvSpPr>
            <p:cNvPr id="21525" name="AutoShape 19"/>
            <p:cNvSpPr>
              <a:spLocks/>
            </p:cNvSpPr>
            <p:nvPr/>
          </p:nvSpPr>
          <p:spPr bwMode="auto">
            <a:xfrm>
              <a:off x="3946" y="2160"/>
              <a:ext cx="1723" cy="387"/>
            </a:xfrm>
            <a:prstGeom prst="borderCallout3">
              <a:avLst>
                <a:gd name="adj1" fmla="val 12222"/>
                <a:gd name="adj2" fmla="val 102787"/>
                <a:gd name="adj3" fmla="val 12222"/>
                <a:gd name="adj4" fmla="val 106037"/>
                <a:gd name="adj5" fmla="val 509"/>
                <a:gd name="adj6" fmla="val 106037"/>
                <a:gd name="adj7" fmla="val -9000"/>
                <a:gd name="adj8" fmla="val 93676"/>
              </a:avLst>
            </a:prstGeom>
            <a:solidFill>
              <a:schemeClr val="accent1"/>
            </a:solidFill>
            <a:ln w="22225">
              <a:solidFill>
                <a:srgbClr val="FF9900"/>
              </a:solidFill>
              <a:miter lim="800000"/>
              <a:headEnd/>
              <a:tailEnd/>
            </a:ln>
          </p:spPr>
          <p:txBody>
            <a:bodyPr/>
            <a:lstStyle/>
            <a:p>
              <a:pPr algn="ctr"/>
              <a:r>
                <a:rPr lang="en-US" altLang="th-TH" sz="1600" b="1">
                  <a:latin typeface="Tahoma" pitchFamily="34" charset="0"/>
                </a:rPr>
                <a:t>NE and Upper N.</a:t>
              </a:r>
              <a:endParaRPr lang="th-TH" altLang="th-TH" sz="1600" b="1">
                <a:latin typeface="Tahoma" pitchFamily="34" charset="0"/>
              </a:endParaRPr>
            </a:p>
          </p:txBody>
        </p:sp>
        <p:sp>
          <p:nvSpPr>
            <p:cNvPr id="21526" name="Line 20"/>
            <p:cNvSpPr>
              <a:spLocks noChangeShapeType="1"/>
            </p:cNvSpPr>
            <p:nvPr/>
          </p:nvSpPr>
          <p:spPr bwMode="auto">
            <a:xfrm>
              <a:off x="1927" y="1071"/>
              <a:ext cx="1180" cy="227"/>
            </a:xfrm>
            <a:prstGeom prst="line">
              <a:avLst/>
            </a:prstGeom>
            <a:noFill/>
            <a:ln w="22225">
              <a:solidFill>
                <a:srgbClr val="FF9900"/>
              </a:solidFill>
              <a:round/>
              <a:headEnd/>
              <a:tailEnd/>
            </a:ln>
          </p:spPr>
          <p:txBody>
            <a:bodyPr/>
            <a:lstStyle/>
            <a:p>
              <a:endParaRPr lang="th-TH"/>
            </a:p>
          </p:txBody>
        </p:sp>
        <p:sp>
          <p:nvSpPr>
            <p:cNvPr id="21527" name="Line 21"/>
            <p:cNvSpPr>
              <a:spLocks noChangeShapeType="1"/>
            </p:cNvSpPr>
            <p:nvPr/>
          </p:nvSpPr>
          <p:spPr bwMode="auto">
            <a:xfrm>
              <a:off x="3107" y="1298"/>
              <a:ext cx="317" cy="590"/>
            </a:xfrm>
            <a:prstGeom prst="line">
              <a:avLst/>
            </a:prstGeom>
            <a:noFill/>
            <a:ln w="22225">
              <a:solidFill>
                <a:srgbClr val="FF9900"/>
              </a:solidFill>
              <a:round/>
              <a:headEnd/>
              <a:tailEnd/>
            </a:ln>
          </p:spPr>
          <p:txBody>
            <a:bodyPr/>
            <a:lstStyle/>
            <a:p>
              <a:endParaRPr lang="th-TH"/>
            </a:p>
          </p:txBody>
        </p:sp>
        <p:sp>
          <p:nvSpPr>
            <p:cNvPr id="21528" name="Rectangle 22"/>
            <p:cNvSpPr>
              <a:spLocks noChangeArrowheads="1"/>
            </p:cNvSpPr>
            <p:nvPr/>
          </p:nvSpPr>
          <p:spPr bwMode="auto">
            <a:xfrm>
              <a:off x="3711" y="3276"/>
              <a:ext cx="2014" cy="680"/>
            </a:xfrm>
            <a:prstGeom prst="rect">
              <a:avLst/>
            </a:prstGeom>
            <a:solidFill>
              <a:schemeClr val="accent1"/>
            </a:solidFill>
            <a:ln w="22225">
              <a:solidFill>
                <a:srgbClr val="0000FF"/>
              </a:solidFill>
              <a:miter lim="800000"/>
              <a:headEnd/>
              <a:tailEnd/>
            </a:ln>
          </p:spPr>
          <p:txBody>
            <a:bodyPr wrap="none" anchor="ctr"/>
            <a:lstStyle/>
            <a:p>
              <a:pPr algn="ctr"/>
              <a:r>
                <a:rPr lang="en-US" altLang="th-TH" sz="1600" b="1">
                  <a:latin typeface="Tahoma" pitchFamily="34" charset="0"/>
                </a:rPr>
                <a:t>Lower N. Center, </a:t>
              </a:r>
            </a:p>
            <a:p>
              <a:pPr algn="ctr"/>
              <a:r>
                <a:rPr lang="en-US" altLang="th-TH" sz="1600" b="1">
                  <a:latin typeface="Tahoma" pitchFamily="34" charset="0"/>
                </a:rPr>
                <a:t>and south</a:t>
              </a:r>
              <a:endParaRPr lang="th-TH" altLang="th-TH" sz="1600" b="1">
                <a:latin typeface="Angsana New" pitchFamily="18" charset="-34"/>
              </a:endParaRPr>
            </a:p>
          </p:txBody>
        </p:sp>
        <p:cxnSp>
          <p:nvCxnSpPr>
            <p:cNvPr id="21529" name="AutoShape 23"/>
            <p:cNvCxnSpPr>
              <a:cxnSpLocks noChangeShapeType="1"/>
              <a:stCxn id="21516" idx="4"/>
              <a:endCxn id="21528" idx="1"/>
            </p:cNvCxnSpPr>
            <p:nvPr/>
          </p:nvCxnSpPr>
          <p:spPr bwMode="auto">
            <a:xfrm rot="16200000" flipH="1">
              <a:off x="2286" y="2191"/>
              <a:ext cx="1489" cy="1361"/>
            </a:xfrm>
            <a:prstGeom prst="bentConnector2">
              <a:avLst/>
            </a:prstGeom>
            <a:noFill/>
            <a:ln w="22225">
              <a:solidFill>
                <a:srgbClr val="0000FF"/>
              </a:solidFill>
              <a:miter lim="800000"/>
              <a:headEnd/>
              <a:tailEnd/>
            </a:ln>
          </p:spPr>
        </p:cxnSp>
        <p:cxnSp>
          <p:nvCxnSpPr>
            <p:cNvPr id="21530" name="AutoShape 24"/>
            <p:cNvCxnSpPr>
              <a:cxnSpLocks noChangeShapeType="1"/>
              <a:stCxn id="21518" idx="6"/>
              <a:endCxn id="21525" idx="2"/>
            </p:cNvCxnSpPr>
            <p:nvPr/>
          </p:nvCxnSpPr>
          <p:spPr bwMode="auto">
            <a:xfrm>
              <a:off x="3068" y="1757"/>
              <a:ext cx="878" cy="597"/>
            </a:xfrm>
            <a:prstGeom prst="bentConnector3">
              <a:avLst>
                <a:gd name="adj1" fmla="val 50000"/>
              </a:avLst>
            </a:prstGeom>
            <a:noFill/>
            <a:ln w="22225">
              <a:solidFill>
                <a:srgbClr val="FF6600"/>
              </a:solidFill>
              <a:miter lim="800000"/>
              <a:headEnd/>
              <a:tailEnd/>
            </a:ln>
          </p:spPr>
        </p:cxnSp>
        <p:cxnSp>
          <p:nvCxnSpPr>
            <p:cNvPr id="21531" name="AutoShape 25"/>
            <p:cNvCxnSpPr>
              <a:cxnSpLocks noChangeShapeType="1"/>
              <a:stCxn id="21517" idx="0"/>
            </p:cNvCxnSpPr>
            <p:nvPr/>
          </p:nvCxnSpPr>
          <p:spPr bwMode="auto">
            <a:xfrm rot="5400000" flipV="1">
              <a:off x="2863" y="-39"/>
              <a:ext cx="333" cy="2114"/>
            </a:xfrm>
            <a:prstGeom prst="bentConnector4">
              <a:avLst>
                <a:gd name="adj1" fmla="val -74778"/>
                <a:gd name="adj2" fmla="val 75449"/>
              </a:avLst>
            </a:prstGeom>
            <a:noFill/>
            <a:ln w="22225">
              <a:solidFill>
                <a:srgbClr val="FF0000"/>
              </a:solidFill>
              <a:miter lim="800000"/>
              <a:headEnd/>
              <a:tailEnd/>
            </a:ln>
          </p:spPr>
        </p:cxnSp>
      </p:grpSp>
      <p:sp>
        <p:nvSpPr>
          <p:cNvPr id="21507" name="Rectangle 26"/>
          <p:cNvSpPr>
            <a:spLocks noChangeArrowheads="1"/>
          </p:cNvSpPr>
          <p:nvPr/>
        </p:nvSpPr>
        <p:spPr bwMode="auto">
          <a:xfrm>
            <a:off x="2892425" y="5786438"/>
            <a:ext cx="3500438" cy="214312"/>
          </a:xfrm>
          <a:prstGeom prst="rect">
            <a:avLst/>
          </a:prstGeom>
          <a:solidFill>
            <a:schemeClr val="bg1"/>
          </a:solidFill>
          <a:ln w="9525">
            <a:solidFill>
              <a:schemeClr val="tx1"/>
            </a:solidFill>
            <a:miter lim="800000"/>
            <a:headEnd/>
            <a:tailEnd/>
          </a:ln>
        </p:spPr>
        <p:txBody>
          <a:bodyPr wrap="none" anchor="ctr"/>
          <a:lstStyle/>
          <a:p>
            <a:r>
              <a:rPr lang="en-US" altLang="th-TH" sz="1000" b="1">
                <a:latin typeface="Tahoma" pitchFamily="34" charset="0"/>
              </a:rPr>
              <a:t>Source</a:t>
            </a:r>
            <a:r>
              <a:rPr lang="th-TH" altLang="th-TH" sz="1000" b="1">
                <a:latin typeface="Tahoma" pitchFamily="34" charset="0"/>
              </a:rPr>
              <a:t> </a:t>
            </a:r>
            <a:r>
              <a:rPr lang="en-US" altLang="th-TH" sz="1000" b="1">
                <a:latin typeface="Tahoma" pitchFamily="34" charset="0"/>
              </a:rPr>
              <a:t>: Modified from OAE data</a:t>
            </a:r>
            <a:endParaRPr lang="th-TH" altLang="th-TH" sz="1000" b="1">
              <a:latin typeface="Tahoma" pitchFamily="34" charset="0"/>
            </a:endParaRPr>
          </a:p>
        </p:txBody>
      </p:sp>
      <p:sp>
        <p:nvSpPr>
          <p:cNvPr id="21508" name="Text Box 27"/>
          <p:cNvSpPr txBox="1">
            <a:spLocks noChangeArrowheads="1"/>
          </p:cNvSpPr>
          <p:nvPr/>
        </p:nvSpPr>
        <p:spPr bwMode="auto">
          <a:xfrm>
            <a:off x="165100" y="871538"/>
            <a:ext cx="5351463" cy="400050"/>
          </a:xfrm>
          <a:prstGeom prst="rect">
            <a:avLst/>
          </a:prstGeom>
          <a:solidFill>
            <a:srgbClr val="7030A0"/>
          </a:solidFill>
          <a:ln w="9525">
            <a:noFill/>
            <a:miter lim="800000"/>
            <a:headEnd/>
            <a:tailEnd/>
          </a:ln>
        </p:spPr>
        <p:txBody>
          <a:bodyPr>
            <a:spAutoFit/>
          </a:bodyPr>
          <a:lstStyle/>
          <a:p>
            <a:pPr>
              <a:spcBef>
                <a:spcPct val="50000"/>
              </a:spcBef>
            </a:pPr>
            <a:r>
              <a:rPr lang="th-TH" altLang="th-TH">
                <a:solidFill>
                  <a:schemeClr val="bg1"/>
                </a:solidFill>
                <a:latin typeface="Tahoma" pitchFamily="34" charset="0"/>
                <a:sym typeface="Wingdings" pitchFamily="2" charset="2"/>
              </a:rPr>
              <a:t></a:t>
            </a:r>
            <a:r>
              <a:rPr lang="th-TH" altLang="th-TH">
                <a:solidFill>
                  <a:schemeClr val="bg1"/>
                </a:solidFill>
                <a:latin typeface="Tahoma" pitchFamily="34" charset="0"/>
              </a:rPr>
              <a:t> </a:t>
            </a:r>
            <a:r>
              <a:rPr lang="en-US" altLang="th-TH" b="1">
                <a:solidFill>
                  <a:schemeClr val="bg1"/>
                </a:solidFill>
                <a:latin typeface="Tahoma" pitchFamily="34" charset="0"/>
              </a:rPr>
              <a:t>Rice Growing Areas by Types of Rice</a:t>
            </a:r>
            <a:endParaRPr lang="th-TH" altLang="th-TH" b="1">
              <a:solidFill>
                <a:schemeClr val="bg1"/>
              </a:solidFill>
              <a:latin typeface="Tahoma" pitchFamily="34" charset="0"/>
            </a:endParaRPr>
          </a:p>
        </p:txBody>
      </p:sp>
      <p:sp>
        <p:nvSpPr>
          <p:cNvPr id="21509" name="Text Box 28"/>
          <p:cNvSpPr txBox="1">
            <a:spLocks noChangeArrowheads="1"/>
          </p:cNvSpPr>
          <p:nvPr/>
        </p:nvSpPr>
        <p:spPr bwMode="auto">
          <a:xfrm>
            <a:off x="0" y="1735138"/>
            <a:ext cx="2987675" cy="4554537"/>
          </a:xfrm>
          <a:prstGeom prst="rect">
            <a:avLst/>
          </a:prstGeom>
          <a:solidFill>
            <a:schemeClr val="bg1"/>
          </a:solidFill>
          <a:ln w="9525">
            <a:solidFill>
              <a:schemeClr val="tx1"/>
            </a:solidFill>
            <a:miter lim="800000"/>
            <a:headEnd/>
            <a:tailEnd/>
          </a:ln>
        </p:spPr>
        <p:txBody>
          <a:bodyPr>
            <a:spAutoFit/>
          </a:bodyPr>
          <a:lstStyle/>
          <a:p>
            <a:pPr>
              <a:spcBef>
                <a:spcPct val="50000"/>
              </a:spcBef>
            </a:pPr>
            <a:r>
              <a:rPr lang="th-TH" altLang="th-TH" b="1">
                <a:latin typeface="Tahoma" pitchFamily="34" charset="0"/>
              </a:rPr>
              <a:t>●</a:t>
            </a:r>
            <a:r>
              <a:rPr lang="en-US" altLang="th-TH">
                <a:latin typeface="Tahoma" pitchFamily="34" charset="0"/>
              </a:rPr>
              <a:t>Non-glutinous rice is grown  in central area and lower north. But glutinous is grown in upper north and upper northeast. The glutinous rice production is around 4 million ton.</a:t>
            </a:r>
          </a:p>
          <a:p>
            <a:pPr>
              <a:spcBef>
                <a:spcPct val="50000"/>
              </a:spcBef>
            </a:pPr>
            <a:r>
              <a:rPr lang="en-US" altLang="th-TH">
                <a:latin typeface="Tahoma" pitchFamily="34" charset="0"/>
                <a:sym typeface="Wingdings" pitchFamily="2" charset="2"/>
              </a:rPr>
              <a:t>Jasmine or KDML 105 is grown in northeast. Its production is around</a:t>
            </a:r>
          </a:p>
          <a:p>
            <a:pPr>
              <a:spcBef>
                <a:spcPct val="50000"/>
              </a:spcBef>
            </a:pPr>
            <a:r>
              <a:rPr lang="en-US" altLang="th-TH">
                <a:latin typeface="Tahoma" pitchFamily="34" charset="0"/>
                <a:sym typeface="Wingdings" pitchFamily="2" charset="2"/>
              </a:rPr>
              <a:t>8 million ton.</a:t>
            </a:r>
            <a:endParaRPr lang="en-US" altLang="th-TH">
              <a:latin typeface="Tahoma" pitchFamily="34" charset="0"/>
            </a:endParaRPr>
          </a:p>
          <a:p>
            <a:pPr>
              <a:spcBef>
                <a:spcPct val="50000"/>
              </a:spcBef>
            </a:pPr>
            <a:endParaRPr lang="th-TH" altLang="th-TH">
              <a:latin typeface="Tahoma" pitchFamily="34" charset="0"/>
            </a:endParaRPr>
          </a:p>
        </p:txBody>
      </p:sp>
      <p:sp>
        <p:nvSpPr>
          <p:cNvPr id="21510" name="Line 29"/>
          <p:cNvSpPr>
            <a:spLocks noChangeShapeType="1"/>
          </p:cNvSpPr>
          <p:nvPr/>
        </p:nvSpPr>
        <p:spPr bwMode="auto">
          <a:xfrm flipV="1">
            <a:off x="4541838" y="2305050"/>
            <a:ext cx="863600" cy="288925"/>
          </a:xfrm>
          <a:prstGeom prst="line">
            <a:avLst/>
          </a:prstGeom>
          <a:noFill/>
          <a:ln w="28575">
            <a:solidFill>
              <a:srgbClr val="FF0000"/>
            </a:solidFill>
            <a:round/>
            <a:headEnd/>
            <a:tailEnd/>
          </a:ln>
        </p:spPr>
        <p:txBody>
          <a:bodyPr/>
          <a:lstStyle/>
          <a:p>
            <a:endParaRPr lang="th-TH"/>
          </a:p>
        </p:txBody>
      </p:sp>
      <p:sp>
        <p:nvSpPr>
          <p:cNvPr id="21511" name="Oval 10"/>
          <p:cNvSpPr>
            <a:spLocks noChangeArrowheads="1"/>
          </p:cNvSpPr>
          <p:nvPr/>
        </p:nvSpPr>
        <p:spPr bwMode="auto">
          <a:xfrm>
            <a:off x="3621088" y="4464050"/>
            <a:ext cx="660400" cy="750888"/>
          </a:xfrm>
          <a:prstGeom prst="ellipse">
            <a:avLst/>
          </a:prstGeom>
          <a:noFill/>
          <a:ln w="22225">
            <a:solidFill>
              <a:srgbClr val="0000FF"/>
            </a:solidFill>
            <a:round/>
            <a:headEnd/>
            <a:tailEnd/>
          </a:ln>
        </p:spPr>
        <p:txBody>
          <a:bodyPr wrap="none" anchor="ctr"/>
          <a:lstStyle/>
          <a:p>
            <a:endParaRPr lang="th-TH" altLang="th-TH"/>
          </a:p>
        </p:txBody>
      </p:sp>
      <p:cxnSp>
        <p:nvCxnSpPr>
          <p:cNvPr id="9" name="Straight Connector 8"/>
          <p:cNvCxnSpPr/>
          <p:nvPr/>
        </p:nvCxnSpPr>
        <p:spPr>
          <a:xfrm>
            <a:off x="4073525" y="5257800"/>
            <a:ext cx="150813" cy="0"/>
          </a:xfrm>
          <a:prstGeom prst="line">
            <a:avLst/>
          </a:prstGeom>
          <a:ln>
            <a:solidFill>
              <a:srgbClr val="0000CC"/>
            </a:solidFill>
          </a:ln>
        </p:spPr>
        <p:style>
          <a:lnRef idx="1">
            <a:schemeClr val="accent1"/>
          </a:lnRef>
          <a:fillRef idx="0">
            <a:schemeClr val="accent1"/>
          </a:fillRef>
          <a:effectRef idx="0">
            <a:schemeClr val="accent1"/>
          </a:effectRef>
          <a:fontRef idx="minor">
            <a:schemeClr val="tx1"/>
          </a:fontRef>
        </p:style>
      </p:cxnSp>
      <p:sp>
        <p:nvSpPr>
          <p:cNvPr id="21513" name="Rectangle 3"/>
          <p:cNvSpPr>
            <a:spLocks noChangeArrowheads="1"/>
          </p:cNvSpPr>
          <p:nvPr/>
        </p:nvSpPr>
        <p:spPr bwMode="auto">
          <a:xfrm>
            <a:off x="71438" y="357188"/>
            <a:ext cx="3524250" cy="479425"/>
          </a:xfrm>
          <a:prstGeom prst="rect">
            <a:avLst/>
          </a:prstGeom>
          <a:solidFill>
            <a:srgbClr val="007600"/>
          </a:solidFill>
          <a:ln w="9525">
            <a:solidFill>
              <a:srgbClr val="006600"/>
            </a:solidFill>
            <a:miter lim="800000"/>
            <a:headEnd/>
            <a:tailEnd/>
          </a:ln>
        </p:spPr>
        <p:txBody>
          <a:bodyPr wrap="none" anchor="ctr"/>
          <a:lstStyle/>
          <a:p>
            <a:r>
              <a:rPr lang="en-US" altLang="th-TH" sz="2400" b="1">
                <a:solidFill>
                  <a:schemeClr val="bg1"/>
                </a:solidFill>
                <a:latin typeface="Tahoma" pitchFamily="34" charset="0"/>
                <a:sym typeface="Wingdings" pitchFamily="2" charset="2"/>
              </a:rPr>
              <a:t>3.2 (continued)</a:t>
            </a:r>
            <a:endParaRPr lang="th-TH" altLang="th-TH" sz="2400">
              <a:solidFill>
                <a:schemeClr val="bg1"/>
              </a:solidFill>
              <a:latin typeface="Tahoma" pitchFamily="34" charset="0"/>
            </a:endParaRPr>
          </a:p>
        </p:txBody>
      </p:sp>
      <p:sp>
        <p:nvSpPr>
          <p:cNvPr id="21514" name="Text Box 9"/>
          <p:cNvSpPr txBox="1">
            <a:spLocks noChangeArrowheads="1"/>
          </p:cNvSpPr>
          <p:nvPr/>
        </p:nvSpPr>
        <p:spPr bwMode="auto">
          <a:xfrm>
            <a:off x="4148138" y="25400"/>
            <a:ext cx="4978400"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200" b="1">
                <a:solidFill>
                  <a:schemeClr val="bg1"/>
                </a:solidFill>
                <a:latin typeface="Tahoma" pitchFamily="34" charset="0"/>
                <a:sym typeface="Wingdings" pitchFamily="2" charset="2"/>
              </a:rPr>
              <a:t> </a:t>
            </a:r>
            <a:r>
              <a:rPr lang="en-US" altLang="th-TH" sz="1200" b="1">
                <a:solidFill>
                  <a:schemeClr val="bg1"/>
                </a:solidFill>
                <a:latin typeface="Tahoma" pitchFamily="34" charset="0"/>
                <a:sym typeface="Wingdings" pitchFamily="2" charset="2"/>
              </a:rPr>
              <a:t>3. Dynamics of Thailand Rice Production Economy</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1"/>
          <p:cNvSpPr txBox="1">
            <a:spLocks noChangeArrowheads="1"/>
          </p:cNvSpPr>
          <p:nvPr/>
        </p:nvSpPr>
        <p:spPr bwMode="auto">
          <a:xfrm>
            <a:off x="71438" y="868363"/>
            <a:ext cx="8101012" cy="400050"/>
          </a:xfrm>
          <a:prstGeom prst="rect">
            <a:avLst/>
          </a:prstGeom>
          <a:solidFill>
            <a:srgbClr val="7030A0"/>
          </a:solidFill>
          <a:ln w="9525">
            <a:noFill/>
            <a:miter lim="800000"/>
            <a:headEnd/>
            <a:tailEnd/>
          </a:ln>
        </p:spPr>
        <p:txBody>
          <a:bodyPr>
            <a:spAutoFit/>
          </a:bodyPr>
          <a:lstStyle/>
          <a:p>
            <a:pPr>
              <a:spcBef>
                <a:spcPct val="50000"/>
              </a:spcBef>
            </a:pPr>
            <a:r>
              <a:rPr lang="th-TH" altLang="th-TH" b="1">
                <a:solidFill>
                  <a:schemeClr val="bg1"/>
                </a:solidFill>
                <a:latin typeface="Tahoma" pitchFamily="34" charset="0"/>
                <a:sym typeface="Wingdings" pitchFamily="2" charset="2"/>
              </a:rPr>
              <a:t></a:t>
            </a:r>
            <a:r>
              <a:rPr lang="th-TH" altLang="th-TH" b="1">
                <a:solidFill>
                  <a:schemeClr val="bg1"/>
                </a:solidFill>
                <a:latin typeface="Tahoma" pitchFamily="34" charset="0"/>
              </a:rPr>
              <a:t> </a:t>
            </a:r>
            <a:r>
              <a:rPr lang="en-US" altLang="th-TH" b="1">
                <a:solidFill>
                  <a:schemeClr val="bg1"/>
                </a:solidFill>
                <a:latin typeface="Tahoma" pitchFamily="34" charset="0"/>
              </a:rPr>
              <a:t>Rice Planted Area in Irrigated and Rainfed Environments</a:t>
            </a:r>
            <a:endParaRPr lang="th-TH" altLang="th-TH" b="1">
              <a:solidFill>
                <a:schemeClr val="bg1"/>
              </a:solidFill>
              <a:latin typeface="Tahoma" pitchFamily="34" charset="0"/>
            </a:endParaRPr>
          </a:p>
        </p:txBody>
      </p:sp>
      <p:graphicFrame>
        <p:nvGraphicFramePr>
          <p:cNvPr id="22531" name="Object 6"/>
          <p:cNvGraphicFramePr>
            <a:graphicFrameLocks noChangeAspect="1"/>
          </p:cNvGraphicFramePr>
          <p:nvPr/>
        </p:nvGraphicFramePr>
        <p:xfrm>
          <a:off x="3786188" y="1433513"/>
          <a:ext cx="5141912" cy="4595812"/>
        </p:xfrm>
        <a:graphic>
          <a:graphicData uri="http://schemas.openxmlformats.org/presentationml/2006/ole">
            <p:oleObj spid="_x0000_s22531" name="Chart" r:id="rId3" imgW="5495841" imgH="4914900" progId="Excel.Chart.8">
              <p:embed/>
            </p:oleObj>
          </a:graphicData>
        </a:graphic>
      </p:graphicFrame>
      <p:sp>
        <p:nvSpPr>
          <p:cNvPr id="22532" name="Text Box 10"/>
          <p:cNvSpPr txBox="1">
            <a:spLocks noChangeArrowheads="1"/>
          </p:cNvSpPr>
          <p:nvPr/>
        </p:nvSpPr>
        <p:spPr bwMode="auto">
          <a:xfrm>
            <a:off x="142875" y="1285875"/>
            <a:ext cx="3643313" cy="3000375"/>
          </a:xfrm>
          <a:prstGeom prst="rect">
            <a:avLst/>
          </a:prstGeom>
          <a:solidFill>
            <a:srgbClr val="007600"/>
          </a:solidFill>
          <a:ln w="9525">
            <a:noFill/>
            <a:miter lim="800000"/>
            <a:headEnd/>
            <a:tailEnd/>
          </a:ln>
        </p:spPr>
        <p:txBody>
          <a:bodyPr>
            <a:spAutoFit/>
          </a:bodyPr>
          <a:lstStyle/>
          <a:p>
            <a:pPr>
              <a:spcBef>
                <a:spcPct val="50000"/>
              </a:spcBef>
            </a:pPr>
            <a:r>
              <a:rPr lang="th-TH" altLang="th-TH" sz="1800">
                <a:solidFill>
                  <a:schemeClr val="bg1"/>
                </a:solidFill>
                <a:latin typeface="Tahoma" pitchFamily="34" charset="0"/>
              </a:rPr>
              <a:t>●</a:t>
            </a:r>
            <a:r>
              <a:rPr lang="en-US" altLang="th-TH" sz="1800">
                <a:solidFill>
                  <a:schemeClr val="bg1"/>
                </a:solidFill>
                <a:latin typeface="Tahoma" pitchFamily="34" charset="0"/>
              </a:rPr>
              <a:t>Irrigated rice area</a:t>
            </a:r>
            <a:r>
              <a:rPr lang="th-TH" altLang="th-TH" sz="1800">
                <a:solidFill>
                  <a:schemeClr val="bg1"/>
                </a:solidFill>
                <a:latin typeface="Tahoma" pitchFamily="34" charset="0"/>
              </a:rPr>
              <a:t> </a:t>
            </a:r>
            <a:r>
              <a:rPr lang="en-US" altLang="th-TH" sz="1800">
                <a:solidFill>
                  <a:schemeClr val="bg1"/>
                </a:solidFill>
                <a:latin typeface="Tahoma" pitchFamily="34" charset="0"/>
              </a:rPr>
              <a:t>is around 23.93 million rai or 32.65 % of planted rice area. Most of rice area in Thailand is in rain-fed environment. The production is around 17 million ton.</a:t>
            </a:r>
            <a:endParaRPr lang="th-TH" altLang="th-TH" sz="1800">
              <a:solidFill>
                <a:schemeClr val="bg1"/>
              </a:solidFill>
              <a:latin typeface="Tahoma" pitchFamily="34" charset="0"/>
            </a:endParaRPr>
          </a:p>
          <a:p>
            <a:pPr>
              <a:spcBef>
                <a:spcPct val="50000"/>
              </a:spcBef>
            </a:pPr>
            <a:r>
              <a:rPr lang="th-TH" altLang="th-TH" sz="1800">
                <a:solidFill>
                  <a:schemeClr val="bg1"/>
                </a:solidFill>
                <a:latin typeface="Tahoma" pitchFamily="34" charset="0"/>
              </a:rPr>
              <a:t>● </a:t>
            </a:r>
            <a:r>
              <a:rPr lang="en-US" altLang="th-TH" sz="1800">
                <a:solidFill>
                  <a:schemeClr val="bg1"/>
                </a:solidFill>
                <a:latin typeface="Tahoma" pitchFamily="34" charset="0"/>
              </a:rPr>
              <a:t>Rice production in irrigate area is about 8 million ton in wet season and about 9 million ton in the dry season.</a:t>
            </a:r>
            <a:endParaRPr lang="th-TH" altLang="th-TH" sz="1800">
              <a:solidFill>
                <a:schemeClr val="bg1"/>
              </a:solidFill>
              <a:latin typeface="Tahoma" pitchFamily="34" charset="0"/>
            </a:endParaRPr>
          </a:p>
        </p:txBody>
      </p:sp>
      <p:pic>
        <p:nvPicPr>
          <p:cNvPr id="22533" name="Picture 30" descr="http://www.rd1677.com/backoffice/PicUpdate/53511.jpg"/>
          <p:cNvPicPr>
            <a:picLocks noChangeAspect="1" noChangeArrowheads="1"/>
          </p:cNvPicPr>
          <p:nvPr/>
        </p:nvPicPr>
        <p:blipFill>
          <a:blip r:embed="rId4"/>
          <a:srcRect/>
          <a:stretch>
            <a:fillRect/>
          </a:stretch>
        </p:blipFill>
        <p:spPr bwMode="auto">
          <a:xfrm>
            <a:off x="192088" y="4286250"/>
            <a:ext cx="1785937" cy="1012825"/>
          </a:xfrm>
          <a:prstGeom prst="rect">
            <a:avLst/>
          </a:prstGeom>
          <a:noFill/>
          <a:ln w="9525">
            <a:noFill/>
            <a:miter lim="800000"/>
            <a:headEnd/>
            <a:tailEnd/>
          </a:ln>
        </p:spPr>
      </p:pic>
      <p:pic>
        <p:nvPicPr>
          <p:cNvPr id="22534" name="Picture 13" descr="See full size image">
            <a:hlinkClick r:id="rId5"/>
          </p:cNvPr>
          <p:cNvPicPr>
            <a:picLocks noChangeAspect="1" noChangeArrowheads="1"/>
          </p:cNvPicPr>
          <p:nvPr/>
        </p:nvPicPr>
        <p:blipFill>
          <a:blip r:embed="rId6"/>
          <a:srcRect/>
          <a:stretch>
            <a:fillRect/>
          </a:stretch>
        </p:blipFill>
        <p:spPr bwMode="auto">
          <a:xfrm>
            <a:off x="285750" y="5373688"/>
            <a:ext cx="2786063" cy="1357312"/>
          </a:xfrm>
          <a:prstGeom prst="rect">
            <a:avLst/>
          </a:prstGeom>
          <a:noFill/>
          <a:ln w="9525">
            <a:noFill/>
            <a:miter lim="800000"/>
            <a:headEnd/>
            <a:tailEnd/>
          </a:ln>
        </p:spPr>
      </p:pic>
      <p:pic>
        <p:nvPicPr>
          <p:cNvPr id="22535" name="Picture 12" descr="http://www.asamedia.org/wp-content/uploads/485_1.jpg"/>
          <p:cNvPicPr>
            <a:picLocks noChangeAspect="1" noChangeArrowheads="1"/>
          </p:cNvPicPr>
          <p:nvPr/>
        </p:nvPicPr>
        <p:blipFill>
          <a:blip r:embed="rId7"/>
          <a:srcRect/>
          <a:stretch>
            <a:fillRect/>
          </a:stretch>
        </p:blipFill>
        <p:spPr bwMode="auto">
          <a:xfrm>
            <a:off x="2000250" y="4365625"/>
            <a:ext cx="1714500" cy="933450"/>
          </a:xfrm>
          <a:prstGeom prst="rect">
            <a:avLst/>
          </a:prstGeom>
          <a:noFill/>
          <a:ln w="9525">
            <a:noFill/>
            <a:miter lim="800000"/>
            <a:headEnd/>
            <a:tailEnd/>
          </a:ln>
        </p:spPr>
      </p:pic>
      <p:pic>
        <p:nvPicPr>
          <p:cNvPr id="22536" name="Picture 10" descr="http://t1.gstatic.com/images?q=tbn:ANd9GcQ6lGRB9clS3lun-twf-9rW5rUl9BEj117mztd714SEOxmq4jsHZw"/>
          <p:cNvPicPr>
            <a:picLocks noChangeAspect="1" noChangeArrowheads="1"/>
          </p:cNvPicPr>
          <p:nvPr/>
        </p:nvPicPr>
        <p:blipFill>
          <a:blip r:embed="rId8"/>
          <a:srcRect/>
          <a:stretch>
            <a:fillRect/>
          </a:stretch>
        </p:blipFill>
        <p:spPr bwMode="auto">
          <a:xfrm>
            <a:off x="7164388" y="5732463"/>
            <a:ext cx="1766887" cy="890587"/>
          </a:xfrm>
          <a:prstGeom prst="rect">
            <a:avLst/>
          </a:prstGeom>
          <a:noFill/>
          <a:ln w="9525">
            <a:noFill/>
            <a:miter lim="800000"/>
            <a:headEnd/>
            <a:tailEnd/>
          </a:ln>
        </p:spPr>
      </p:pic>
      <p:pic>
        <p:nvPicPr>
          <p:cNvPr id="22537" name="Picture 12" descr="http://t0.gstatic.com/images?q=tbn:ANd9GcRAUVw1X37XCyaKYicZe0SizfNe2EhGrNYn6UBWbguju2KhZaHthnwj_zgA"/>
          <p:cNvPicPr>
            <a:picLocks noChangeAspect="1" noChangeArrowheads="1"/>
          </p:cNvPicPr>
          <p:nvPr/>
        </p:nvPicPr>
        <p:blipFill>
          <a:blip r:embed="rId9"/>
          <a:srcRect/>
          <a:stretch>
            <a:fillRect/>
          </a:stretch>
        </p:blipFill>
        <p:spPr bwMode="auto">
          <a:xfrm>
            <a:off x="5200650" y="5961063"/>
            <a:ext cx="1944688" cy="661987"/>
          </a:xfrm>
          <a:prstGeom prst="rect">
            <a:avLst/>
          </a:prstGeom>
          <a:noFill/>
          <a:ln w="9525">
            <a:noFill/>
            <a:miter lim="800000"/>
            <a:headEnd/>
            <a:tailEnd/>
          </a:ln>
        </p:spPr>
      </p:pic>
      <p:pic>
        <p:nvPicPr>
          <p:cNvPr id="22538" name="Picture 14" descr="http://t3.gstatic.com/images?q=tbn:ANd9GcQbZVvnHuz5jGEl8Qq0AvR8X1m_T8txIPU65ybFV-bMgVsmbSl5Rg"/>
          <p:cNvPicPr>
            <a:picLocks noChangeAspect="1" noChangeArrowheads="1"/>
          </p:cNvPicPr>
          <p:nvPr/>
        </p:nvPicPr>
        <p:blipFill>
          <a:blip r:embed="rId10"/>
          <a:srcRect/>
          <a:stretch>
            <a:fillRect/>
          </a:stretch>
        </p:blipFill>
        <p:spPr bwMode="auto">
          <a:xfrm>
            <a:off x="3511550" y="5732463"/>
            <a:ext cx="1785938" cy="904875"/>
          </a:xfrm>
          <a:prstGeom prst="rect">
            <a:avLst/>
          </a:prstGeom>
          <a:noFill/>
          <a:ln w="9525">
            <a:noFill/>
            <a:miter lim="800000"/>
            <a:headEnd/>
            <a:tailEnd/>
          </a:ln>
        </p:spPr>
      </p:pic>
      <p:sp>
        <p:nvSpPr>
          <p:cNvPr id="22539" name="Rectangle 3"/>
          <p:cNvSpPr>
            <a:spLocks noChangeArrowheads="1"/>
          </p:cNvSpPr>
          <p:nvPr/>
        </p:nvSpPr>
        <p:spPr bwMode="auto">
          <a:xfrm>
            <a:off x="71438" y="357188"/>
            <a:ext cx="3524250" cy="479425"/>
          </a:xfrm>
          <a:prstGeom prst="rect">
            <a:avLst/>
          </a:prstGeom>
          <a:solidFill>
            <a:srgbClr val="007600"/>
          </a:solidFill>
          <a:ln w="9525">
            <a:solidFill>
              <a:srgbClr val="006600"/>
            </a:solidFill>
            <a:miter lim="800000"/>
            <a:headEnd/>
            <a:tailEnd/>
          </a:ln>
        </p:spPr>
        <p:txBody>
          <a:bodyPr wrap="none" anchor="ctr"/>
          <a:lstStyle/>
          <a:p>
            <a:r>
              <a:rPr lang="en-US" altLang="th-TH" b="1">
                <a:solidFill>
                  <a:schemeClr val="bg1"/>
                </a:solidFill>
                <a:latin typeface="Tahoma" pitchFamily="34" charset="0"/>
                <a:sym typeface="Wingdings" pitchFamily="2" charset="2"/>
              </a:rPr>
              <a:t>3.2 (continued)</a:t>
            </a:r>
            <a:endParaRPr lang="th-TH" altLang="th-TH">
              <a:solidFill>
                <a:schemeClr val="bg1"/>
              </a:solidFill>
              <a:latin typeface="Tahoma" pitchFamily="34" charset="0"/>
            </a:endParaRPr>
          </a:p>
        </p:txBody>
      </p:sp>
      <p:sp>
        <p:nvSpPr>
          <p:cNvPr id="22540" name="Text Box 9"/>
          <p:cNvSpPr txBox="1">
            <a:spLocks noChangeArrowheads="1"/>
          </p:cNvSpPr>
          <p:nvPr/>
        </p:nvSpPr>
        <p:spPr bwMode="auto">
          <a:xfrm>
            <a:off x="4148138" y="25400"/>
            <a:ext cx="4978400"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200" b="1">
                <a:solidFill>
                  <a:schemeClr val="bg1"/>
                </a:solidFill>
                <a:latin typeface="Tahoma" pitchFamily="34" charset="0"/>
                <a:sym typeface="Wingdings" pitchFamily="2" charset="2"/>
              </a:rPr>
              <a:t> </a:t>
            </a:r>
            <a:r>
              <a:rPr lang="en-US" altLang="th-TH" sz="1200" b="1">
                <a:solidFill>
                  <a:schemeClr val="bg1"/>
                </a:solidFill>
                <a:latin typeface="Tahoma" pitchFamily="34" charset="0"/>
                <a:sym typeface="Wingdings" pitchFamily="2" charset="2"/>
              </a:rPr>
              <a:t>3. Dynamics of Thailand Rice Production Economy</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6"/>
          <p:cNvSpPr>
            <a:spLocks noChangeArrowheads="1"/>
          </p:cNvSpPr>
          <p:nvPr/>
        </p:nvSpPr>
        <p:spPr bwMode="auto">
          <a:xfrm>
            <a:off x="428625" y="6429375"/>
            <a:ext cx="5072063" cy="357188"/>
          </a:xfrm>
          <a:prstGeom prst="rect">
            <a:avLst/>
          </a:prstGeom>
          <a:solidFill>
            <a:schemeClr val="bg1"/>
          </a:solidFill>
          <a:ln w="9525">
            <a:solidFill>
              <a:schemeClr val="bg1"/>
            </a:solidFill>
            <a:miter lim="800000"/>
            <a:headEnd/>
            <a:tailEnd/>
          </a:ln>
        </p:spPr>
        <p:txBody>
          <a:bodyPr wrap="none" anchor="ctr"/>
          <a:lstStyle/>
          <a:p>
            <a:pPr>
              <a:defRPr/>
            </a:pPr>
            <a:r>
              <a:rPr lang="en-US" sz="1100" b="1" dirty="0">
                <a:latin typeface="+mj-lt"/>
              </a:rPr>
              <a:t>Source: Office of Agricultural Economics, Ministry of Agriculture and  Cooperatives </a:t>
            </a:r>
            <a:r>
              <a:rPr lang="en-US" sz="1100" dirty="0">
                <a:latin typeface="Tahoma" pitchFamily="34" charset="0"/>
              </a:rPr>
              <a:t>.</a:t>
            </a:r>
            <a:endParaRPr lang="th-TH" sz="1100" dirty="0">
              <a:latin typeface="Tahoma" pitchFamily="34" charset="0"/>
            </a:endParaRPr>
          </a:p>
        </p:txBody>
      </p:sp>
      <p:sp>
        <p:nvSpPr>
          <p:cNvPr id="23555" name="Rectangle 15"/>
          <p:cNvSpPr>
            <a:spLocks noChangeArrowheads="1"/>
          </p:cNvSpPr>
          <p:nvPr/>
        </p:nvSpPr>
        <p:spPr bwMode="auto">
          <a:xfrm>
            <a:off x="214313" y="549275"/>
            <a:ext cx="6302375" cy="500063"/>
          </a:xfrm>
          <a:prstGeom prst="rect">
            <a:avLst/>
          </a:prstGeom>
          <a:solidFill>
            <a:srgbClr val="006600"/>
          </a:solidFill>
          <a:ln w="9525">
            <a:solidFill>
              <a:schemeClr val="bg1"/>
            </a:solidFill>
            <a:miter lim="800000"/>
            <a:headEnd/>
            <a:tailEnd/>
          </a:ln>
        </p:spPr>
        <p:txBody>
          <a:bodyPr wrap="none" anchor="ctr"/>
          <a:lstStyle/>
          <a:p>
            <a:r>
              <a:rPr lang="en-US" altLang="th-TH" sz="2400" b="1">
                <a:solidFill>
                  <a:schemeClr val="bg1"/>
                </a:solidFill>
                <a:latin typeface="Tahoma" pitchFamily="34" charset="0"/>
              </a:rPr>
              <a:t>3. 3 Sources of Rice Production Growth</a:t>
            </a:r>
            <a:endParaRPr lang="th-TH" altLang="th-TH" sz="2400" b="1">
              <a:solidFill>
                <a:schemeClr val="bg1"/>
              </a:solidFill>
              <a:latin typeface="Tahoma" pitchFamily="34" charset="0"/>
            </a:endParaRPr>
          </a:p>
        </p:txBody>
      </p:sp>
      <p:sp>
        <p:nvSpPr>
          <p:cNvPr id="28" name="TextBox 13"/>
          <p:cNvSpPr txBox="1">
            <a:spLocks noChangeArrowheads="1"/>
          </p:cNvSpPr>
          <p:nvPr/>
        </p:nvSpPr>
        <p:spPr bwMode="auto">
          <a:xfrm>
            <a:off x="468313" y="1341438"/>
            <a:ext cx="8389937" cy="1200150"/>
          </a:xfrm>
          <a:prstGeom prst="rect">
            <a:avLst/>
          </a:prstGeom>
          <a:solidFill>
            <a:schemeClr val="bg1"/>
          </a:solidFill>
          <a:ln>
            <a:noFill/>
          </a:ln>
          <a:extLst/>
        </p:spPr>
        <p:txBody>
          <a:bodyPr>
            <a:spAutoFit/>
          </a:bodyPr>
          <a:lstStyle>
            <a:lvl1pPr eaLnBrk="0" hangingPunct="0">
              <a:defRPr sz="2000">
                <a:solidFill>
                  <a:schemeClr val="tx1"/>
                </a:solidFill>
                <a:latin typeface="Arial" pitchFamily="34" charset="0"/>
                <a:cs typeface="Tahoma" pitchFamily="34" charset="0"/>
              </a:defRPr>
            </a:lvl1pPr>
            <a:lvl2pPr marL="742950" indent="-285750" eaLnBrk="0" hangingPunct="0">
              <a:defRPr sz="2000">
                <a:solidFill>
                  <a:schemeClr val="tx1"/>
                </a:solidFill>
                <a:latin typeface="Arial" pitchFamily="34" charset="0"/>
                <a:cs typeface="Tahoma" pitchFamily="34" charset="0"/>
              </a:defRPr>
            </a:lvl2pPr>
            <a:lvl3pPr marL="1143000" indent="-228600" eaLnBrk="0" hangingPunct="0">
              <a:defRPr sz="2000">
                <a:solidFill>
                  <a:schemeClr val="tx1"/>
                </a:solidFill>
                <a:latin typeface="Arial" pitchFamily="34" charset="0"/>
                <a:cs typeface="Tahoma" pitchFamily="34" charset="0"/>
              </a:defRPr>
            </a:lvl3pPr>
            <a:lvl4pPr marL="1600200" indent="-228600" eaLnBrk="0" hangingPunct="0">
              <a:defRPr sz="2000">
                <a:solidFill>
                  <a:schemeClr val="tx1"/>
                </a:solidFill>
                <a:latin typeface="Arial" pitchFamily="34" charset="0"/>
                <a:cs typeface="Tahoma" pitchFamily="34" charset="0"/>
              </a:defRPr>
            </a:lvl4pPr>
            <a:lvl5pPr marL="2057400" indent="-228600" eaLnBrk="0" hangingPunct="0">
              <a:defRPr sz="2000">
                <a:solidFill>
                  <a:schemeClr val="tx1"/>
                </a:solidFill>
                <a:latin typeface="Arial" pitchFamily="34" charset="0"/>
                <a:cs typeface="Tahoma" pitchFamily="34" charset="0"/>
              </a:defRPr>
            </a:lvl5pPr>
            <a:lvl6pPr marL="2514600" indent="-228600" eaLnBrk="0" fontAlgn="base" hangingPunct="0">
              <a:spcBef>
                <a:spcPct val="0"/>
              </a:spcBef>
              <a:spcAft>
                <a:spcPct val="0"/>
              </a:spcAft>
              <a:defRPr sz="2000">
                <a:solidFill>
                  <a:schemeClr val="tx1"/>
                </a:solidFill>
                <a:latin typeface="Arial" pitchFamily="34" charset="0"/>
                <a:cs typeface="Tahoma" pitchFamily="34" charset="0"/>
              </a:defRPr>
            </a:lvl6pPr>
            <a:lvl7pPr marL="2971800" indent="-228600" eaLnBrk="0" fontAlgn="base" hangingPunct="0">
              <a:spcBef>
                <a:spcPct val="0"/>
              </a:spcBef>
              <a:spcAft>
                <a:spcPct val="0"/>
              </a:spcAft>
              <a:defRPr sz="2000">
                <a:solidFill>
                  <a:schemeClr val="tx1"/>
                </a:solidFill>
                <a:latin typeface="Arial" pitchFamily="34" charset="0"/>
                <a:cs typeface="Tahoma" pitchFamily="34" charset="0"/>
              </a:defRPr>
            </a:lvl7pPr>
            <a:lvl8pPr marL="3429000" indent="-228600" eaLnBrk="0" fontAlgn="base" hangingPunct="0">
              <a:spcBef>
                <a:spcPct val="0"/>
              </a:spcBef>
              <a:spcAft>
                <a:spcPct val="0"/>
              </a:spcAft>
              <a:defRPr sz="2000">
                <a:solidFill>
                  <a:schemeClr val="tx1"/>
                </a:solidFill>
                <a:latin typeface="Arial" pitchFamily="34" charset="0"/>
                <a:cs typeface="Tahoma" pitchFamily="34" charset="0"/>
              </a:defRPr>
            </a:lvl8pPr>
            <a:lvl9pPr marL="3886200" indent="-228600" eaLnBrk="0" fontAlgn="base" hangingPunct="0">
              <a:spcBef>
                <a:spcPct val="0"/>
              </a:spcBef>
              <a:spcAft>
                <a:spcPct val="0"/>
              </a:spcAft>
              <a:defRPr sz="2000">
                <a:solidFill>
                  <a:schemeClr val="tx1"/>
                </a:solidFill>
                <a:latin typeface="Arial" pitchFamily="34" charset="0"/>
                <a:cs typeface="Tahoma" pitchFamily="34" charset="0"/>
              </a:defRPr>
            </a:lvl9pPr>
          </a:lstStyle>
          <a:p>
            <a:pPr eaLnBrk="1" hangingPunct="1">
              <a:defRPr/>
            </a:pPr>
            <a:r>
              <a:rPr lang="en-US" sz="2400" dirty="0" smtClean="0">
                <a:latin typeface="+mj-lt"/>
                <a:sym typeface="Wingdings"/>
              </a:rPr>
              <a:t></a:t>
            </a:r>
            <a:r>
              <a:rPr lang="en-US" sz="2400" dirty="0" smtClean="0">
                <a:latin typeface="+mj-lt"/>
                <a:sym typeface="Wingdings" pitchFamily="2" charset="2"/>
              </a:rPr>
              <a:t> </a:t>
            </a:r>
            <a:r>
              <a:rPr lang="en-US" sz="2400" dirty="0" err="1" smtClean="0">
                <a:latin typeface="+mj-lt"/>
                <a:sym typeface="Wingdings" pitchFamily="2" charset="2"/>
              </a:rPr>
              <a:t>Agr</a:t>
            </a:r>
            <a:r>
              <a:rPr lang="en-US" sz="2400" dirty="0" smtClean="0">
                <a:latin typeface="+mj-lt"/>
                <a:sym typeface="Wingdings" pitchFamily="2" charset="2"/>
              </a:rPr>
              <a:t>. basic infrastructure  development  plans since early 1960s  stimulating changes in farming systems  toward relatively more commercial production. </a:t>
            </a:r>
            <a:endParaRPr lang="th-TH" sz="2400" dirty="0" smtClean="0">
              <a:latin typeface="+mj-lt"/>
            </a:endParaRPr>
          </a:p>
        </p:txBody>
      </p:sp>
      <p:sp>
        <p:nvSpPr>
          <p:cNvPr id="29" name="Text Box 28"/>
          <p:cNvSpPr txBox="1">
            <a:spLocks noChangeArrowheads="1"/>
          </p:cNvSpPr>
          <p:nvPr/>
        </p:nvSpPr>
        <p:spPr bwMode="auto">
          <a:xfrm>
            <a:off x="428625" y="2636838"/>
            <a:ext cx="8501063" cy="830262"/>
          </a:xfrm>
          <a:prstGeom prst="rect">
            <a:avLst/>
          </a:prstGeom>
          <a:solidFill>
            <a:schemeClr val="bg1"/>
          </a:solidFill>
          <a:ln w="9525">
            <a:noFill/>
            <a:miter lim="800000"/>
            <a:headEnd/>
            <a:tailEnd/>
          </a:ln>
        </p:spPr>
        <p:txBody>
          <a:bodyPr>
            <a:spAutoFit/>
          </a:bodyPr>
          <a:lstStyle/>
          <a:p>
            <a:pPr>
              <a:spcBef>
                <a:spcPct val="50000"/>
              </a:spcBef>
              <a:defRPr/>
            </a:pPr>
            <a:r>
              <a:rPr lang="en-US" sz="2400" dirty="0">
                <a:latin typeface="+mj-lt"/>
                <a:sym typeface="Wingdings"/>
              </a:rPr>
              <a:t> Progress in irrigation improvements  in combining with a dissemination of  MVs induced modern technology adoptions .</a:t>
            </a:r>
            <a:endParaRPr lang="th-TH" sz="2400" dirty="0">
              <a:latin typeface="+mn-lt"/>
            </a:endParaRPr>
          </a:p>
        </p:txBody>
      </p:sp>
      <p:sp>
        <p:nvSpPr>
          <p:cNvPr id="9" name="Text Box 28"/>
          <p:cNvSpPr txBox="1">
            <a:spLocks noChangeArrowheads="1"/>
          </p:cNvSpPr>
          <p:nvPr/>
        </p:nvSpPr>
        <p:spPr bwMode="auto">
          <a:xfrm>
            <a:off x="428625" y="3455988"/>
            <a:ext cx="8501063" cy="830262"/>
          </a:xfrm>
          <a:prstGeom prst="rect">
            <a:avLst/>
          </a:prstGeom>
          <a:solidFill>
            <a:schemeClr val="bg1"/>
          </a:solidFill>
          <a:ln w="9525">
            <a:noFill/>
            <a:miter lim="800000"/>
            <a:headEnd/>
            <a:tailEnd/>
          </a:ln>
        </p:spPr>
        <p:txBody>
          <a:bodyPr>
            <a:spAutoFit/>
          </a:bodyPr>
          <a:lstStyle/>
          <a:p>
            <a:pPr>
              <a:spcBef>
                <a:spcPct val="50000"/>
              </a:spcBef>
              <a:defRPr/>
            </a:pPr>
            <a:r>
              <a:rPr lang="en-US" sz="2400" dirty="0">
                <a:latin typeface="+mj-lt"/>
                <a:sym typeface="Wingdings"/>
              </a:rPr>
              <a:t>Rice production increased  nearly 4 times from 1967 to 2012 as a result of  productivity  and rice cropping intensity improvements.</a:t>
            </a:r>
            <a:endParaRPr lang="th-TH" sz="2400" dirty="0">
              <a:latin typeface="+mn-lt"/>
            </a:endParaRPr>
          </a:p>
        </p:txBody>
      </p:sp>
      <p:sp>
        <p:nvSpPr>
          <p:cNvPr id="23559" name="Text Box 9"/>
          <p:cNvSpPr txBox="1">
            <a:spLocks noChangeArrowheads="1"/>
          </p:cNvSpPr>
          <p:nvPr/>
        </p:nvSpPr>
        <p:spPr bwMode="auto">
          <a:xfrm>
            <a:off x="4148138" y="44450"/>
            <a:ext cx="4978400" cy="30797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400" b="1">
                <a:solidFill>
                  <a:schemeClr val="bg1"/>
                </a:solidFill>
                <a:latin typeface="Tahoma" pitchFamily="34" charset="0"/>
                <a:sym typeface="Wingdings" pitchFamily="2" charset="2"/>
              </a:rPr>
              <a:t> </a:t>
            </a:r>
            <a:r>
              <a:rPr lang="en-US" altLang="th-TH" sz="1400" b="1">
                <a:solidFill>
                  <a:schemeClr val="bg1"/>
                </a:solidFill>
                <a:latin typeface="Tahoma" pitchFamily="34" charset="0"/>
                <a:sym typeface="Wingdings" pitchFamily="2" charset="2"/>
              </a:rPr>
              <a:t>3. Dynamics of Thailand Rice Production Economy</a:t>
            </a:r>
            <a:endParaRPr lang="th-TH" altLang="th-TH" sz="14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ChangeArrowheads="1"/>
          </p:cNvSpPr>
          <p:nvPr/>
        </p:nvSpPr>
        <p:spPr bwMode="auto">
          <a:xfrm>
            <a:off x="90488" y="1557338"/>
            <a:ext cx="4797425" cy="1200150"/>
          </a:xfrm>
          <a:prstGeom prst="rect">
            <a:avLst/>
          </a:prstGeom>
          <a:solidFill>
            <a:schemeClr val="bg1"/>
          </a:solidFill>
          <a:ln w="9525">
            <a:noFill/>
            <a:miter lim="800000"/>
            <a:headEnd/>
            <a:tailEnd/>
          </a:ln>
        </p:spPr>
        <p:txBody>
          <a:bodyPr>
            <a:spAutoFit/>
          </a:bodyPr>
          <a:lstStyle/>
          <a:p>
            <a:r>
              <a:rPr lang="th-TH" altLang="th-TH" sz="1800" b="1">
                <a:sym typeface="Wingdings" pitchFamily="2" charset="2"/>
              </a:rPr>
              <a:t> </a:t>
            </a:r>
            <a:r>
              <a:rPr lang="en-US" altLang="th-TH" sz="1800" b="1">
                <a:sym typeface="Wingdings" pitchFamily="2" charset="2"/>
              </a:rPr>
              <a:t>Since 1969 (2512) , a wide spread of  MVs adoption has induced rice cropping intensification from one crop a year to be at least two crops a year in irrigated area</a:t>
            </a:r>
            <a:r>
              <a:rPr lang="en-US" altLang="th-TH" sz="1800" b="1">
                <a:solidFill>
                  <a:schemeClr val="bg1"/>
                </a:solidFill>
                <a:sym typeface="Wingdings" pitchFamily="2" charset="2"/>
              </a:rPr>
              <a:t>.</a:t>
            </a:r>
          </a:p>
        </p:txBody>
      </p:sp>
      <p:graphicFrame>
        <p:nvGraphicFramePr>
          <p:cNvPr id="313352" name="Group 8"/>
          <p:cNvGraphicFramePr>
            <a:graphicFrameLocks noGrp="1"/>
          </p:cNvGraphicFramePr>
          <p:nvPr/>
        </p:nvGraphicFramePr>
        <p:xfrm>
          <a:off x="0" y="3025775"/>
          <a:ext cx="9037639" cy="3384549"/>
        </p:xfrm>
        <a:graphic>
          <a:graphicData uri="http://schemas.openxmlformats.org/drawingml/2006/table">
            <a:tbl>
              <a:tblPr/>
              <a:tblGrid>
                <a:gridCol w="1672038"/>
                <a:gridCol w="2475674"/>
                <a:gridCol w="1534229"/>
                <a:gridCol w="1734884"/>
                <a:gridCol w="1620814"/>
              </a:tblGrid>
              <a:tr h="547490">
                <a:tc rowSpan="2">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Period</a:t>
                      </a:r>
                    </a:p>
                  </a:txBody>
                  <a:tcPr marT="45719" marB="45719"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2">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Irrigated area(Million </a:t>
                      </a:r>
                      <a:r>
                        <a:rPr kumimoji="0" lang="en-US" sz="1600" b="0" i="0" u="none" strike="noStrike" cap="none" normalizeH="0" baseline="0" dirty="0" err="1" smtClean="0">
                          <a:ln>
                            <a:noFill/>
                          </a:ln>
                          <a:solidFill>
                            <a:schemeClr val="tx1"/>
                          </a:solidFill>
                          <a:effectLst/>
                          <a:latin typeface="Tahoma" pitchFamily="34" charset="0"/>
                          <a:cs typeface="Tahoma" pitchFamily="34" charset="0"/>
                        </a:rPr>
                        <a:t>rai</a:t>
                      </a:r>
                      <a:r>
                        <a:rPr kumimoji="0" lang="en-US" sz="1600" b="0" i="0" u="none" strike="noStrike" cap="none" normalizeH="0" baseline="0" dirty="0" smtClean="0">
                          <a:ln>
                            <a:noFill/>
                          </a:ln>
                          <a:solidFill>
                            <a:schemeClr val="tx1"/>
                          </a:solidFill>
                          <a:effectLst/>
                          <a:latin typeface="Tahoma" pitchFamily="34" charset="0"/>
                          <a:cs typeface="Tahoma" pitchFamily="34" charset="0"/>
                        </a:rPr>
                        <a:t>)</a:t>
                      </a:r>
                    </a:p>
                  </a:txBody>
                  <a:tcPr marT="45719" marB="45719"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2">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Rice planted area(mil. </a:t>
                      </a:r>
                      <a:r>
                        <a:rPr kumimoji="0" lang="en-US" sz="1600" b="0" i="0" u="none" strike="noStrike" cap="none" normalizeH="0" baseline="0" dirty="0" err="1" smtClean="0">
                          <a:ln>
                            <a:noFill/>
                          </a:ln>
                          <a:solidFill>
                            <a:schemeClr val="tx1"/>
                          </a:solidFill>
                          <a:effectLst/>
                          <a:latin typeface="Tahoma" pitchFamily="34" charset="0"/>
                          <a:cs typeface="Tahoma" pitchFamily="34" charset="0"/>
                        </a:rPr>
                        <a:t>rai</a:t>
                      </a:r>
                      <a:r>
                        <a:rPr kumimoji="0" lang="en-US" sz="1600" b="0" i="0" u="none" strike="noStrike" cap="none" normalizeH="0" baseline="0" dirty="0" smtClean="0">
                          <a:ln>
                            <a:noFill/>
                          </a:ln>
                          <a:solidFill>
                            <a:schemeClr val="tx1"/>
                          </a:solidFill>
                          <a:effectLst/>
                          <a:latin typeface="Tahoma" pitchFamily="34" charset="0"/>
                          <a:cs typeface="Tahoma" pitchFamily="34" charset="0"/>
                        </a:rPr>
                        <a:t>)</a:t>
                      </a:r>
                    </a:p>
                  </a:txBody>
                  <a:tcPr marT="45719" marB="45719"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th-TH"/>
                    </a:p>
                  </a:txBody>
                  <a:tcPr/>
                </a:tc>
                <a:tc rowSpan="2">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Ave. production(mil. Ton/year)</a:t>
                      </a:r>
                    </a:p>
                  </a:txBody>
                  <a:tcPr marT="45719" marB="45719"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20563">
                <a:tc vMerge="1">
                  <a:txBody>
                    <a:bodyPr/>
                    <a:lstStyle/>
                    <a:p>
                      <a:endParaRPr lang="th-TH"/>
                    </a:p>
                  </a:txBody>
                  <a:tcPr/>
                </a:tc>
                <a:tc vMerge="1">
                  <a:txBody>
                    <a:bodyPr/>
                    <a:lstStyle/>
                    <a:p>
                      <a:endParaRPr lang="th-TH"/>
                    </a:p>
                  </a:txBody>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1</a:t>
                      </a:r>
                      <a:r>
                        <a:rPr kumimoji="0" lang="en-US" sz="1600" b="0" i="0" u="none" strike="noStrike" cap="none" normalizeH="0" baseline="30000" dirty="0" smtClean="0">
                          <a:ln>
                            <a:noFill/>
                          </a:ln>
                          <a:solidFill>
                            <a:schemeClr val="tx1"/>
                          </a:solidFill>
                          <a:effectLst/>
                          <a:latin typeface="Tahoma" pitchFamily="34" charset="0"/>
                          <a:cs typeface="Tahoma" pitchFamily="34" charset="0"/>
                        </a:rPr>
                        <a:t>st</a:t>
                      </a:r>
                      <a:r>
                        <a:rPr kumimoji="0" lang="en-US" sz="1600" b="0" i="0" u="none" strike="noStrike" cap="none" normalizeH="0" baseline="0" dirty="0" smtClean="0">
                          <a:ln>
                            <a:noFill/>
                          </a:ln>
                          <a:solidFill>
                            <a:schemeClr val="tx1"/>
                          </a:solidFill>
                          <a:effectLst/>
                          <a:latin typeface="Tahoma" pitchFamily="34" charset="0"/>
                          <a:cs typeface="Tahoma" pitchFamily="34" charset="0"/>
                        </a:rPr>
                        <a:t> crop</a:t>
                      </a:r>
                    </a:p>
                  </a:txBody>
                  <a:tcPr marT="45719" marB="45719"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ctr"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2</a:t>
                      </a:r>
                      <a:r>
                        <a:rPr kumimoji="0" lang="en-US" sz="1600" b="0" i="0" u="none" strike="noStrike" cap="none" normalizeH="0" baseline="30000" dirty="0" smtClean="0">
                          <a:ln>
                            <a:noFill/>
                          </a:ln>
                          <a:solidFill>
                            <a:schemeClr val="tx1"/>
                          </a:solidFill>
                          <a:effectLst/>
                          <a:latin typeface="Tahoma" pitchFamily="34" charset="0"/>
                          <a:cs typeface="Tahoma" pitchFamily="34" charset="0"/>
                        </a:rPr>
                        <a:t>nd</a:t>
                      </a:r>
                      <a:r>
                        <a:rPr kumimoji="0" lang="en-US" sz="1600" b="0" i="0" u="none" strike="noStrike" cap="none" normalizeH="0" baseline="0" dirty="0" smtClean="0">
                          <a:ln>
                            <a:noFill/>
                          </a:ln>
                          <a:solidFill>
                            <a:schemeClr val="tx1"/>
                          </a:solidFill>
                          <a:effectLst/>
                          <a:latin typeface="Tahoma" pitchFamily="34" charset="0"/>
                          <a:cs typeface="Tahoma" pitchFamily="34" charset="0"/>
                        </a:rPr>
                        <a:t> crop</a:t>
                      </a:r>
                    </a:p>
                  </a:txBody>
                  <a:tcPr marT="45719" marB="45719"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th-TH"/>
                    </a:p>
                  </a:txBody>
                  <a:tcPr/>
                </a:tc>
              </a:tr>
              <a:tr h="579124">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1966-1970</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10.77</a:t>
                      </a:r>
                    </a:p>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 (2</a:t>
                      </a:r>
                      <a:r>
                        <a:rPr kumimoji="0" lang="en-US" sz="1600" b="0" i="0" u="none" strike="noStrike" cap="none" normalizeH="0" baseline="30000" dirty="0" smtClean="0">
                          <a:ln>
                            <a:noFill/>
                          </a:ln>
                          <a:solidFill>
                            <a:schemeClr val="tx1"/>
                          </a:solidFill>
                          <a:effectLst/>
                          <a:latin typeface="Tahoma" pitchFamily="34" charset="0"/>
                          <a:cs typeface="Tahoma" pitchFamily="34" charset="0"/>
                        </a:rPr>
                        <a:t>nd</a:t>
                      </a:r>
                      <a:r>
                        <a:rPr kumimoji="0" lang="en-US" sz="1600" b="0" i="0" u="none" strike="noStrike" cap="none" normalizeH="0" baseline="0" dirty="0" smtClean="0">
                          <a:ln>
                            <a:noFill/>
                          </a:ln>
                          <a:solidFill>
                            <a:schemeClr val="tx1"/>
                          </a:solidFill>
                          <a:effectLst/>
                          <a:latin typeface="Tahoma" pitchFamily="34" charset="0"/>
                          <a:cs typeface="Tahoma" pitchFamily="34" charset="0"/>
                        </a:rPr>
                        <a:t> Develop. plan)</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45.53</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0.48</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12.87</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79124">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1986-1990</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27.18</a:t>
                      </a:r>
                    </a:p>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 (6</a:t>
                      </a:r>
                      <a:r>
                        <a:rPr kumimoji="0" lang="en-US" sz="1600" b="0" i="0" u="none" strike="noStrike" cap="none" normalizeH="0" baseline="30000" dirty="0" smtClean="0">
                          <a:ln>
                            <a:noFill/>
                          </a:ln>
                          <a:solidFill>
                            <a:schemeClr val="tx1"/>
                          </a:solidFill>
                          <a:effectLst/>
                          <a:latin typeface="Tahoma" pitchFamily="34" charset="0"/>
                          <a:cs typeface="Tahoma" pitchFamily="34" charset="0"/>
                        </a:rPr>
                        <a:t>th</a:t>
                      </a:r>
                      <a:r>
                        <a:rPr kumimoji="0" lang="en-US" sz="1600" b="0" i="0" u="none" strike="noStrike" cap="none" normalizeH="0" baseline="0" dirty="0" smtClean="0">
                          <a:ln>
                            <a:noFill/>
                          </a:ln>
                          <a:solidFill>
                            <a:schemeClr val="tx1"/>
                          </a:solidFill>
                          <a:effectLst/>
                          <a:latin typeface="Tahoma" pitchFamily="34" charset="0"/>
                          <a:cs typeface="Tahoma" pitchFamily="34" charset="0"/>
                        </a:rPr>
                        <a:t> Develop. plan)</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57.88</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4.55</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19.11</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79124">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2002-2006</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27.99 </a:t>
                      </a:r>
                    </a:p>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(9</a:t>
                      </a:r>
                      <a:r>
                        <a:rPr kumimoji="0" lang="en-US" sz="1600" b="0" i="0" u="none" strike="noStrike" cap="none" normalizeH="0" baseline="30000" dirty="0" smtClean="0">
                          <a:ln>
                            <a:noFill/>
                          </a:ln>
                          <a:solidFill>
                            <a:schemeClr val="tx1"/>
                          </a:solidFill>
                          <a:effectLst/>
                          <a:latin typeface="Tahoma" pitchFamily="34" charset="0"/>
                          <a:cs typeface="Tahoma" pitchFamily="34" charset="0"/>
                        </a:rPr>
                        <a:t>th</a:t>
                      </a:r>
                      <a:r>
                        <a:rPr kumimoji="0" lang="en-US" sz="1600" b="0" i="0" u="none" strike="noStrike" cap="none" normalizeH="0" baseline="0" dirty="0" smtClean="0">
                          <a:ln>
                            <a:noFill/>
                          </a:ln>
                          <a:solidFill>
                            <a:schemeClr val="tx1"/>
                          </a:solidFill>
                          <a:effectLst/>
                          <a:latin typeface="Tahoma" pitchFamily="34" charset="0"/>
                          <a:cs typeface="Tahoma" pitchFamily="34" charset="0"/>
                        </a:rPr>
                        <a:t> Develop. plan)</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57.44</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9.31</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27.62</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79124">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cs typeface="Tahoma" pitchFamily="34" charset="0"/>
                        </a:rPr>
                        <a:t>2007-2012</a:t>
                      </a:r>
                      <a:endParaRPr kumimoji="0" lang="en-US" sz="1600" b="0" i="0" u="none" strike="noStrike" cap="none" normalizeH="0" baseline="0" dirty="0" smtClean="0">
                        <a:ln>
                          <a:noFill/>
                        </a:ln>
                        <a:solidFill>
                          <a:schemeClr val="tx1"/>
                        </a:solidFill>
                        <a:effectLst/>
                        <a:latin typeface="Tahoma" pitchFamily="34" charset="0"/>
                        <a:cs typeface="Tahoma" pitchFamily="34" charset="0"/>
                      </a:endParaRP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28.53</a:t>
                      </a:r>
                    </a:p>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(10</a:t>
                      </a:r>
                      <a:r>
                        <a:rPr kumimoji="0" lang="en-US" sz="1600" b="0" i="0" u="none" strike="noStrike" cap="none" normalizeH="0" baseline="30000" dirty="0" smtClean="0">
                          <a:ln>
                            <a:noFill/>
                          </a:ln>
                          <a:solidFill>
                            <a:schemeClr val="tx1"/>
                          </a:solidFill>
                          <a:effectLst/>
                          <a:latin typeface="Tahoma" pitchFamily="34" charset="0"/>
                          <a:cs typeface="Tahoma" pitchFamily="34" charset="0"/>
                        </a:rPr>
                        <a:t>th</a:t>
                      </a:r>
                      <a:r>
                        <a:rPr kumimoji="0" lang="en-US" sz="1600" b="0" i="0" u="none" strike="noStrike" cap="none" normalizeH="0" baseline="0" dirty="0" smtClean="0">
                          <a:ln>
                            <a:noFill/>
                          </a:ln>
                          <a:solidFill>
                            <a:schemeClr val="tx1"/>
                          </a:solidFill>
                          <a:effectLst/>
                          <a:latin typeface="Tahoma" pitchFamily="34" charset="0"/>
                          <a:cs typeface="Tahoma" pitchFamily="34" charset="0"/>
                        </a:rPr>
                        <a:t> develop. plan)</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61.96</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15.04</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cs typeface="Tahoma" pitchFamily="34" charset="0"/>
                        </a:rPr>
                        <a:t>34.95</a:t>
                      </a:r>
                    </a:p>
                  </a:txBody>
                  <a:tcPr marT="45719" marB="45719"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24619" name="Object 9"/>
          <p:cNvGraphicFramePr>
            <a:graphicFrameLocks noChangeAspect="1"/>
          </p:cNvGraphicFramePr>
          <p:nvPr/>
        </p:nvGraphicFramePr>
        <p:xfrm>
          <a:off x="4786313" y="855663"/>
          <a:ext cx="4178300" cy="1925637"/>
        </p:xfrm>
        <a:graphic>
          <a:graphicData uri="http://schemas.openxmlformats.org/presentationml/2006/ole">
            <p:oleObj spid="_x0000_s24619" name="Chart" r:id="rId3" imgW="4286351" imgH="3524385" progId="Excel.Chart.8">
              <p:embed/>
            </p:oleObj>
          </a:graphicData>
        </a:graphic>
      </p:graphicFrame>
      <p:sp>
        <p:nvSpPr>
          <p:cNvPr id="24620" name="TextBox 1"/>
          <p:cNvSpPr txBox="1">
            <a:spLocks noChangeArrowheads="1"/>
          </p:cNvSpPr>
          <p:nvPr/>
        </p:nvSpPr>
        <p:spPr bwMode="auto">
          <a:xfrm>
            <a:off x="250825" y="6505575"/>
            <a:ext cx="2449513" cy="307975"/>
          </a:xfrm>
          <a:prstGeom prst="rect">
            <a:avLst/>
          </a:prstGeom>
          <a:noFill/>
          <a:ln w="9525">
            <a:noFill/>
            <a:miter lim="800000"/>
            <a:headEnd/>
            <a:tailEnd/>
          </a:ln>
        </p:spPr>
        <p:txBody>
          <a:bodyPr>
            <a:spAutoFit/>
          </a:bodyPr>
          <a:lstStyle/>
          <a:p>
            <a:r>
              <a:rPr lang="en-US" altLang="th-TH" sz="1400">
                <a:latin typeface="Tahoma" pitchFamily="34" charset="0"/>
              </a:rPr>
              <a:t>Source: OAE</a:t>
            </a:r>
            <a:endParaRPr lang="th-TH" altLang="th-TH" sz="1400">
              <a:latin typeface="Tahoma" pitchFamily="34" charset="0"/>
            </a:endParaRPr>
          </a:p>
        </p:txBody>
      </p:sp>
      <p:sp>
        <p:nvSpPr>
          <p:cNvPr id="24621" name="Rectangle 3"/>
          <p:cNvSpPr>
            <a:spLocks noChangeArrowheads="1"/>
          </p:cNvSpPr>
          <p:nvPr/>
        </p:nvSpPr>
        <p:spPr bwMode="auto">
          <a:xfrm>
            <a:off x="71438" y="357188"/>
            <a:ext cx="8029575" cy="479425"/>
          </a:xfrm>
          <a:prstGeom prst="rect">
            <a:avLst/>
          </a:prstGeom>
          <a:solidFill>
            <a:srgbClr val="007600"/>
          </a:solidFill>
          <a:ln w="9525">
            <a:solidFill>
              <a:srgbClr val="006600"/>
            </a:solidFill>
            <a:miter lim="800000"/>
            <a:headEnd/>
            <a:tailEnd/>
          </a:ln>
        </p:spPr>
        <p:txBody>
          <a:bodyPr wrap="none" anchor="ctr"/>
          <a:lstStyle/>
          <a:p>
            <a:r>
              <a:rPr lang="en-US" altLang="th-TH" sz="2400" b="1">
                <a:solidFill>
                  <a:schemeClr val="bg1"/>
                </a:solidFill>
                <a:latin typeface="Tahoma" pitchFamily="34" charset="0"/>
                <a:sym typeface="Wingdings" pitchFamily="2" charset="2"/>
              </a:rPr>
              <a:t>3.3 Green Revolution and Rice Cropping Intensity</a:t>
            </a:r>
            <a:endParaRPr lang="th-TH" altLang="th-TH" sz="2400">
              <a:solidFill>
                <a:schemeClr val="bg1"/>
              </a:solidFill>
              <a:latin typeface="Tahoma" pitchFamily="34" charset="0"/>
            </a:endParaRPr>
          </a:p>
        </p:txBody>
      </p:sp>
      <p:sp>
        <p:nvSpPr>
          <p:cNvPr id="24622" name="TextBox 1"/>
          <p:cNvSpPr txBox="1">
            <a:spLocks noChangeArrowheads="1"/>
          </p:cNvSpPr>
          <p:nvPr/>
        </p:nvSpPr>
        <p:spPr bwMode="auto">
          <a:xfrm>
            <a:off x="90488" y="981075"/>
            <a:ext cx="4248150" cy="400050"/>
          </a:xfrm>
          <a:prstGeom prst="rect">
            <a:avLst/>
          </a:prstGeom>
          <a:solidFill>
            <a:srgbClr val="7030A0"/>
          </a:solidFill>
          <a:ln w="9525">
            <a:noFill/>
            <a:miter lim="800000"/>
            <a:headEnd/>
            <a:tailEnd/>
          </a:ln>
        </p:spPr>
        <p:txBody>
          <a:bodyPr>
            <a:spAutoFit/>
          </a:bodyPr>
          <a:lstStyle/>
          <a:p>
            <a:r>
              <a:rPr lang="th-TH" altLang="th-TH">
                <a:solidFill>
                  <a:schemeClr val="bg1"/>
                </a:solidFill>
                <a:latin typeface="Tahoma" pitchFamily="34" charset="0"/>
                <a:sym typeface="Wingdings" pitchFamily="2" charset="2"/>
              </a:rPr>
              <a:t></a:t>
            </a:r>
            <a:r>
              <a:rPr lang="en-US" altLang="th-TH">
                <a:solidFill>
                  <a:schemeClr val="bg1"/>
                </a:solidFill>
                <a:latin typeface="Tahoma" pitchFamily="34" charset="0"/>
                <a:sym typeface="Wingdings" pitchFamily="2" charset="2"/>
              </a:rPr>
              <a:t>Green revolution contribution</a:t>
            </a:r>
            <a:endParaRPr lang="th-TH" altLang="th-TH">
              <a:solidFill>
                <a:schemeClr val="bg1"/>
              </a:solidFill>
              <a:latin typeface="Tahoma" pitchFamily="34" charset="0"/>
            </a:endParaRPr>
          </a:p>
        </p:txBody>
      </p:sp>
      <p:sp>
        <p:nvSpPr>
          <p:cNvPr id="24623" name="Text Box 9"/>
          <p:cNvSpPr txBox="1">
            <a:spLocks noChangeArrowheads="1"/>
          </p:cNvSpPr>
          <p:nvPr/>
        </p:nvSpPr>
        <p:spPr bwMode="auto">
          <a:xfrm>
            <a:off x="4148138" y="25400"/>
            <a:ext cx="4978400"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200" b="1">
                <a:solidFill>
                  <a:schemeClr val="bg1"/>
                </a:solidFill>
                <a:latin typeface="Tahoma" pitchFamily="34" charset="0"/>
                <a:sym typeface="Wingdings" pitchFamily="2" charset="2"/>
              </a:rPr>
              <a:t> </a:t>
            </a:r>
            <a:r>
              <a:rPr lang="en-US" altLang="th-TH" sz="1200" b="1">
                <a:solidFill>
                  <a:schemeClr val="bg1"/>
                </a:solidFill>
                <a:latin typeface="Tahoma" pitchFamily="34" charset="0"/>
                <a:sym typeface="Wingdings" pitchFamily="2" charset="2"/>
              </a:rPr>
              <a:t>3. Dynamics of Thailand Rice Production Economy</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144463" y="831850"/>
            <a:ext cx="5507037" cy="509588"/>
          </a:xfrm>
          <a:prstGeom prst="rect">
            <a:avLst/>
          </a:prstGeom>
          <a:solidFill>
            <a:srgbClr val="7030A0"/>
          </a:solidFill>
          <a:ln w="9525">
            <a:noFill/>
            <a:miter lim="800000"/>
            <a:headEnd/>
            <a:tailEnd/>
          </a:ln>
        </p:spPr>
        <p:txBody>
          <a:bodyPr anchor="ctr"/>
          <a:lstStyle/>
          <a:p>
            <a:r>
              <a:rPr lang="th-TH" altLang="th-TH">
                <a:solidFill>
                  <a:schemeClr val="bg1"/>
                </a:solidFill>
                <a:latin typeface="Tahoma" pitchFamily="34" charset="0"/>
                <a:sym typeface="Wingdings" pitchFamily="2" charset="2"/>
              </a:rPr>
              <a:t></a:t>
            </a:r>
            <a:r>
              <a:rPr lang="en-US" altLang="th-TH">
                <a:solidFill>
                  <a:schemeClr val="bg1"/>
                </a:solidFill>
                <a:latin typeface="Tahoma" pitchFamily="34" charset="0"/>
                <a:sym typeface="Wingdings" pitchFamily="2" charset="2"/>
              </a:rPr>
              <a:t> Declining trend in agr. And rice labor force</a:t>
            </a:r>
            <a:endParaRPr lang="th-TH" altLang="th-TH">
              <a:solidFill>
                <a:schemeClr val="bg1"/>
              </a:solidFill>
              <a:latin typeface="Tahoma" pitchFamily="34" charset="0"/>
              <a:sym typeface="Wingdings" pitchFamily="2" charset="2"/>
            </a:endParaRPr>
          </a:p>
        </p:txBody>
      </p:sp>
      <p:graphicFrame>
        <p:nvGraphicFramePr>
          <p:cNvPr id="5" name="ตาราง 4"/>
          <p:cNvGraphicFramePr>
            <a:graphicFrameLocks noGrp="1"/>
          </p:cNvGraphicFramePr>
          <p:nvPr/>
        </p:nvGraphicFramePr>
        <p:xfrm>
          <a:off x="214313" y="2049463"/>
          <a:ext cx="5510212" cy="1595437"/>
        </p:xfrm>
        <a:graphic>
          <a:graphicData uri="http://schemas.openxmlformats.org/drawingml/2006/table">
            <a:tbl>
              <a:tblPr firstRow="1" bandRow="1">
                <a:tableStyleId>{5C22544A-7EE6-4342-B048-85BDC9FD1C3A}</a:tableStyleId>
              </a:tblPr>
              <a:tblGrid>
                <a:gridCol w="899922"/>
                <a:gridCol w="859546"/>
                <a:gridCol w="1093967"/>
                <a:gridCol w="859546"/>
                <a:gridCol w="861060"/>
                <a:gridCol w="936171"/>
              </a:tblGrid>
              <a:tr h="518584">
                <a:tc>
                  <a:txBody>
                    <a:bodyPr/>
                    <a:lstStyle/>
                    <a:p>
                      <a:pPr algn="ctr"/>
                      <a:r>
                        <a:rPr lang="en-US" sz="1400" dirty="0" smtClean="0">
                          <a:solidFill>
                            <a:schemeClr val="tx1"/>
                          </a:solidFill>
                          <a:latin typeface="Tahoma" pitchFamily="34" charset="0"/>
                          <a:ea typeface="Tahoma" pitchFamily="34" charset="0"/>
                          <a:cs typeface="Tahoma" pitchFamily="34" charset="0"/>
                        </a:rPr>
                        <a:t>Year B.E.</a:t>
                      </a:r>
                      <a:endParaRPr lang="th-TH" sz="1400" dirty="0">
                        <a:solidFill>
                          <a:schemeClr val="tx1"/>
                        </a:solidFill>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solidFill>
                            <a:schemeClr val="tx1"/>
                          </a:solidFill>
                          <a:latin typeface="Tahoma" pitchFamily="34" charset="0"/>
                          <a:ea typeface="Tahoma" pitchFamily="34" charset="0"/>
                          <a:cs typeface="Tahoma" pitchFamily="34" charset="0"/>
                        </a:rPr>
                        <a:t>Total</a:t>
                      </a:r>
                    </a:p>
                    <a:p>
                      <a:pPr algn="ctr"/>
                      <a:r>
                        <a:rPr lang="en-US" sz="1400" dirty="0" smtClean="0">
                          <a:solidFill>
                            <a:schemeClr val="tx1"/>
                          </a:solidFill>
                          <a:latin typeface="Tahoma" pitchFamily="34" charset="0"/>
                          <a:ea typeface="Tahoma" pitchFamily="34" charset="0"/>
                          <a:cs typeface="Tahoma" pitchFamily="34" charset="0"/>
                        </a:rPr>
                        <a:t>LF</a:t>
                      </a:r>
                      <a:endParaRPr lang="th-TH" sz="1400" dirty="0">
                        <a:solidFill>
                          <a:schemeClr val="tx1"/>
                        </a:solidFill>
                        <a:latin typeface="Tahoma" pitchFamily="34" charset="0"/>
                        <a:ea typeface="Tahoma" pitchFamily="34" charset="0"/>
                        <a:cs typeface="Tahoma" pitchFamily="34" charset="0"/>
                      </a:endParaRPr>
                    </a:p>
                  </a:txBody>
                  <a:tcPr marL="91448" marR="91448" marT="45758" marB="45758"/>
                </a:tc>
                <a:tc gridSpan="2">
                  <a:txBody>
                    <a:bodyPr/>
                    <a:lstStyle/>
                    <a:p>
                      <a:pPr algn="ctr"/>
                      <a:r>
                        <a:rPr lang="en-US" sz="1400" dirty="0" err="1" smtClean="0">
                          <a:solidFill>
                            <a:schemeClr val="tx1"/>
                          </a:solidFill>
                          <a:latin typeface="Tahoma" pitchFamily="34" charset="0"/>
                          <a:ea typeface="Tahoma" pitchFamily="34" charset="0"/>
                          <a:cs typeface="Tahoma" pitchFamily="34" charset="0"/>
                        </a:rPr>
                        <a:t>Agr</a:t>
                      </a:r>
                      <a:r>
                        <a:rPr lang="en-US" sz="1400" dirty="0" smtClean="0">
                          <a:solidFill>
                            <a:schemeClr val="tx1"/>
                          </a:solidFill>
                          <a:latin typeface="Tahoma" pitchFamily="34" charset="0"/>
                          <a:ea typeface="Tahoma" pitchFamily="34" charset="0"/>
                          <a:cs typeface="Tahoma" pitchFamily="34" charset="0"/>
                        </a:rPr>
                        <a:t>. </a:t>
                      </a:r>
                      <a:r>
                        <a:rPr lang="en-US" sz="1400" dirty="0" err="1" smtClean="0">
                          <a:solidFill>
                            <a:schemeClr val="tx1"/>
                          </a:solidFill>
                          <a:latin typeface="Tahoma" pitchFamily="34" charset="0"/>
                          <a:ea typeface="Tahoma" pitchFamily="34" charset="0"/>
                          <a:cs typeface="Tahoma" pitchFamily="34" charset="0"/>
                        </a:rPr>
                        <a:t>Setor</a:t>
                      </a:r>
                      <a:r>
                        <a:rPr lang="en-US" sz="1400" dirty="0" smtClean="0">
                          <a:solidFill>
                            <a:schemeClr val="tx1"/>
                          </a:solidFill>
                          <a:latin typeface="Tahoma" pitchFamily="34" charset="0"/>
                          <a:ea typeface="Tahoma" pitchFamily="34" charset="0"/>
                          <a:cs typeface="Tahoma" pitchFamily="34" charset="0"/>
                        </a:rPr>
                        <a:t>  LF</a:t>
                      </a:r>
                      <a:endParaRPr lang="th-TH" sz="1400" dirty="0">
                        <a:solidFill>
                          <a:schemeClr val="tx1"/>
                        </a:solidFill>
                        <a:latin typeface="Tahoma" pitchFamily="34" charset="0"/>
                        <a:ea typeface="Tahoma" pitchFamily="34" charset="0"/>
                        <a:cs typeface="Tahoma" pitchFamily="34" charset="0"/>
                      </a:endParaRPr>
                    </a:p>
                  </a:txBody>
                  <a:tcPr marL="91448" marR="91448" marT="45758" marB="45758"/>
                </a:tc>
                <a:tc hMerge="1">
                  <a:txBody>
                    <a:bodyPr/>
                    <a:lstStyle/>
                    <a:p>
                      <a:endParaRPr lang="th-TH" sz="1400" dirty="0">
                        <a:latin typeface="Tahoma" pitchFamily="34" charset="0"/>
                        <a:ea typeface="Tahoma" pitchFamily="34" charset="0"/>
                        <a:cs typeface="Tahoma" pitchFamily="34" charset="0"/>
                      </a:endParaRPr>
                    </a:p>
                  </a:txBody>
                  <a:tcPr/>
                </a:tc>
                <a:tc gridSpan="2">
                  <a:txBody>
                    <a:bodyPr/>
                    <a:lstStyle/>
                    <a:p>
                      <a:pPr algn="ctr"/>
                      <a:r>
                        <a:rPr lang="en-US" sz="1400" dirty="0" smtClean="0">
                          <a:solidFill>
                            <a:schemeClr val="tx1"/>
                          </a:solidFill>
                          <a:latin typeface="Tahoma" pitchFamily="34" charset="0"/>
                          <a:ea typeface="Tahoma" pitchFamily="34" charset="0"/>
                          <a:cs typeface="Tahoma" pitchFamily="34" charset="0"/>
                        </a:rPr>
                        <a:t>Rice sector LF</a:t>
                      </a:r>
                      <a:endParaRPr lang="th-TH" sz="1400" dirty="0">
                        <a:solidFill>
                          <a:schemeClr val="tx1"/>
                        </a:solidFill>
                        <a:latin typeface="Tahoma" pitchFamily="34" charset="0"/>
                        <a:ea typeface="Tahoma" pitchFamily="34" charset="0"/>
                        <a:cs typeface="Tahoma" pitchFamily="34" charset="0"/>
                      </a:endParaRPr>
                    </a:p>
                  </a:txBody>
                  <a:tcPr marL="91448" marR="91448" marT="45758" marB="45758"/>
                </a:tc>
                <a:tc hMerge="1">
                  <a:txBody>
                    <a:bodyPr/>
                    <a:lstStyle/>
                    <a:p>
                      <a:endParaRPr lang="th-TH" sz="1400" dirty="0">
                        <a:latin typeface="Tahoma" pitchFamily="34" charset="0"/>
                        <a:ea typeface="Tahoma" pitchFamily="34" charset="0"/>
                        <a:cs typeface="Tahoma" pitchFamily="34" charset="0"/>
                      </a:endParaRPr>
                    </a:p>
                  </a:txBody>
                  <a:tcPr/>
                </a:tc>
              </a:tr>
              <a:tr h="400660">
                <a:tc>
                  <a:txBody>
                    <a:bodyPr/>
                    <a:lstStyle/>
                    <a:p>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200" dirty="0" smtClean="0">
                          <a:latin typeface="Tahoma" pitchFamily="34" charset="0"/>
                          <a:ea typeface="Tahoma" pitchFamily="34" charset="0"/>
                          <a:cs typeface="Tahoma" pitchFamily="34" charset="0"/>
                        </a:rPr>
                        <a:t>(million)</a:t>
                      </a:r>
                      <a:endParaRPr lang="th-TH" sz="1200" dirty="0">
                        <a:latin typeface="Tahoma" pitchFamily="34" charset="0"/>
                        <a:ea typeface="Tahoma" pitchFamily="34" charset="0"/>
                        <a:cs typeface="Tahoma" pitchFamily="34" charset="0"/>
                      </a:endParaRPr>
                    </a:p>
                  </a:txBody>
                  <a:tcPr marL="91448" marR="91448" marT="45758" marB="45758"/>
                </a:tc>
                <a:tc>
                  <a:txBody>
                    <a:bodyPr/>
                    <a:lstStyle/>
                    <a:p>
                      <a:pPr algn="ctr"/>
                      <a:r>
                        <a:rPr lang="en-US" sz="1200" dirty="0" smtClean="0">
                          <a:latin typeface="Tahoma" pitchFamily="34" charset="0"/>
                          <a:ea typeface="Tahoma" pitchFamily="34" charset="0"/>
                          <a:cs typeface="Tahoma" pitchFamily="34" charset="0"/>
                        </a:rPr>
                        <a:t>(million)</a:t>
                      </a:r>
                      <a:endParaRPr lang="th-TH" sz="1200" dirty="0">
                        <a:latin typeface="Tahoma" pitchFamily="34" charset="0"/>
                        <a:ea typeface="Tahoma" pitchFamily="34" charset="0"/>
                        <a:cs typeface="Tahoma" pitchFamily="34" charset="0"/>
                      </a:endParaRPr>
                    </a:p>
                  </a:txBody>
                  <a:tcPr marL="91448" marR="91448" marT="45758" marB="45758"/>
                </a:tc>
                <a:tc>
                  <a:txBody>
                    <a:bodyPr/>
                    <a:lstStyle/>
                    <a:p>
                      <a:pPr algn="ctr"/>
                      <a:r>
                        <a:rPr lang="en-US" sz="1200" dirty="0" smtClean="0">
                          <a:latin typeface="Tahoma" pitchFamily="34" charset="0"/>
                          <a:ea typeface="Tahoma" pitchFamily="34" charset="0"/>
                          <a:cs typeface="Tahoma" pitchFamily="34" charset="0"/>
                        </a:rPr>
                        <a:t>(% of LF)</a:t>
                      </a:r>
                      <a:endParaRPr lang="th-TH" sz="1200" dirty="0">
                        <a:latin typeface="Tahoma" pitchFamily="34" charset="0"/>
                        <a:ea typeface="Tahoma" pitchFamily="34" charset="0"/>
                        <a:cs typeface="Tahoma" pitchFamily="34" charset="0"/>
                      </a:endParaRPr>
                    </a:p>
                  </a:txBody>
                  <a:tcPr marL="91448" marR="91448" marT="45758" marB="45758"/>
                </a:tc>
                <a:tc>
                  <a:txBody>
                    <a:bodyPr/>
                    <a:lstStyle/>
                    <a:p>
                      <a:pPr algn="ctr"/>
                      <a:r>
                        <a:rPr lang="en-US" sz="1200" dirty="0" smtClean="0">
                          <a:latin typeface="Tahoma" pitchFamily="34" charset="0"/>
                          <a:ea typeface="Tahoma" pitchFamily="34" charset="0"/>
                          <a:cs typeface="Tahoma" pitchFamily="34" charset="0"/>
                        </a:rPr>
                        <a:t>(million)</a:t>
                      </a:r>
                      <a:endParaRPr lang="th-TH" sz="1200" dirty="0">
                        <a:latin typeface="Tahoma" pitchFamily="34" charset="0"/>
                        <a:ea typeface="Tahoma" pitchFamily="34" charset="0"/>
                        <a:cs typeface="Tahoma" pitchFamily="34" charset="0"/>
                      </a:endParaRPr>
                    </a:p>
                  </a:txBody>
                  <a:tcPr marL="91448" marR="91448" marT="45758" marB="45758"/>
                </a:tc>
                <a:tc>
                  <a:txBody>
                    <a:bodyPr/>
                    <a:lstStyle/>
                    <a:p>
                      <a:pPr algn="ctr"/>
                      <a:r>
                        <a:rPr lang="en-US" sz="1200" dirty="0" smtClean="0">
                          <a:latin typeface="Tahoma" pitchFamily="34" charset="0"/>
                          <a:ea typeface="Tahoma" pitchFamily="34" charset="0"/>
                          <a:cs typeface="Tahoma" pitchFamily="34" charset="0"/>
                        </a:rPr>
                        <a:t>(% of LF)</a:t>
                      </a:r>
                      <a:endParaRPr lang="th-TH" sz="1200" dirty="0">
                        <a:latin typeface="Tahoma" pitchFamily="34" charset="0"/>
                        <a:ea typeface="Tahoma" pitchFamily="34" charset="0"/>
                        <a:cs typeface="Tahoma" pitchFamily="34" charset="0"/>
                      </a:endParaRPr>
                    </a:p>
                  </a:txBody>
                  <a:tcPr marL="91448" marR="91448" marT="45758" marB="45758"/>
                </a:tc>
              </a:tr>
              <a:tr h="305050">
                <a:tc>
                  <a:txBody>
                    <a:bodyPr/>
                    <a:lstStyle/>
                    <a:p>
                      <a:r>
                        <a:rPr lang="en-US" sz="1400" dirty="0" smtClean="0">
                          <a:latin typeface="Tahoma" pitchFamily="34" charset="0"/>
                          <a:ea typeface="Tahoma" pitchFamily="34" charset="0"/>
                          <a:cs typeface="Tahoma" pitchFamily="34" charset="0"/>
                        </a:rPr>
                        <a:t>2516-20</a:t>
                      </a:r>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latin typeface="Tahoma" pitchFamily="34" charset="0"/>
                          <a:ea typeface="Tahoma" pitchFamily="34" charset="0"/>
                          <a:cs typeface="Tahoma" pitchFamily="34" charset="0"/>
                        </a:rPr>
                        <a:t>22.80</a:t>
                      </a:r>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latin typeface="Tahoma" pitchFamily="34" charset="0"/>
                          <a:ea typeface="Tahoma" pitchFamily="34" charset="0"/>
                          <a:cs typeface="Tahoma" pitchFamily="34" charset="0"/>
                        </a:rPr>
                        <a:t>15.28</a:t>
                      </a:r>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latin typeface="Tahoma" pitchFamily="34" charset="0"/>
                          <a:ea typeface="Tahoma" pitchFamily="34" charset="0"/>
                          <a:cs typeface="Tahoma" pitchFamily="34" charset="0"/>
                        </a:rPr>
                        <a:t>67.03</a:t>
                      </a:r>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latin typeface="Tahoma" pitchFamily="34" charset="0"/>
                          <a:ea typeface="Tahoma" pitchFamily="34" charset="0"/>
                          <a:cs typeface="Tahoma" pitchFamily="34" charset="0"/>
                        </a:rPr>
                        <a:t>10.83</a:t>
                      </a:r>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latin typeface="Tahoma" pitchFamily="34" charset="0"/>
                          <a:ea typeface="Tahoma" pitchFamily="34" charset="0"/>
                          <a:cs typeface="Tahoma" pitchFamily="34" charset="0"/>
                        </a:rPr>
                        <a:t>47.50</a:t>
                      </a:r>
                      <a:endParaRPr lang="th-TH" sz="1400" dirty="0">
                        <a:latin typeface="Tahoma" pitchFamily="34" charset="0"/>
                        <a:ea typeface="Tahoma" pitchFamily="34" charset="0"/>
                        <a:cs typeface="Tahoma" pitchFamily="34" charset="0"/>
                      </a:endParaRPr>
                    </a:p>
                  </a:txBody>
                  <a:tcPr marL="91448" marR="91448" marT="45758" marB="45758"/>
                </a:tc>
              </a:tr>
              <a:tr h="371143">
                <a:tc>
                  <a:txBody>
                    <a:bodyPr/>
                    <a:lstStyle/>
                    <a:p>
                      <a:r>
                        <a:rPr lang="en-US" sz="1400" dirty="0" smtClean="0">
                          <a:latin typeface="Tahoma" pitchFamily="34" charset="0"/>
                          <a:ea typeface="Tahoma" pitchFamily="34" charset="0"/>
                          <a:cs typeface="Tahoma" pitchFamily="34" charset="0"/>
                        </a:rPr>
                        <a:t>2546-50</a:t>
                      </a:r>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latin typeface="Tahoma" pitchFamily="34" charset="0"/>
                          <a:ea typeface="Tahoma" pitchFamily="34" charset="0"/>
                          <a:cs typeface="Tahoma" pitchFamily="34" charset="0"/>
                        </a:rPr>
                        <a:t>36.29</a:t>
                      </a:r>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latin typeface="Tahoma" pitchFamily="34" charset="0"/>
                          <a:ea typeface="Tahoma" pitchFamily="34" charset="0"/>
                          <a:cs typeface="Tahoma" pitchFamily="34" charset="0"/>
                        </a:rPr>
                        <a:t>15.29</a:t>
                      </a:r>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latin typeface="Tahoma" pitchFamily="34" charset="0"/>
                          <a:ea typeface="Tahoma" pitchFamily="34" charset="0"/>
                          <a:cs typeface="Tahoma" pitchFamily="34" charset="0"/>
                        </a:rPr>
                        <a:t>42.15</a:t>
                      </a:r>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latin typeface="Tahoma" pitchFamily="34" charset="0"/>
                          <a:ea typeface="Tahoma" pitchFamily="34" charset="0"/>
                          <a:cs typeface="Tahoma" pitchFamily="34" charset="0"/>
                        </a:rPr>
                        <a:t>9.83</a:t>
                      </a:r>
                      <a:endParaRPr lang="th-TH" sz="1400" dirty="0">
                        <a:latin typeface="Tahoma" pitchFamily="34" charset="0"/>
                        <a:ea typeface="Tahoma" pitchFamily="34" charset="0"/>
                        <a:cs typeface="Tahoma" pitchFamily="34" charset="0"/>
                      </a:endParaRPr>
                    </a:p>
                  </a:txBody>
                  <a:tcPr marL="91448" marR="91448" marT="45758" marB="45758"/>
                </a:tc>
                <a:tc>
                  <a:txBody>
                    <a:bodyPr/>
                    <a:lstStyle/>
                    <a:p>
                      <a:pPr algn="ctr"/>
                      <a:r>
                        <a:rPr lang="en-US" sz="1400" dirty="0" smtClean="0">
                          <a:latin typeface="Tahoma" pitchFamily="34" charset="0"/>
                          <a:ea typeface="Tahoma" pitchFamily="34" charset="0"/>
                          <a:cs typeface="Tahoma" pitchFamily="34" charset="0"/>
                        </a:rPr>
                        <a:t>27.09</a:t>
                      </a:r>
                      <a:endParaRPr lang="th-TH" sz="1400" dirty="0">
                        <a:latin typeface="Tahoma" pitchFamily="34" charset="0"/>
                        <a:ea typeface="Tahoma" pitchFamily="34" charset="0"/>
                        <a:cs typeface="Tahoma" pitchFamily="34" charset="0"/>
                      </a:endParaRPr>
                    </a:p>
                  </a:txBody>
                  <a:tcPr marL="91448" marR="91448" marT="45758" marB="45758"/>
                </a:tc>
              </a:tr>
            </a:tbl>
          </a:graphicData>
        </a:graphic>
      </p:graphicFrame>
      <p:sp>
        <p:nvSpPr>
          <p:cNvPr id="25638" name="Rectangle 2"/>
          <p:cNvSpPr>
            <a:spLocks noChangeArrowheads="1"/>
          </p:cNvSpPr>
          <p:nvPr/>
        </p:nvSpPr>
        <p:spPr bwMode="auto">
          <a:xfrm>
            <a:off x="150813" y="3787775"/>
            <a:ext cx="5691187" cy="1296988"/>
          </a:xfrm>
          <a:prstGeom prst="rect">
            <a:avLst/>
          </a:prstGeom>
          <a:solidFill>
            <a:schemeClr val="bg1"/>
          </a:solidFill>
          <a:ln w="9525">
            <a:noFill/>
            <a:miter lim="800000"/>
            <a:headEnd/>
            <a:tailEnd/>
          </a:ln>
        </p:spPr>
        <p:txBody>
          <a:bodyPr anchor="ctr"/>
          <a:lstStyle/>
          <a:p>
            <a:r>
              <a:rPr lang="th-TH" altLang="th-TH">
                <a:latin typeface="Tahoma" pitchFamily="34" charset="0"/>
                <a:sym typeface="Wingdings" pitchFamily="2" charset="2"/>
              </a:rPr>
              <a:t> </a:t>
            </a:r>
            <a:r>
              <a:rPr lang="en-US" altLang="th-TH">
                <a:latin typeface="Tahoma" pitchFamily="34" charset="0"/>
                <a:sym typeface="Wingdings" pitchFamily="2" charset="2"/>
              </a:rPr>
              <a:t>Rising in wage rate induced farmer to recently adoption of farm mechanization</a:t>
            </a:r>
            <a:r>
              <a:rPr lang="en-US" altLang="th-TH" b="1">
                <a:latin typeface="Tahoma" pitchFamily="34" charset="0"/>
                <a:sym typeface="Wingdings" pitchFamily="2" charset="2"/>
              </a:rPr>
              <a:t>. </a:t>
            </a:r>
            <a:r>
              <a:rPr lang="en-US" altLang="th-TH">
                <a:latin typeface="Tahoma" pitchFamily="34" charset="0"/>
                <a:sym typeface="Wingdings" pitchFamily="2" charset="2"/>
              </a:rPr>
              <a:t>Combined harvesters are recently wide spread in particularly commercial rice production areas.</a:t>
            </a:r>
            <a:endParaRPr lang="th-TH" altLang="th-TH" sz="1800">
              <a:latin typeface="Tahoma" pitchFamily="34" charset="0"/>
              <a:sym typeface="Wingdings" pitchFamily="2" charset="2"/>
            </a:endParaRPr>
          </a:p>
        </p:txBody>
      </p:sp>
      <p:graphicFrame>
        <p:nvGraphicFramePr>
          <p:cNvPr id="10" name="ตาราง 9"/>
          <p:cNvGraphicFramePr>
            <a:graphicFrameLocks noGrp="1"/>
          </p:cNvGraphicFramePr>
          <p:nvPr/>
        </p:nvGraphicFramePr>
        <p:xfrm>
          <a:off x="144463" y="5229225"/>
          <a:ext cx="4356101" cy="1252538"/>
        </p:xfrm>
        <a:graphic>
          <a:graphicData uri="http://schemas.openxmlformats.org/drawingml/2006/table">
            <a:tbl>
              <a:tblPr firstRow="1" bandRow="1">
                <a:tableStyleId>{5C22544A-7EE6-4342-B048-85BDC9FD1C3A}</a:tableStyleId>
              </a:tblPr>
              <a:tblGrid>
                <a:gridCol w="1109685"/>
                <a:gridCol w="1366912"/>
                <a:gridCol w="1879504"/>
              </a:tblGrid>
              <a:tr h="304797">
                <a:tc>
                  <a:txBody>
                    <a:bodyPr/>
                    <a:lstStyle/>
                    <a:p>
                      <a:pPr algn="ctr"/>
                      <a:r>
                        <a:rPr lang="en-US" sz="1400" dirty="0" smtClean="0">
                          <a:solidFill>
                            <a:schemeClr val="tx1"/>
                          </a:solidFill>
                          <a:latin typeface="Tahoma" pitchFamily="34" charset="0"/>
                          <a:ea typeface="Tahoma" pitchFamily="34" charset="0"/>
                          <a:cs typeface="Tahoma" pitchFamily="34" charset="0"/>
                        </a:rPr>
                        <a:t>Year B.E.</a:t>
                      </a:r>
                      <a:endParaRPr lang="th-TH" sz="1400" dirty="0">
                        <a:solidFill>
                          <a:schemeClr val="tx1"/>
                        </a:solidFill>
                        <a:latin typeface="Tahoma" pitchFamily="34" charset="0"/>
                        <a:ea typeface="Tahoma" pitchFamily="34" charset="0"/>
                        <a:cs typeface="Tahoma" pitchFamily="34" charset="0"/>
                      </a:endParaRPr>
                    </a:p>
                  </a:txBody>
                  <a:tcPr marL="91456" marR="91456" marT="45680" marB="45680"/>
                </a:tc>
                <a:tc>
                  <a:txBody>
                    <a:bodyPr/>
                    <a:lstStyle/>
                    <a:p>
                      <a:pPr algn="ctr"/>
                      <a:r>
                        <a:rPr lang="en-US" sz="1400" dirty="0" smtClean="0">
                          <a:solidFill>
                            <a:schemeClr val="tx1"/>
                          </a:solidFill>
                          <a:latin typeface="Tahoma" pitchFamily="34" charset="0"/>
                          <a:ea typeface="Tahoma" pitchFamily="34" charset="0"/>
                          <a:cs typeface="Tahoma" pitchFamily="34" charset="0"/>
                        </a:rPr>
                        <a:t>Large tractor</a:t>
                      </a:r>
                      <a:endParaRPr lang="th-TH" sz="1400" dirty="0">
                        <a:solidFill>
                          <a:schemeClr val="tx1"/>
                        </a:solidFill>
                        <a:latin typeface="Tahoma" pitchFamily="34" charset="0"/>
                        <a:ea typeface="Tahoma" pitchFamily="34" charset="0"/>
                        <a:cs typeface="Tahoma" pitchFamily="34" charset="0"/>
                      </a:endParaRPr>
                    </a:p>
                  </a:txBody>
                  <a:tcPr marL="91456" marR="91456" marT="45680" marB="45680"/>
                </a:tc>
                <a:tc>
                  <a:txBody>
                    <a:bodyPr/>
                    <a:lstStyle/>
                    <a:p>
                      <a:pPr algn="ctr"/>
                      <a:r>
                        <a:rPr lang="en-US" sz="1400" dirty="0" smtClean="0">
                          <a:solidFill>
                            <a:schemeClr val="tx1"/>
                          </a:solidFill>
                          <a:latin typeface="Tahoma" pitchFamily="34" charset="0"/>
                          <a:ea typeface="Tahoma" pitchFamily="34" charset="0"/>
                          <a:cs typeface="Tahoma" pitchFamily="34" charset="0"/>
                        </a:rPr>
                        <a:t>Power tiller</a:t>
                      </a:r>
                      <a:endParaRPr lang="th-TH" sz="1400" dirty="0">
                        <a:solidFill>
                          <a:schemeClr val="tx1"/>
                        </a:solidFill>
                        <a:latin typeface="Tahoma" pitchFamily="34" charset="0"/>
                        <a:ea typeface="Tahoma" pitchFamily="34" charset="0"/>
                        <a:cs typeface="Tahoma" pitchFamily="34" charset="0"/>
                      </a:endParaRPr>
                    </a:p>
                  </a:txBody>
                  <a:tcPr marL="91456" marR="91456" marT="45680" marB="45680"/>
                </a:tc>
              </a:tr>
              <a:tr h="317789">
                <a:tc>
                  <a:txBody>
                    <a:bodyPr/>
                    <a:lstStyle/>
                    <a:p>
                      <a:endParaRPr lang="th-TH" sz="1400" dirty="0">
                        <a:latin typeface="Tahoma" pitchFamily="34" charset="0"/>
                        <a:ea typeface="Tahoma" pitchFamily="34" charset="0"/>
                        <a:cs typeface="Tahoma" pitchFamily="34" charset="0"/>
                      </a:endParaRPr>
                    </a:p>
                  </a:txBody>
                  <a:tcPr marL="91456" marR="91456" marT="45680" marB="45680"/>
                </a:tc>
                <a:tc>
                  <a:txBody>
                    <a:bodyPr/>
                    <a:lstStyle/>
                    <a:p>
                      <a:pPr algn="ctr"/>
                      <a:r>
                        <a:rPr lang="en-US" sz="1400" dirty="0" smtClean="0">
                          <a:latin typeface="Tahoma" pitchFamily="34" charset="0"/>
                          <a:ea typeface="Tahoma" pitchFamily="34" charset="0"/>
                          <a:cs typeface="Tahoma" pitchFamily="34" charset="0"/>
                        </a:rPr>
                        <a:t>(unit)</a:t>
                      </a:r>
                      <a:endParaRPr lang="th-TH" sz="1400" dirty="0">
                        <a:latin typeface="Tahoma" pitchFamily="34" charset="0"/>
                        <a:ea typeface="Tahoma" pitchFamily="34" charset="0"/>
                        <a:cs typeface="Tahoma" pitchFamily="34" charset="0"/>
                      </a:endParaRPr>
                    </a:p>
                  </a:txBody>
                  <a:tcPr marL="91456" marR="91456" marT="45680" marB="45680"/>
                </a:tc>
                <a:tc>
                  <a:txBody>
                    <a:bodyPr/>
                    <a:lstStyle/>
                    <a:p>
                      <a:pPr algn="ctr"/>
                      <a:r>
                        <a:rPr lang="en-US" sz="1400" dirty="0" smtClean="0">
                          <a:latin typeface="Tahoma" pitchFamily="34" charset="0"/>
                          <a:ea typeface="Tahoma" pitchFamily="34" charset="0"/>
                          <a:cs typeface="Tahoma" pitchFamily="34" charset="0"/>
                        </a:rPr>
                        <a:t>(unit)</a:t>
                      </a:r>
                      <a:endParaRPr lang="th-TH" sz="1400" dirty="0">
                        <a:latin typeface="Tahoma" pitchFamily="34" charset="0"/>
                        <a:ea typeface="Tahoma" pitchFamily="34" charset="0"/>
                        <a:cs typeface="Tahoma" pitchFamily="34" charset="0"/>
                      </a:endParaRPr>
                    </a:p>
                  </a:txBody>
                  <a:tcPr marL="91456" marR="91456" marT="45680" marB="45680"/>
                </a:tc>
              </a:tr>
              <a:tr h="304797">
                <a:tc>
                  <a:txBody>
                    <a:bodyPr/>
                    <a:lstStyle/>
                    <a:p>
                      <a:r>
                        <a:rPr lang="en-US" sz="1400" dirty="0" smtClean="0">
                          <a:latin typeface="Tahoma" pitchFamily="34" charset="0"/>
                          <a:ea typeface="Tahoma" pitchFamily="34" charset="0"/>
                          <a:cs typeface="Tahoma" pitchFamily="34" charset="0"/>
                        </a:rPr>
                        <a:t>2521-25</a:t>
                      </a:r>
                      <a:endParaRPr lang="th-TH" sz="1400" dirty="0">
                        <a:latin typeface="Tahoma" pitchFamily="34" charset="0"/>
                        <a:ea typeface="Tahoma" pitchFamily="34" charset="0"/>
                        <a:cs typeface="Tahoma" pitchFamily="34" charset="0"/>
                      </a:endParaRPr>
                    </a:p>
                  </a:txBody>
                  <a:tcPr marL="91456" marR="91456" marT="45680" marB="45680"/>
                </a:tc>
                <a:tc>
                  <a:txBody>
                    <a:bodyPr/>
                    <a:lstStyle/>
                    <a:p>
                      <a:pPr algn="ctr"/>
                      <a:r>
                        <a:rPr lang="en-US" sz="1400" dirty="0" smtClean="0">
                          <a:latin typeface="Tahoma" pitchFamily="34" charset="0"/>
                          <a:ea typeface="Tahoma" pitchFamily="34" charset="0"/>
                          <a:cs typeface="Tahoma" pitchFamily="34" charset="0"/>
                        </a:rPr>
                        <a:t>42,267</a:t>
                      </a:r>
                      <a:endParaRPr lang="th-TH" sz="1400" dirty="0">
                        <a:latin typeface="Tahoma" pitchFamily="34" charset="0"/>
                        <a:ea typeface="Tahoma" pitchFamily="34" charset="0"/>
                        <a:cs typeface="Tahoma" pitchFamily="34" charset="0"/>
                      </a:endParaRPr>
                    </a:p>
                  </a:txBody>
                  <a:tcPr marL="91456" marR="91456" marT="45680" marB="45680"/>
                </a:tc>
                <a:tc>
                  <a:txBody>
                    <a:bodyPr/>
                    <a:lstStyle/>
                    <a:p>
                      <a:pPr algn="ctr"/>
                      <a:r>
                        <a:rPr lang="en-US" sz="1400" dirty="0" smtClean="0">
                          <a:latin typeface="Tahoma" pitchFamily="34" charset="0"/>
                          <a:ea typeface="Tahoma" pitchFamily="34" charset="0"/>
                          <a:cs typeface="Tahoma" pitchFamily="34" charset="0"/>
                        </a:rPr>
                        <a:t>262,277</a:t>
                      </a:r>
                      <a:endParaRPr lang="th-TH" sz="1400" dirty="0">
                        <a:latin typeface="Tahoma" pitchFamily="34" charset="0"/>
                        <a:ea typeface="Tahoma" pitchFamily="34" charset="0"/>
                        <a:cs typeface="Tahoma" pitchFamily="34" charset="0"/>
                      </a:endParaRPr>
                    </a:p>
                  </a:txBody>
                  <a:tcPr marL="91456" marR="91456" marT="45680" marB="45680"/>
                </a:tc>
              </a:tr>
              <a:tr h="325155">
                <a:tc>
                  <a:txBody>
                    <a:bodyPr/>
                    <a:lstStyle/>
                    <a:p>
                      <a:r>
                        <a:rPr lang="en-US" sz="1400" dirty="0" smtClean="0">
                          <a:latin typeface="Tahoma" pitchFamily="34" charset="0"/>
                          <a:ea typeface="Tahoma" pitchFamily="34" charset="0"/>
                          <a:cs typeface="Tahoma" pitchFamily="34" charset="0"/>
                        </a:rPr>
                        <a:t>2546-50</a:t>
                      </a:r>
                      <a:endParaRPr lang="th-TH" sz="1400" dirty="0">
                        <a:latin typeface="Tahoma" pitchFamily="34" charset="0"/>
                        <a:ea typeface="Tahoma" pitchFamily="34" charset="0"/>
                        <a:cs typeface="Tahoma" pitchFamily="34" charset="0"/>
                      </a:endParaRPr>
                    </a:p>
                  </a:txBody>
                  <a:tcPr marL="91456" marR="91456" marT="45680" marB="45680"/>
                </a:tc>
                <a:tc>
                  <a:txBody>
                    <a:bodyPr/>
                    <a:lstStyle/>
                    <a:p>
                      <a:pPr algn="ctr"/>
                      <a:r>
                        <a:rPr lang="en-US" sz="1400" dirty="0" smtClean="0">
                          <a:latin typeface="Tahoma" pitchFamily="34" charset="0"/>
                          <a:ea typeface="Tahoma" pitchFamily="34" charset="0"/>
                          <a:cs typeface="Tahoma" pitchFamily="34" charset="0"/>
                        </a:rPr>
                        <a:t>3836,790</a:t>
                      </a:r>
                      <a:endParaRPr lang="th-TH" sz="1400" dirty="0">
                        <a:latin typeface="Tahoma" pitchFamily="34" charset="0"/>
                        <a:ea typeface="Tahoma" pitchFamily="34" charset="0"/>
                        <a:cs typeface="Tahoma" pitchFamily="34" charset="0"/>
                      </a:endParaRPr>
                    </a:p>
                  </a:txBody>
                  <a:tcPr marL="91456" marR="91456" marT="45680" marB="45680"/>
                </a:tc>
                <a:tc>
                  <a:txBody>
                    <a:bodyPr/>
                    <a:lstStyle/>
                    <a:p>
                      <a:pPr algn="ctr"/>
                      <a:r>
                        <a:rPr lang="en-US" sz="1400" dirty="0" smtClean="0">
                          <a:latin typeface="Tahoma" pitchFamily="34" charset="0"/>
                          <a:ea typeface="Tahoma" pitchFamily="34" charset="0"/>
                          <a:cs typeface="Tahoma" pitchFamily="34" charset="0"/>
                        </a:rPr>
                        <a:t>4,663,299</a:t>
                      </a:r>
                      <a:endParaRPr lang="th-TH" sz="1400" dirty="0">
                        <a:latin typeface="Tahoma" pitchFamily="34" charset="0"/>
                        <a:ea typeface="Tahoma" pitchFamily="34" charset="0"/>
                        <a:cs typeface="Tahoma" pitchFamily="34" charset="0"/>
                      </a:endParaRPr>
                    </a:p>
                  </a:txBody>
                  <a:tcPr marL="91456" marR="91456" marT="45680" marB="45680"/>
                </a:tc>
              </a:tr>
            </a:tbl>
          </a:graphicData>
        </a:graphic>
      </p:graphicFrame>
      <p:sp>
        <p:nvSpPr>
          <p:cNvPr id="25661" name="TextBox 11"/>
          <p:cNvSpPr txBox="1">
            <a:spLocks noChangeArrowheads="1"/>
          </p:cNvSpPr>
          <p:nvPr/>
        </p:nvSpPr>
        <p:spPr bwMode="auto">
          <a:xfrm>
            <a:off x="52388" y="6642100"/>
            <a:ext cx="3571875" cy="230188"/>
          </a:xfrm>
          <a:prstGeom prst="rect">
            <a:avLst/>
          </a:prstGeom>
          <a:noFill/>
          <a:ln w="9525">
            <a:noFill/>
            <a:miter lim="800000"/>
            <a:headEnd/>
            <a:tailEnd/>
          </a:ln>
        </p:spPr>
        <p:txBody>
          <a:bodyPr>
            <a:spAutoFit/>
          </a:bodyPr>
          <a:lstStyle/>
          <a:p>
            <a:r>
              <a:rPr lang="en-US" altLang="th-TH" sz="900"/>
              <a:t>Source: calculated from OAE data set </a:t>
            </a:r>
            <a:endParaRPr lang="th-TH" altLang="th-TH" sz="900"/>
          </a:p>
        </p:txBody>
      </p:sp>
      <p:pic>
        <p:nvPicPr>
          <p:cNvPr id="25662" name="Picture 66" descr="http://www.thairath.co.th/media/content/2010/02/19/66063/hr1667/630.jpg"/>
          <p:cNvPicPr>
            <a:picLocks noChangeAspect="1" noChangeArrowheads="1"/>
          </p:cNvPicPr>
          <p:nvPr/>
        </p:nvPicPr>
        <p:blipFill>
          <a:blip r:embed="rId4"/>
          <a:srcRect/>
          <a:stretch>
            <a:fillRect/>
          </a:stretch>
        </p:blipFill>
        <p:spPr bwMode="auto">
          <a:xfrm>
            <a:off x="7791450" y="5591175"/>
            <a:ext cx="1282700" cy="966788"/>
          </a:xfrm>
          <a:prstGeom prst="rect">
            <a:avLst/>
          </a:prstGeom>
          <a:noFill/>
          <a:ln w="9525">
            <a:noFill/>
            <a:miter lim="800000"/>
            <a:headEnd/>
            <a:tailEnd/>
          </a:ln>
        </p:spPr>
      </p:pic>
      <p:pic>
        <p:nvPicPr>
          <p:cNvPr id="25663" name="Picture 68" descr="http://www.gotoknow.org/file/sumalee_2499/DSCI0485.JPG"/>
          <p:cNvPicPr>
            <a:picLocks noChangeAspect="1" noChangeArrowheads="1"/>
          </p:cNvPicPr>
          <p:nvPr/>
        </p:nvPicPr>
        <p:blipFill>
          <a:blip r:embed="rId5"/>
          <a:srcRect/>
          <a:stretch>
            <a:fillRect/>
          </a:stretch>
        </p:blipFill>
        <p:spPr bwMode="auto">
          <a:xfrm>
            <a:off x="4573588" y="5548313"/>
            <a:ext cx="1581150" cy="1008062"/>
          </a:xfrm>
          <a:prstGeom prst="rect">
            <a:avLst/>
          </a:prstGeom>
          <a:noFill/>
          <a:ln w="9525">
            <a:noFill/>
            <a:miter lim="800000"/>
            <a:headEnd/>
            <a:tailEnd/>
          </a:ln>
        </p:spPr>
      </p:pic>
      <p:pic>
        <p:nvPicPr>
          <p:cNvPr id="25664" name="Picture 70" descr="http://www.kubotathailand.com/iseki/iseki_front.jpg"/>
          <p:cNvPicPr>
            <a:picLocks noChangeAspect="1" noChangeArrowheads="1"/>
          </p:cNvPicPr>
          <p:nvPr/>
        </p:nvPicPr>
        <p:blipFill>
          <a:blip r:embed="rId6"/>
          <a:srcRect/>
          <a:stretch>
            <a:fillRect/>
          </a:stretch>
        </p:blipFill>
        <p:spPr bwMode="auto">
          <a:xfrm>
            <a:off x="6189663" y="5591175"/>
            <a:ext cx="1601787" cy="966788"/>
          </a:xfrm>
          <a:prstGeom prst="rect">
            <a:avLst/>
          </a:prstGeom>
          <a:noFill/>
          <a:ln w="9525">
            <a:noFill/>
            <a:miter lim="800000"/>
            <a:headEnd/>
            <a:tailEnd/>
          </a:ln>
        </p:spPr>
      </p:pic>
      <p:pic>
        <p:nvPicPr>
          <p:cNvPr id="25665" name="Picture 72" descr="http://media.thaigov.go.th/Sitedirectory/471/1781/62764_k02%5b1%5d.jpg"/>
          <p:cNvPicPr>
            <a:picLocks noChangeAspect="1" noChangeArrowheads="1"/>
          </p:cNvPicPr>
          <p:nvPr/>
        </p:nvPicPr>
        <p:blipFill>
          <a:blip r:embed="rId7"/>
          <a:srcRect/>
          <a:stretch>
            <a:fillRect/>
          </a:stretch>
        </p:blipFill>
        <p:spPr bwMode="auto">
          <a:xfrm>
            <a:off x="7459663" y="3255963"/>
            <a:ext cx="1617662" cy="776287"/>
          </a:xfrm>
          <a:prstGeom prst="rect">
            <a:avLst/>
          </a:prstGeom>
          <a:noFill/>
          <a:ln w="9525">
            <a:noFill/>
            <a:miter lim="800000"/>
            <a:headEnd/>
            <a:tailEnd/>
          </a:ln>
        </p:spPr>
      </p:pic>
      <p:pic>
        <p:nvPicPr>
          <p:cNvPr id="25666" name="Picture 74" descr="http://tudpichatatar.files.wordpress.com/2011/01/dscf0205_resize.jpg"/>
          <p:cNvPicPr>
            <a:picLocks noChangeAspect="1" noChangeArrowheads="1"/>
          </p:cNvPicPr>
          <p:nvPr/>
        </p:nvPicPr>
        <p:blipFill>
          <a:blip r:embed="rId8"/>
          <a:srcRect/>
          <a:stretch>
            <a:fillRect/>
          </a:stretch>
        </p:blipFill>
        <p:spPr bwMode="auto">
          <a:xfrm>
            <a:off x="5821363" y="4078288"/>
            <a:ext cx="1595437" cy="1006475"/>
          </a:xfrm>
          <a:prstGeom prst="rect">
            <a:avLst/>
          </a:prstGeom>
          <a:noFill/>
          <a:ln w="9525">
            <a:noFill/>
            <a:miter lim="800000"/>
            <a:headEnd/>
            <a:tailEnd/>
          </a:ln>
        </p:spPr>
      </p:pic>
      <p:pic>
        <p:nvPicPr>
          <p:cNvPr id="25667" name="Picture 76" descr="http://tv11.thaibell.net/images/programs/HK11.JPG"/>
          <p:cNvPicPr>
            <a:picLocks noChangeAspect="1" noChangeArrowheads="1"/>
          </p:cNvPicPr>
          <p:nvPr/>
        </p:nvPicPr>
        <p:blipFill>
          <a:blip r:embed="rId9"/>
          <a:srcRect/>
          <a:stretch>
            <a:fillRect/>
          </a:stretch>
        </p:blipFill>
        <p:spPr bwMode="auto">
          <a:xfrm>
            <a:off x="5859463" y="3068638"/>
            <a:ext cx="1600200" cy="898525"/>
          </a:xfrm>
          <a:prstGeom prst="rect">
            <a:avLst/>
          </a:prstGeom>
          <a:noFill/>
          <a:ln w="9525">
            <a:noFill/>
            <a:miter lim="800000"/>
            <a:headEnd/>
            <a:tailEnd/>
          </a:ln>
        </p:spPr>
      </p:pic>
      <p:sp>
        <p:nvSpPr>
          <p:cNvPr id="25668" name="Rectangle 3"/>
          <p:cNvSpPr>
            <a:spLocks noChangeArrowheads="1"/>
          </p:cNvSpPr>
          <p:nvPr/>
        </p:nvSpPr>
        <p:spPr bwMode="auto">
          <a:xfrm>
            <a:off x="71438" y="357188"/>
            <a:ext cx="6588125" cy="479425"/>
          </a:xfrm>
          <a:prstGeom prst="rect">
            <a:avLst/>
          </a:prstGeom>
          <a:solidFill>
            <a:srgbClr val="007600"/>
          </a:solidFill>
          <a:ln w="9525">
            <a:solidFill>
              <a:srgbClr val="006600"/>
            </a:solidFill>
            <a:miter lim="800000"/>
            <a:headEnd/>
            <a:tailEnd/>
          </a:ln>
        </p:spPr>
        <p:txBody>
          <a:bodyPr wrap="none" anchor="ctr"/>
          <a:lstStyle/>
          <a:p>
            <a:r>
              <a:rPr lang="en-US" altLang="th-TH" sz="2400" b="1">
                <a:solidFill>
                  <a:schemeClr val="bg1"/>
                </a:solidFill>
                <a:latin typeface="Tahoma" pitchFamily="34" charset="0"/>
                <a:sym typeface="Wingdings" pitchFamily="2" charset="2"/>
              </a:rPr>
              <a:t>3.4 Labor Force in Rice Production Sector</a:t>
            </a:r>
            <a:endParaRPr lang="th-TH" altLang="th-TH" sz="2400">
              <a:solidFill>
                <a:schemeClr val="bg1"/>
              </a:solidFill>
              <a:latin typeface="Tahoma" pitchFamily="34" charset="0"/>
            </a:endParaRPr>
          </a:p>
        </p:txBody>
      </p:sp>
      <p:sp>
        <p:nvSpPr>
          <p:cNvPr id="25669" name="TextBox 1"/>
          <p:cNvSpPr txBox="1">
            <a:spLocks noChangeArrowheads="1"/>
          </p:cNvSpPr>
          <p:nvPr/>
        </p:nvSpPr>
        <p:spPr bwMode="auto">
          <a:xfrm>
            <a:off x="179388" y="1281113"/>
            <a:ext cx="5905500" cy="708025"/>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 Rapid growth of the country non-agr. Sector has continuously driven labor out of agr. sector</a:t>
            </a:r>
            <a:endParaRPr lang="th-TH" altLang="th-TH"/>
          </a:p>
        </p:txBody>
      </p:sp>
      <p:graphicFrame>
        <p:nvGraphicFramePr>
          <p:cNvPr id="25670" name="Object 2"/>
          <p:cNvGraphicFramePr>
            <a:graphicFrameLocks noChangeAspect="1"/>
          </p:cNvGraphicFramePr>
          <p:nvPr/>
        </p:nvGraphicFramePr>
        <p:xfrm>
          <a:off x="5965825" y="946150"/>
          <a:ext cx="3308350" cy="2232025"/>
        </p:xfrm>
        <a:graphic>
          <a:graphicData uri="http://schemas.openxmlformats.org/presentationml/2006/ole">
            <p:oleObj spid="_x0000_s25670" name="แผนภูมิ" r:id="rId10" imgW="3686251" imgH="2267102" progId="Excel.Chart.8">
              <p:embed/>
            </p:oleObj>
          </a:graphicData>
        </a:graphic>
      </p:graphicFrame>
      <p:sp>
        <p:nvSpPr>
          <p:cNvPr id="25671" name="AutoShape 76" descr="data:image/jpeg;base64,/9j/4AAQSkZJRgABAQAAAQABAAD/2wCEAAkGBhQSERUUExQWFRUVGRgaGRgXGBcZGxgaHBgaGBgWGBwYHCYfGBojGRcYHy8gIycpLCwsGh4xNTAqNSYrLCkBCQoKDgwOGg8PGjQlHyQtLCwsLCwsLCwsLCwsLCwsLCwsLCwsLCwsLCwsLCwsLCwsLCwsLCwsLCwsLCwsLCwsLP/AABEIALcBEwMBIgACEQEDEQH/xAAaAAACAwEBAAAAAAAAAAAAAAADBAACBQEG/8QAORAAAQIEBAMGBQQCAgIDAAAAAQIRAAMhMQQSQVFhcYEFIpGhsfATMsHR4QYUQvFSchViI6IzY7L/xAAaAQADAQEBAQAAAAAAAAAAAAABAgMEAAUG/8QAKhEAAgICAgAFAwQDAAAAAAAAAAECEQMhEjEEIkFRYRMUMpGhsfAVQnH/2gAMAwEAAhEDEQA/AMDOdRb31jsqYPBqa8oAlRINQwJfkL8/6iMO8oHrtHjPs3oKsgPteLKY3fxgalB2UdhrFZk4MH/kYAQ/wtQSC/0t5wGZNyM+8cTiXB0NRzjjkhqcz6xzVnByB7fnHCpqD3+IqgvrRupMCz5RStfDxhRhgzQX0L25RELBDCpufvHEAMeTwKWkhqX04cIF6Ooig9RvroY6JIG/DnFZi2Tar+DxxZq4N44JdS7O3H3pFl8PfCF1it6xaXsONIAC6Jlefto4JofkYHNBegeLmXXm0AJeXMq/kY6V1Y7VHvWFUUJ5mCoYlVNKw1UAIxBcgMBeIgW4xSXNdRDeO31EcJAfw/qBRwVAvFACX2NOXHhHEh9W9IrmyvmFB9rwyOLiWUsHprv0jtC2jHW8UVOoQGNI7LFiDWxHGOdnFlakbecVEtzf3vFVzbADnFRiTtRo6jgyVj3wMDWjcuGrtHBM8DziwnMDQco66OOZGHM3gnwi1787RJa3LG0VKhmarbxyZzQNSdKsIslKRoYJNRcDp0hcIJYnQwbOoIC5L7lvtFUkg15RUFyRsCaa6sI6VO2xH9QaAEzLFAH8fvHYhWREg2/cFIijZ9zSOKlEFtNm3iJJFTp6PF8RiGPPrr50hbOtAzN+b/Iew0VkzArLuOG3pExLpIVveKpTZXGvWkBAXZdaHuxrSCGU4vx84pMlZmFH3ggSRQx10g2gXxXAN28uMXSQou56teBGV8wGkV+GQKV+sHQeiyVkUJjsueyq6ekAlKJoQb324CO5S1RAoI3NQDpR/wCoGp9t4GmadIsrO4308INUEsliRoI6SUqsCBtzgM0Pq5Y029mKSJ5tctHKLOsauzGvHaO/ALUvUwFcwp+funR6cvOOylrIU1Qz8t4P0pvpCucUFly7lrxT4ZzCkcnzlNS2scMx0kbN1hNjBPh63iiLQRC6U0FYFh6vHWHRRU5WZmABvBFJBdzRiIJhJAWsUKgLiPS4WckBhJSByEOo6FqjyudgKPoR78YKiUcp30jS7Z7NOfNKRQgOkb8By0jInTSmhB4g6HaFD6F5cpqlyd3vFQxJ2tFVE0b8wRSHFKNeCcDVMbyYcYIlIYk63/MCTMfgR7eIqj0fX8RxwTBhnMFUGID1gcubQU0rHZkx1BgTX28Bh9AqpRKR9YXWumVqwdcyjVHrAZKyVbtrHID9gGGlsXOu160ixnOL0sA0NLTQkCpDDr+HhJ/lDfbnFLsFBDjgKEPEihUn/EGJCnDM+X3m9OPpC09VAaggl4bMlD7sWJc+sH/YS1pI7yFcS/XjGz7LInejF93jYgteanR/rA56CyRo/sQ2nsqgSFpLXuNdoeRhwgOzsCc5YADVq05wI+Em5U1Q78TjStOxfDYRRPeLCgpeGMVgSKoq27P9oujEJyhQIynZ/WLp7dlS1BMxKquQcpI8ovl8Nix49xv+TNDJLLPToxpc4jMTQk/KaNzhaT2w5LgAcjHqj2php1CUngxf0jMn/pqWe+kLCfJutR1jzseNZJcaNuRcVyZnjGBWjGCzccEi1mh9HZ0oD5GI1cnk9awNCUvlXKQRuR9RrGz/ABzXbRk+5i+kzNl9ooVXKW908YZw08FJpWG1dkybAFGzEtXgXhiR2QhNSpVeREJPwORdfyPDxOPps88vtWVUEEaUMHkTpY7wDgGoqC4rfwiy/wBD5lEpmpYk0KTQbUNTxjn7LJ3Sa2POwL8mrHfazX4jRyRfbCzu1visFgZRYbaE110i+HxtcqSculXA5bRhz8IuTRT94kg6EbjrDWHkslNTUGvWDPJNabKRxRfQzdVNTbY2juXKW0N67Qs7qDVEEVLYkK1fj/cY3HZbYeTNd30pBJSMvU/RmjOw6O+2bT8QzKQoqAqS7ADXjA4O6QHZryu3UykMJXQEP1e8Hl/qqrCUr5cz5ks3Qwniuzk5QkHUOfekZ3Z2EKVqHMFwQWd+Rekb4YfL5uyX1GP4j9RrWoES8gL1dz4UasJTUlRBNyfbxtYfstMwEKobg7EW58owZqVSlLe4oz35dKxny4nF6KKdoMEMPtAgFKN9PfWKysWVPb3pEmY5jamsZ/MHlIt8IudOcMDDlqsHF4SE05nd/ekM4XFpmKGdWUPq9dgNoZqTCmx6RIQkut1ekacntRNkIAHhCq8Wg07rDiIicTLTdSG/2T94NUqGGMZg/jC+U6Fn5xnTOz1SxUU3B8IfV25LBo6jwF+pYQtO7QMwEAMPHlCu0rZz+DPkJrlO5bkYEqQSuth5tDYk6vbeOTJagRR+IhfqewqbFTgwagesSDNwjsWTQvKQxPwwWTua8zA0YYuKJO/eL9OMHUohJpmqKClOEcQhLh1A68mq20fQXR4iVhxIDEC5HhGZgMQSlaTxpd9wRs/rBp80g5rV9vxgE2akFxckknmftBYEkanZa5KZKczJygAPYAWrbxhqdMlL/kkjgoH0jBMx0EUIUDzrFD2bmp8NIIFa94000vHl58DySuz0/D5VGPR6LDplJ1bnSGRj5YTmJCdLuS1LD0jw/wC0mI+aWpq2dQHgawz2OkAEuan222kZfoKD80jW5txtI9DiCCokBgdIRxEoPTzi4nV8v7gapoII2MUn4v8A0vSM0cG3KtsFLxKnbLXyjYTOYAU+kIy5DBxtAitTHQBqM54x6eLLF4+zHkxS56WjUlYgF6Mzxg9t4mvdBzXJ4beNY6uYRyu9ag+kBnhUxQSKlVKV5/eMS8S4yqSNSwJq0Cnzv3CUmjoTlbkXJPvaBpXYWIp+I9H2f2VIlgZkZ1C6j9hQQad2XKPeQgBQ0NQrhwPERDJlxzlo0whKMdnmJcpiGPGGcUXY7CE+1pfw5oKHKFaXKd0nrDqJmYaOA46G/rEpxqikXZm4OUor8WHM+V49Lh8OmSO8QVtQDTlvGLg15FlRTerdXMehx+EzJJT3VAFmrVrRoxJW2SyX0AM0Kq4LPSKfEHXQRn9myU94moJ10h5EpILho0RlyVkJR4ug2GnkKIPPjWEP1CkhYUGGcUPEX8mhgvnB0EE7QCZkqneKSGrwPkfpCZWuOxodnm8LLyOa1v8AiJODKSffCNXCfp9c0O+QDe5+4i879MLAosLawZukZO9mgQLKSbswtApdFAMSKAdLQZcpSSpwQdukdw0pXxEpCaVzE6BtOLwsVejmdxmDqkkX+ooaeHWDdl4UK7qqEF+Y0ghnuTszNp4RmrxJkzgpIKu6QRvUERpjFKNEnbY7icpnFIFgkONw5V6gdI3EyErTlIqBcU8d4xMAgpGdZGc6cTWvKNLDzqPvX8w/BVQnJ2ZipzEpZSSksXNub0P5i8qc1XDC9Wjv6ikZss1JYlgrnp1Zx0jOkFRSHpVm4RiyYkmXjJmsmek1qHiRlhZH+fQRIlwl7jWbk2c5uw1pHU4lIpSloRmJAr3rcB7/ABEVLZvmqX3Yc7QJzlLuTFUUukaakg6dIDMw4ULEcaW2aFxMUzjSLjErDlnJuBpCwy5YfjI6UIS7R3CYUBYYjKKtq4hxbAV9vC2FAJ4kjpBMQthUK6BxHseFblDlJ9mTIkpUgqBWlIR7VwBSjPKGYiqg991Dc8IXGPJRQkKTdqvxc6Q5h8XM7vy1/kHA5M9TF5wUlTFjJx6MiXiCKknrps8XRjEgtuX5c4L2t2aoPMSaH5k7P/JPX1jNkTalOxFWqaXEeTPFxbs2xna0bcucoE1LQUzCWBhDDyVqZgeZp/UdnzMoqoONAag/3EVjmtodtMdnpDcrmL9m9oS5ZdCQp7l36PpCcpeahNKknhqIZlYMAhqaltX09IrDDKS8zFc1H0NBfaUpdSPCLoUP+w4tGTjcyCO6FippRQFrWN+EBOIKSlYJCFb6cC1olPFKJSM0wvaXYKFqJTNIJqHsFcK66wpIlzkZUFOfckAgNuYeBPzZtdOXpBVzEkB3G/3G8Ux5Ztce18k5RinYGWoMAQxFmqI5jcctCCAz6KJt+YrOKEglJUSdzGVie0So0ZjZ/vFIpxdpit8lTQse0lON3rdi9+v1goxapaqEsba329IXMpqq+bQCHMLPf/dNUm9diWataRXt2Bm1g5CjLUZlMwoAKjn9oz8DjFy1lIlhYBDuS/4/EHw3bZUGPdIfNwPDd7xWV2ywKWKtHA71Xq0M+EtMVcka8jtygBQUPbMG6OKReZjSFd6mx4cY8+rtMTlZQhRyghgKq43oOY/J0TVNml2SO8lROYcQDS2kLPA+4hjl9zSxqkzALBQp73jLxkvKhtRztAUYzuqy1KCC4tlNiN9vCF8RiiosTxbcRCCakUlVHcGokEnWwf3eKpmElyH9YklINBr57mIpL6w8nbEQysnKGcUPTxhzBznQGIcUqRcRlTZx/N4PhJLByL6XjlJrs5qzeGVcpYIILF+YqCIw8NLI8dYfkTlJSSCbEZS3kfvC8qX09eUJmkhoBPjcPKJFjKO46tEiA51IdIcOW9vETJZID+9uUGXODMzDYwHEK6AdX4RFb0GjisalILEHSrCuwgKe1hXNS39PEyAtToRWAzcCFVYilG29DFeEPVMW36DfZ2OClMDmYEmtQNSRq0aM/FJSQXob7cCIxcFg/hKzJckggMwLEh72tDM3DKFcxS4dlGo4Zma+nnHq+E48KRkzJ8tgZ7LWVpSQkUUf8tXYC/ODpZwAXYOORpQcxC8pMyrKAroQfoXPtoMv4iRWahtCpAfkGP0jWRG04sk5WcanwceBiYiclCXlhIIt3WL7W1tCP/KoByq+YG4SbHVix6RiYntOaqYVJWpN2ch24PQRKUo2Ok6N/Hdop+HmqkrFrElrR5Zc4rUSzElyx8omIxBNdqOVOeP1gEtLsU1Go96xKbKQ0ek7BlBlG7lyeAt5vG3hQ4zbkty0jOwWHySUJNM1VEnerPypDePxYTLJSRUMG8A0KtIZlUd9ZUbCg6fl4MjDBlI0WHHAwtgjlSOQhnOFNwibt6CL/DO7MGNLGFUpWasTyoK61jS7Vk1zgkZkhw9HGsLrxAyij+NOcYpXGTiWW1Zh9rpUBQljcX5M0KLRlZg5sHsTufGNyZNcOwU1dSeTaxVU9Lv8p2P03iqytRUaA43syU4ZSkgB817ebnrGjg+yVWToa6Cuj62ENyZhJZhXp1jSE9KQEvbz/MVxOWRtPoSfl6Ek9hp/mok/9aedzDAwQSO6VDkYIZkczRqjCK6RJyb7B/t3O/FWm0L4pIAIWlWb+C0kueBVv/teHBNi+cEMQ4Ohh90Lo8tggEKNRV01sQ4LfYxVSACz6s7i3v3eNDtTs4oZSRml1J3Tt04+PHHlqIUSbCxPEaRjad7NFqhmdiBW9mbQDbhCy8UwDPxgaVOoA0BJHjv94FOm3TsRrbeGUFYt6CLxtEp414f0PrHoMMQEBROXVxrHmsJIBU6yAL11aHl48FJSkFk6inBoMoKtHRlb2bCe0UzGKKtSoY03Gm8EViG0FeMee7NSQKXPT3eNchIISaqarNTgdD7tGXJHzWisWqDDHEUYDg0SKJWWt/7D6mJE6GpGhLmpmd7vGnIXb1EHUlLAMGPu8ZeI7SQAoFhZ66F29ImF7bSWTYFgzCh3eJyxNdI7khs4dKSWFetHpSOTgE8fOBFTK2ItsQND7pFlDvMzJIHFqVhN+4dUKT55UXe2ojqO2DmAUkTGt/147Hr4xSbhlfxS+oqw/uKIOUd5LN5FtI2Y8nDcSUoqS2NnFlawxYDYMH9eMMqUGzOQBY7m9AKk+cZcsig1dxZjvfVvSATsGCpwW+/q8aIeKr8icsSfRediAoqWpJckszh9gTsBtCUycVXSANGh1GEYBn40r12/McOCfQjr99InLKnsquqMybhEsCSK197xXD9nFSkh+6SOdTGsjAA3ALWN47J7LyrCknvO+/QwI5fSzpRT2jVxtrsOMLYbs0NwNWrfcDSLycCcyiskkkFnfpy4Q87Ub6RuSMrfsACctD0+0HwqXrtSkWUQRZjsdeVYpgkFCGVd1G73UVfWBGCuznJ0GxiQUObJL9NYy1EFyPT6xoTcWmoNaMeHPTpGMMQd7c2PGMfisXm5ItilobdrBzFVoSVVQAT18IXMwOBpDbWjHVGizq05EkpBdi3M6wTCYfIkFVVNf16mFpkwpypd6hzw16tBRPfhs+vIR6eGNRRlmxj4p2ihmHhAcw3Jjipwi5MuqbHZc6FlLiqJrGsEBqhlJKTYgjxEeOexVmJ9OPWPQHFH4RI4j+owHILM1NTTeITdMoui0qWM1mTcvfp1hFUlza71h84VTPcHY8bVg0rBChbpr+YT6iWxuLM9MoLZIDEfKTR2FQYbw+HKXCgUkgXa2/5g6MEXKgbaNU/j7ReSsUKqWtUE9bQspprQ8Y0U+CQlrNRwXLHXnAcMhTgEXq4tyeNMAKIo768PrBv2iQNH4nxpEOdD8RZHZ6yAc6U8C8SGil6lvP7xITn8D0ZKsCVUdjUkG3AE6ctusck4f4Qf5iDfiT/Ea8/IRr/txTN4DfpaF14t1ZR3eIFuDxT6revQlxovVi9C783vFlT6tVjTkdIGAXdyRQEGofVQe1KQVUpJSobtQ6sb82jM6THIhNGd2oCNYXxDjSvH1MWlAD5VGgD1cvx3PGHCrNUseY+/rHXxY1WjBJWlTmsaRIDAmhYg/Qb1hiVkqkpSSLhqGujxecaBOWgNC9n0hpTv0BxoiEBu9X7QROFeqiOX9xQrADuxqIW/f5ZgJIINMpTrd8za8YEFbBJ0jREtrChi0jBMrNbU8doBM7XBAy+DQP8A5cpBcEvxtGrFxhKmRlbVjc1ZctHETDdnHCAS+0wrQPxNPHSIrGkGgS54vToKxu5ruyFDanUKH7+doz8OCla0KUXJCg+uhY7CkFM2tWfgtQ6MEwPGI+JlABBDso6cnHDX7x3L1DXoVxkpkGrDQaOaDzhqVIQtDKSyhQqFDYP/AHCeHmGayVMCDYakVfgOH0jSlyiDa8GUVM5NxLycDKyFIBchsxNRHnpeNyKUFGxKaF6gt0jcxePRKBzEO1A9TwjyeCw5nTXUksVEqI0q5+3WM+TFCWikZtbNsTEqZVzoPWIZ/A+kExSHDBw1gGpGdiJpFDn6H7RWMeKoVuxkzN/COGZtGQrE1bMQeK38WtDEqYdQTxBeHTFaoaVM+sDOISWc/KMxHBoktfv7wIyQqYzCyQepJbwr4QQGnLT/AOEUuBR7PCqpDhmBfW0NzpoNIumYDcEpHQ+O8ef4iS5/8NGO6FfgvSnT7x0y9GYgU9/WHZctLsGfnWLqwgNrgPfziVNq0UTV7FkYclg+Zr/3HT2eFVKwLsPZgqsEo2ryMcGBIIChlG4r0MWwRg9STEyuS3FnEBA/knzvDCUp09IIrCJangB9YSnSsgoCSbhyI0/Rxpfjv5ZD6k36/ocTi0aBTf7N6iJHBhFmvw78IkU44vj9xOU/n9gUpaqPUPoX8I6cMpSiMii1QQKNpU06QwlZQ7ABJswevO+0KYgrapcg7l48hfBu7AYuflISQ1evPxi81yHs9ORFIUXLzUUQ+lGrp00h1BJYORcHmB9YZpLoFbByGJdVCzUHvnGoiaCAlXUn7cdYQloCUVIIZxudLfSGEz3llWUZhQE62v6QJIZB10GUV0HAmrRETVFsqgKsQqz8Iph0hjWqmfgPvBVApUDQjUWrwiTVI4HOUHGZwBtvpbjFM6R8rF/dotLOclxyrtA0oCagEOeYfiY5exzFDiFhTFq9eRiS5oINXJ/yYtw47wTFIM16sUm41A9+3gMzAZU5wFOFd4UYhnvpzrXaLxSaEbaJMkpGwB0fXVuEKoWNeYcsWEDk5m7wATo706itoamYVKlAgpLaFxTURRqtMWvYZl4oZT31JG9R0G8ETMbvp7xP+T1hFeCUwzKGU8ja4fkxhpEpOVsxrvz4wOXGqY6p9oz+0pqlqJUwJFAghg38X1oCedYQVLWWBJbZ1W3Meo/49Jrkcizs0MDAAVyB/KLxzuXSJShFHmZXZrBmd/fSNnsuRklndRfpYe+MHxUsA2+sUSvuw+J8pdiz0jk1cJTpT3J5CGSp4Ct41USsTKBZvIRUSRp3TwbzFjDK5cDUAL/iOOAS8VlJSQARq1G34QwjurpdxXp+YDikAj5wDVqADiOIbSOyQWtXeI5MnFDxjyHsPLrdzx9+cNKURo/3hHDqoyj+IZOIKWZ+d/6jGp76LOOuzk1BJckvwHpFS7qqrMWZthoG4xdU1zQEPqTDEtC9Bm5COeWV76OWNVoth5yk1foYY/5AkUFPdIWShT0YH34xsYTslyCs08Iz9vysddbEUzFfwAI3f6RSYVg1anCka3aklKQAgMRR9RseMZRxiknvMWc1uOMNNyum7DFJdIXVPU9SPOJBj2krRKf/AFjsHlL3/v6i69hOX2gFFjrYO30ixWCSAahmTQvyMY+Qi5y7Kcil2hvEpWqWkvwozg3BBF3HpAeNLoZSHjgkKBrlN25cDAU4NYYkGhzAgu/G0GSylB76m5cC/WKzkTBSWok3Dmh4RJSfQ8XqwGJStjlDbvR9uY5R2TMAYk93UG/EEaVYxJcxS7hh0SQX14xUyEgkkj86FtTU+fOLLqmL66O4jFBFECtwfvFJOIJBejX24tF8PKcqdyAAQdyKMNqQPESgUkuHaqRUjgT9P7gpRa2DaLYRSTQX1rDmdLtVTcPtGVhxlcAHORXUBzr5e3jRV/400Ic8Ln7+kGWPYLdADMIBcU218oNJWrMEBLoapB03YwDCLYVdifOGkYogMkO9ePI9ISSQyRX9rvYG2/4+0L/tiS+ulRf7wwrEFIJOtG1e7bGkEw84lLsGI8HgK0GkRGGSUZVIPzBXVmN+kdVg0A1zPzenFhSLBLAFIJOjMbgByOAgqEZKLVU/46c3seEVSi/Um7RFSgBQktxPt4TmYpQ+Wvp4xpS8GnJ3VFnB9YROGAJIVob1EdLj7AQnMx+a78jpCqsczgVAZqgHi28GxLVqni34jGxU0BQNCxsQOo6xoxeV0hJK1Zo/8gNQR4H0gkrGINlDzhVAllmLEj5Qq3QFoL8DZRHMAxtozWhrMDYjygKqWbwDxSXgyLlKuLEHyMEkYYv/ABHj947YbReXKUr+VT/0H1MKqdBKQQW1h9WGcMVFvAdWqfGFZypNClYcBqCjaRHLj5IeE6ZaSrMeI0eNTCSVl6D7Rzs/AJxCc0kVSBmCjVJ56g1Yxs4X9NTiPnCUm4cl/KMLco6SNajy2W7O7CQEFSlBargWHLi0KYnEKsAlBFCwcH7wfEyVyiwUC25A8oSRKBLlq6VjPLK2NwoIcE6f/k73vrHJCFg/NmHva8T4s0AnKzWCQ5hOThZ6nOU3sadax3Fy6Ouh2fPUV/KARwIMczAqL38DD0nsSca90Pu5HLgYF+0R8q3QoXb6cIWSkuxU0Jns9BrmI4NaJFzgf/sHiYkdbGMdOG/8a0rLnRx/E/x9bQaQAiSEJ7wTd7M7jrWMrCEpDOSp66itQmHJNkAXZQr1jRKLuicaGviVCgQRxcHbrBpgJ4VrUUOhjJn9pGWlyksyahtXa/KNFHaUtTktVL14VPJh6xN4mqdBu+gwmJbvAHnHRIlrIBllzRG3gT5xlK7QBfKL6u7ENVoYw+LWFd8hgOVW/i3GF4OPQLG5eHCSP4hLqGrU4cYVxaxLzKADM4DNUs3OphtWNBTmb5ix5i6hwND4wrNlpZJVZD93c6eRikE72ODwwyozlyVVANH2J46xyaO6FEgvzNbMOETGSipZc1DNtl4AdIrj05gjKWYVGlNBFdN2C6O4dTJoAXUR0J+0My5JUCXADNWnjAZUnLkDh8rnhr+INIeibO9y5roPKJNW9DKXoWWnKEggr1pq44e+kAkrmlbIQlMtLjOajjq5LvSNFSAnQkmwewAq/wBoVCwoVKWegBpdh6v0hl8ge+i/xkpASlnLVNHix4rTSmjv0eElhOfOm5pf3rFp+NyAi26uOvWEceT0LaXY3PngAhyS4s7BtvGBJm0LEE0duPOM+XjAdFOTsa0cvSDrxQYgpOgNnbg2xhuDWg2jjzF0QO9yELzOyTmeaDaxpW0ElYoyyFpqxHgLg7Q5jp/xCVMwagO2n3j0Mcm0ZpRSZ55SDLmHKHRToTFpc9QqkG9ncebF4LKIUqYm1j4hvpCuDTorQ06RZOibVmhKxzqDpU2/vSGVzQGUSw9XtCSpyklIDOqvDyh6TKbultwOGvgfpDJitUWVPb+4t8ULGUgEcTHJygB3iBz+2sXSilQx3EEU72WP2y/iJPcZlJf+Ju3IsekewwXa4Wk5SSOseInYP4xyhRUNSCWHPQnhHruxsAEIoDw1J3jPkju0XhN1TNA9lyySuZU6HT8xWX2fLqWAIubeAi4UeQb+gIBOxN618OsSjBLaQ7bemPYael8uUEnUhtKwOdMCAptOAB3jBxM5YV3Zp6AW4QOZPWU1WS97PyiMs1Oh1D1YTtDtlWVkljqdoUmY0kAqN9Wr+BCk3DG4JJ1gLsWJqfEbPyjM22USHUGnzDyiQojCkgEKpyP3iQLR1GKntBlFJTlJax1d+RoY0swFdAM3h3f/ANNEiRskktoSLsSxspK0oCiXGbLxIuk8DCCCoE1BJKUmjVvlp6x2JDYvb+9i5PcfThwKpbK1RuNDXWsLJxakzCpdQTpbYFuX1iRIlDzNphnro3U4oZE90OBfYuWPG0LAKUlYNXFDxHeBGzg+USJElot2hkye6hNlMwVd3uOGsAxCEhQSoHMLfV+kSJBXdiFppFDsfKDqmtMBCakh6hgdB4axIkBaClstiQFHhX6QunDpBaoUUlmanF99YkSOukNIIjAjNUCjDLo+nSBdq4EZkK3SXTorLoauI7EiUZy5CpKg2G7HKUnJmRmDhlCgOldRZ6xQdlp/2Iq7m+548REiQ7nK+ztUCnYVVXbl6cI4qbSot/USJFISa6FW+zHCwmapdwfz5U961w+HK1qFACbevlHIkaubSsSUUenT2PKKQnKBa125xEfprKc6Vm7d7vX5tEiQMU227OnFaAK/S8z4uf4gN2cOzB7b9Y0ZfYcuWwWTMUP8rcaWvEiQ85NUJGKNLAYNLukAAaN1aNScuiSkFh0ptHYkGtg9CwOZIIFS/h92jHxgJWUv14RyJCfA6BSlpQStnakRPY65vfQEgGrO1+cSJGaUeT3/AHZeOkJTMLkHecbsYCEpYlIBYg103iRIx9DsvLw81qFLRIkSGsTkz//Z"/>
          <p:cNvSpPr>
            <a:spLocks noChangeAspect="1" noChangeArrowheads="1"/>
          </p:cNvSpPr>
          <p:nvPr/>
        </p:nvSpPr>
        <p:spPr bwMode="auto">
          <a:xfrm>
            <a:off x="69850" y="-152400"/>
            <a:ext cx="304800" cy="304800"/>
          </a:xfrm>
          <a:prstGeom prst="rect">
            <a:avLst/>
          </a:prstGeom>
          <a:noFill/>
          <a:ln w="9525">
            <a:noFill/>
            <a:miter lim="800000"/>
            <a:headEnd/>
            <a:tailEnd/>
          </a:ln>
        </p:spPr>
        <p:txBody>
          <a:bodyPr/>
          <a:lstStyle/>
          <a:p>
            <a:endParaRPr lang="th-TH" altLang="th-TH"/>
          </a:p>
        </p:txBody>
      </p:sp>
      <p:pic>
        <p:nvPicPr>
          <p:cNvPr id="25672" name="Picture 78" descr="http://3.bp.blogspot.com/_oe_cC89kbN0/THtz3NJpb-I/AAAAAAAAAgg/A9m7oAaB7OU/s1600/1.jpg">
            <a:hlinkClick r:id="rId11"/>
          </p:cNvPr>
          <p:cNvPicPr>
            <a:picLocks noChangeAspect="1" noChangeArrowheads="1"/>
          </p:cNvPicPr>
          <p:nvPr/>
        </p:nvPicPr>
        <p:blipFill>
          <a:blip r:embed="rId12"/>
          <a:srcRect/>
          <a:stretch>
            <a:fillRect/>
          </a:stretch>
        </p:blipFill>
        <p:spPr bwMode="auto">
          <a:xfrm>
            <a:off x="7496175" y="4052888"/>
            <a:ext cx="1546225" cy="1031875"/>
          </a:xfrm>
          <a:prstGeom prst="rect">
            <a:avLst/>
          </a:prstGeom>
          <a:noFill/>
          <a:ln w="9525">
            <a:noFill/>
            <a:miter lim="800000"/>
            <a:headEnd/>
            <a:tailEnd/>
          </a:ln>
        </p:spPr>
      </p:pic>
      <p:sp>
        <p:nvSpPr>
          <p:cNvPr id="25673" name="Text Box 9"/>
          <p:cNvSpPr txBox="1">
            <a:spLocks noChangeArrowheads="1"/>
          </p:cNvSpPr>
          <p:nvPr/>
        </p:nvSpPr>
        <p:spPr bwMode="auto">
          <a:xfrm>
            <a:off x="4148138" y="25400"/>
            <a:ext cx="4978400"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200" b="1">
                <a:solidFill>
                  <a:schemeClr val="bg1"/>
                </a:solidFill>
                <a:latin typeface="Tahoma" pitchFamily="34" charset="0"/>
                <a:sym typeface="Wingdings" pitchFamily="2" charset="2"/>
              </a:rPr>
              <a:t> </a:t>
            </a:r>
            <a:r>
              <a:rPr lang="en-US" altLang="th-TH" sz="1200" b="1">
                <a:solidFill>
                  <a:schemeClr val="bg1"/>
                </a:solidFill>
                <a:latin typeface="Tahoma" pitchFamily="34" charset="0"/>
                <a:sym typeface="Wingdings" pitchFamily="2" charset="2"/>
              </a:rPr>
              <a:t>3. Dynamics of Thailand Rice Production Economy</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928688"/>
            <a:ext cx="6732588" cy="400050"/>
          </a:xfrm>
          <a:prstGeom prst="rect">
            <a:avLst/>
          </a:prstGeom>
          <a:noFill/>
        </p:spPr>
        <p:txBody>
          <a:bodyPr>
            <a:spAutoFit/>
          </a:bodyPr>
          <a:lstStyle/>
          <a:p>
            <a:pPr>
              <a:defRPr/>
            </a:pPr>
            <a:r>
              <a:rPr lang="en-US" b="1" dirty="0">
                <a:latin typeface="+mj-lt"/>
                <a:sym typeface="Wingdings"/>
              </a:rPr>
              <a:t></a:t>
            </a:r>
            <a:r>
              <a:rPr lang="en-US" b="1" dirty="0">
                <a:latin typeface="+mj-lt"/>
              </a:rPr>
              <a:t>Revenue and cost of typical farm  in Rain-fed Environment</a:t>
            </a:r>
            <a:endParaRPr lang="th-TH" b="1" dirty="0">
              <a:latin typeface="+mj-lt"/>
            </a:endParaRPr>
          </a:p>
        </p:txBody>
      </p:sp>
      <p:graphicFrame>
        <p:nvGraphicFramePr>
          <p:cNvPr id="6" name="Table 5"/>
          <p:cNvGraphicFramePr>
            <a:graphicFrameLocks noGrp="1"/>
          </p:cNvGraphicFramePr>
          <p:nvPr/>
        </p:nvGraphicFramePr>
        <p:xfrm>
          <a:off x="3857625" y="1428750"/>
          <a:ext cx="5286375" cy="5089552"/>
        </p:xfrm>
        <a:graphic>
          <a:graphicData uri="http://schemas.openxmlformats.org/drawingml/2006/table">
            <a:tbl>
              <a:tblPr firstRow="1" bandRow="1">
                <a:tableStyleId>{5C22544A-7EE6-4342-B048-85BDC9FD1C3A}</a:tableStyleId>
              </a:tblPr>
              <a:tblGrid>
                <a:gridCol w="2233693"/>
                <a:gridCol w="819021"/>
                <a:gridCol w="670108"/>
                <a:gridCol w="849203"/>
                <a:gridCol w="714350"/>
              </a:tblGrid>
              <a:tr h="518119">
                <a:tc>
                  <a:txBody>
                    <a:bodyPr/>
                    <a:lstStyle/>
                    <a:p>
                      <a:r>
                        <a:rPr lang="en-US" sz="1400" b="1" dirty="0" smtClean="0">
                          <a:solidFill>
                            <a:schemeClr val="bg1"/>
                          </a:solidFill>
                          <a:latin typeface="+mj-lt"/>
                        </a:rPr>
                        <a:t>Item</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unit</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1</a:t>
                      </a:r>
                      <a:r>
                        <a:rPr lang="en-US" sz="1400" b="1" baseline="30000" dirty="0" smtClean="0">
                          <a:solidFill>
                            <a:schemeClr val="bg1"/>
                          </a:solidFill>
                          <a:latin typeface="+mj-lt"/>
                        </a:rPr>
                        <a:t>st</a:t>
                      </a:r>
                      <a:r>
                        <a:rPr lang="en-US" sz="1400" b="1" dirty="0" smtClean="0">
                          <a:solidFill>
                            <a:schemeClr val="bg1"/>
                          </a:solidFill>
                          <a:latin typeface="+mj-lt"/>
                        </a:rPr>
                        <a:t> rice</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Total</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acreage</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ha</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5</a:t>
                      </a:r>
                      <a:endParaRPr lang="th-TH" sz="1400" b="1"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yield</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t/ha</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2.86</a:t>
                      </a:r>
                      <a:endParaRPr lang="th-TH" sz="1400" b="1"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rgbClr val="FFFF00"/>
                          </a:solidFill>
                          <a:latin typeface="+mj-lt"/>
                        </a:rPr>
                        <a:t>Direct cost</a:t>
                      </a:r>
                      <a:endParaRPr lang="th-TH" sz="1400" b="1" dirty="0">
                        <a:solidFill>
                          <a:srgbClr val="FFFF00"/>
                        </a:solidFill>
                        <a:latin typeface="+mj-lt"/>
                      </a:endParaRPr>
                    </a:p>
                  </a:txBody>
                  <a:tcPr marL="91438" marR="91438" marT="45701" marB="45701">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rgbClr val="FFFF00"/>
                          </a:solidFill>
                          <a:latin typeface="+mn-lt"/>
                          <a:ea typeface="+mn-ea"/>
                          <a:cs typeface="+mn-cs"/>
                        </a:rPr>
                        <a:t>THB</a:t>
                      </a:r>
                      <a:endParaRPr lang="th-TH" sz="1400" b="0" dirty="0">
                        <a:solidFill>
                          <a:srgbClr val="FFFF00"/>
                        </a:solidFill>
                        <a:latin typeface="+mj-lt"/>
                      </a:endParaRPr>
                    </a:p>
                  </a:txBody>
                  <a:tcPr marL="91438" marR="91438" marT="45701" marB="45701">
                    <a:solidFill>
                      <a:srgbClr val="006600"/>
                    </a:solidFill>
                  </a:tcPr>
                </a:tc>
                <a:tc>
                  <a:txBody>
                    <a:bodyPr/>
                    <a:lstStyle/>
                    <a:p>
                      <a:pPr algn="ctr"/>
                      <a:endParaRPr lang="th-TH" sz="1400" b="1" dirty="0">
                        <a:solidFill>
                          <a:srgbClr val="FFFF00"/>
                        </a:solidFill>
                        <a:latin typeface="+mj-lt"/>
                      </a:endParaRPr>
                    </a:p>
                  </a:txBody>
                  <a:tcPr marL="91438" marR="91438" marT="45701" marB="45701">
                    <a:solidFill>
                      <a:srgbClr val="006600"/>
                    </a:solidFill>
                  </a:tcPr>
                </a:tc>
                <a:tc>
                  <a:txBody>
                    <a:bodyPr/>
                    <a:lstStyle/>
                    <a:p>
                      <a:pPr algn="ctr"/>
                      <a:r>
                        <a:rPr lang="en-US" sz="1400" b="1" dirty="0" smtClean="0">
                          <a:solidFill>
                            <a:srgbClr val="FFFF00"/>
                          </a:solidFill>
                          <a:latin typeface="+mj-lt"/>
                        </a:rPr>
                        <a:t>94,592</a:t>
                      </a:r>
                      <a:endParaRPr lang="th-TH" sz="1400" b="1" dirty="0">
                        <a:solidFill>
                          <a:srgbClr val="FFFF00"/>
                        </a:solidFill>
                        <a:latin typeface="+mj-lt"/>
                      </a:endParaRPr>
                    </a:p>
                  </a:txBody>
                  <a:tcPr marL="91438" marR="91438" marT="45701" marB="45701">
                    <a:solidFill>
                      <a:srgbClr val="006600"/>
                    </a:solidFill>
                  </a:tcPr>
                </a:tc>
                <a:tc>
                  <a:txBody>
                    <a:bodyPr/>
                    <a:lstStyle/>
                    <a:p>
                      <a:pPr algn="ctr"/>
                      <a:r>
                        <a:rPr lang="en-US" sz="1400" b="1" dirty="0" smtClean="0">
                          <a:solidFill>
                            <a:srgbClr val="FFFF00"/>
                          </a:solidFill>
                          <a:latin typeface="+mj-lt"/>
                        </a:rPr>
                        <a:t>65.26</a:t>
                      </a:r>
                      <a:endParaRPr lang="th-TH" sz="1400" b="1" dirty="0">
                        <a:solidFill>
                          <a:srgbClr val="FFFF00"/>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  -seed</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0" dirty="0" smtClean="0">
                          <a:solidFill>
                            <a:schemeClr val="bg1"/>
                          </a:solidFill>
                          <a:latin typeface="+mj-lt"/>
                        </a:rPr>
                        <a:t>THB/ha</a:t>
                      </a:r>
                      <a:endParaRPr lang="th-TH" sz="1400" b="0"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3,125</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15,500</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10.69</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  -fertilizer</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0" dirty="0" err="1" smtClean="0">
                          <a:solidFill>
                            <a:schemeClr val="bg1"/>
                          </a:solidFill>
                          <a:latin typeface="+mj-lt"/>
                        </a:rPr>
                        <a:t>THB.ha</a:t>
                      </a:r>
                      <a:endParaRPr lang="th-TH" sz="1400" b="0"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5,095</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25,271</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17.43</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  -plant protection</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0" dirty="0" smtClean="0">
                          <a:solidFill>
                            <a:schemeClr val="bg1"/>
                          </a:solidFill>
                          <a:latin typeface="+mj-lt"/>
                        </a:rPr>
                        <a:t>THB/ha</a:t>
                      </a:r>
                      <a:endParaRPr lang="th-TH" sz="1400" b="0"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  -Fuel</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0" dirty="0" err="1" smtClean="0">
                          <a:solidFill>
                            <a:schemeClr val="bg1"/>
                          </a:solidFill>
                          <a:latin typeface="+mj-lt"/>
                        </a:rPr>
                        <a:t>ThB</a:t>
                      </a:r>
                      <a:r>
                        <a:rPr lang="en-US" sz="1400" b="0" dirty="0" smtClean="0">
                          <a:solidFill>
                            <a:schemeClr val="bg1"/>
                          </a:solidFill>
                          <a:latin typeface="+mj-lt"/>
                        </a:rPr>
                        <a:t>/ha</a:t>
                      </a:r>
                      <a:endParaRPr lang="th-TH" sz="1400" b="0"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714</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3,540</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2.44</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 -Hired and family Labor 1/</a:t>
                      </a:r>
                      <a:endParaRPr lang="th-TH" sz="1400" b="1" dirty="0">
                        <a:solidFill>
                          <a:schemeClr val="bg1"/>
                        </a:solidFill>
                        <a:latin typeface="+mj-lt"/>
                      </a:endParaRPr>
                    </a:p>
                  </a:txBody>
                  <a:tcPr marL="91438" marR="91438" marT="45701" marB="45701">
                    <a:solidFill>
                      <a:srgbClr val="006600"/>
                    </a:solidFill>
                  </a:tcPr>
                </a:tc>
                <a:tc>
                  <a:txBody>
                    <a:bodyPr/>
                    <a:lstStyle/>
                    <a:p>
                      <a:pPr algn="ctr"/>
                      <a:endParaRPr lang="th-TH" sz="1400" b="0"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47,402</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32.70</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  -other</a:t>
                      </a:r>
                      <a:endParaRPr lang="th-TH" sz="1400" b="1" dirty="0">
                        <a:solidFill>
                          <a:schemeClr val="bg1"/>
                        </a:solidFill>
                        <a:latin typeface="+mj-lt"/>
                      </a:endParaRPr>
                    </a:p>
                  </a:txBody>
                  <a:tcPr marL="91438" marR="91438" marT="45701" marB="45701">
                    <a:solidFill>
                      <a:srgbClr val="006600"/>
                    </a:solidFill>
                  </a:tcPr>
                </a:tc>
                <a:tc>
                  <a:txBody>
                    <a:bodyPr/>
                    <a:lstStyle/>
                    <a:p>
                      <a:pPr algn="ctr"/>
                      <a:endParaRPr lang="th-TH" sz="1400" b="0"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2,880</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1.99</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rgbClr val="FFFF00"/>
                          </a:solidFill>
                          <a:latin typeface="+mj-lt"/>
                        </a:rPr>
                        <a:t>Fixed cost</a:t>
                      </a:r>
                      <a:endParaRPr lang="th-TH" sz="1400" b="1" dirty="0">
                        <a:solidFill>
                          <a:srgbClr val="FFFF00"/>
                        </a:solidFill>
                        <a:latin typeface="+mj-lt"/>
                      </a:endParaRPr>
                    </a:p>
                  </a:txBody>
                  <a:tcPr marL="91438" marR="91438" marT="45701" marB="45701">
                    <a:solidFill>
                      <a:srgbClr val="006600"/>
                    </a:solidFill>
                  </a:tcPr>
                </a:tc>
                <a:tc>
                  <a:txBody>
                    <a:bodyPr/>
                    <a:lstStyle/>
                    <a:p>
                      <a:pPr algn="ctr"/>
                      <a:r>
                        <a:rPr lang="en-US" sz="1400" b="0" dirty="0" smtClean="0">
                          <a:solidFill>
                            <a:srgbClr val="FFFF00"/>
                          </a:solidFill>
                          <a:latin typeface="+mj-lt"/>
                        </a:rPr>
                        <a:t>THB</a:t>
                      </a:r>
                      <a:endParaRPr lang="th-TH" sz="1400" b="0" dirty="0">
                        <a:solidFill>
                          <a:srgbClr val="FFFF00"/>
                        </a:solidFill>
                        <a:latin typeface="+mj-lt"/>
                      </a:endParaRPr>
                    </a:p>
                  </a:txBody>
                  <a:tcPr marL="91438" marR="91438" marT="45701" marB="45701">
                    <a:solidFill>
                      <a:srgbClr val="006600"/>
                    </a:solidFill>
                  </a:tcPr>
                </a:tc>
                <a:tc>
                  <a:txBody>
                    <a:bodyPr/>
                    <a:lstStyle/>
                    <a:p>
                      <a:pPr algn="ctr"/>
                      <a:endParaRPr lang="th-TH" sz="1400" b="1" dirty="0">
                        <a:solidFill>
                          <a:srgbClr val="FFFF00"/>
                        </a:solidFill>
                        <a:latin typeface="+mj-lt"/>
                      </a:endParaRPr>
                    </a:p>
                  </a:txBody>
                  <a:tcPr marL="91438" marR="91438" marT="45701" marB="45701">
                    <a:solidFill>
                      <a:srgbClr val="006600"/>
                    </a:solidFill>
                  </a:tcPr>
                </a:tc>
                <a:tc>
                  <a:txBody>
                    <a:bodyPr/>
                    <a:lstStyle/>
                    <a:p>
                      <a:pPr algn="ctr"/>
                      <a:r>
                        <a:rPr lang="en-US" sz="1400" b="1" dirty="0" smtClean="0">
                          <a:solidFill>
                            <a:srgbClr val="FFFF00"/>
                          </a:solidFill>
                          <a:latin typeface="+mj-lt"/>
                        </a:rPr>
                        <a:t>50,350</a:t>
                      </a:r>
                      <a:endParaRPr lang="th-TH" sz="1400" b="1" dirty="0">
                        <a:solidFill>
                          <a:srgbClr val="FFFF00"/>
                        </a:solidFill>
                        <a:latin typeface="+mj-lt"/>
                      </a:endParaRPr>
                    </a:p>
                  </a:txBody>
                  <a:tcPr marL="91438" marR="91438" marT="45701" marB="45701">
                    <a:solidFill>
                      <a:srgbClr val="006600"/>
                    </a:solidFill>
                  </a:tcPr>
                </a:tc>
                <a:tc>
                  <a:txBody>
                    <a:bodyPr/>
                    <a:lstStyle/>
                    <a:p>
                      <a:pPr algn="ctr"/>
                      <a:r>
                        <a:rPr lang="en-US" sz="1400" b="1" dirty="0" smtClean="0">
                          <a:solidFill>
                            <a:srgbClr val="FFFF00"/>
                          </a:solidFill>
                          <a:latin typeface="+mj-lt"/>
                        </a:rPr>
                        <a:t>34.74</a:t>
                      </a:r>
                      <a:endParaRPr lang="th-TH" sz="1400" b="1" dirty="0">
                        <a:solidFill>
                          <a:srgbClr val="FFFF00"/>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   -Land  </a:t>
                      </a:r>
                      <a:endParaRPr lang="th-TH" sz="1400" b="1" dirty="0">
                        <a:solidFill>
                          <a:schemeClr val="bg1"/>
                        </a:solidFill>
                        <a:latin typeface="+mj-lt"/>
                      </a:endParaRPr>
                    </a:p>
                  </a:txBody>
                  <a:tcPr marL="91438" marR="91438" marT="45701" marB="45701">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bg1"/>
                          </a:solidFill>
                          <a:latin typeface="+mn-lt"/>
                          <a:ea typeface="+mn-ea"/>
                          <a:cs typeface="+mn-cs"/>
                        </a:rPr>
                        <a:t>THB</a:t>
                      </a:r>
                      <a:endParaRPr lang="th-TH" sz="1400" b="0"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39,680</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27.38</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   -Depreciation</a:t>
                      </a:r>
                      <a:endParaRPr lang="th-TH" sz="1400" b="1" dirty="0">
                        <a:solidFill>
                          <a:schemeClr val="bg1"/>
                        </a:solidFill>
                        <a:latin typeface="+mj-lt"/>
                      </a:endParaRPr>
                    </a:p>
                  </a:txBody>
                  <a:tcPr marL="91438" marR="91438" marT="45701" marB="45701">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bg1"/>
                          </a:solidFill>
                          <a:latin typeface="+mn-lt"/>
                          <a:ea typeface="+mn-ea"/>
                          <a:cs typeface="+mn-cs"/>
                        </a:rPr>
                        <a:t>THB</a:t>
                      </a:r>
                      <a:endParaRPr lang="th-TH" sz="1400" b="0"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8,388</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5.79</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  -Interest</a:t>
                      </a:r>
                      <a:endParaRPr lang="th-TH" sz="1400" b="1" dirty="0">
                        <a:solidFill>
                          <a:schemeClr val="bg1"/>
                        </a:solidFill>
                        <a:latin typeface="+mj-lt"/>
                      </a:endParaRPr>
                    </a:p>
                  </a:txBody>
                  <a:tcPr marL="91438" marR="91438" marT="45701" marB="45701">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bg1"/>
                          </a:solidFill>
                          <a:latin typeface="+mn-lt"/>
                          <a:ea typeface="+mn-ea"/>
                          <a:cs typeface="+mn-cs"/>
                        </a:rPr>
                        <a:t>THB</a:t>
                      </a:r>
                      <a:endParaRPr lang="th-TH" sz="1400" b="0"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2,281</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1.57</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Total cost</a:t>
                      </a:r>
                      <a:endParaRPr lang="th-TH" sz="1400" b="1" dirty="0">
                        <a:solidFill>
                          <a:schemeClr val="bg1"/>
                        </a:solidFill>
                        <a:latin typeface="+mj-lt"/>
                      </a:endParaRPr>
                    </a:p>
                  </a:txBody>
                  <a:tcPr marL="91438" marR="91438" marT="45701" marB="45701">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bg1"/>
                          </a:solidFill>
                          <a:latin typeface="+mn-lt"/>
                          <a:ea typeface="+mn-ea"/>
                          <a:cs typeface="+mn-cs"/>
                        </a:rPr>
                        <a:t>THB</a:t>
                      </a:r>
                      <a:endParaRPr lang="th-TH" sz="1400" b="0"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144,942</a:t>
                      </a: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100.00</a:t>
                      </a:r>
                      <a:endParaRPr lang="th-TH" sz="1400" b="1" dirty="0">
                        <a:solidFill>
                          <a:schemeClr val="bg1"/>
                        </a:solidFill>
                        <a:latin typeface="+mj-lt"/>
                      </a:endParaRPr>
                    </a:p>
                  </a:txBody>
                  <a:tcPr marL="91438" marR="91438" marT="45701" marB="45701">
                    <a:solidFill>
                      <a:srgbClr val="006600"/>
                    </a:solidFill>
                  </a:tcPr>
                </a:tc>
              </a:tr>
              <a:tr h="304760">
                <a:tc>
                  <a:txBody>
                    <a:bodyPr/>
                    <a:lstStyle/>
                    <a:p>
                      <a:r>
                        <a:rPr lang="en-US" sz="1400" b="1" dirty="0" smtClean="0">
                          <a:solidFill>
                            <a:schemeClr val="bg1"/>
                          </a:solidFill>
                          <a:latin typeface="+mj-lt"/>
                        </a:rPr>
                        <a:t>Total cost per ton</a:t>
                      </a:r>
                      <a:endParaRPr lang="th-TH" sz="1400" b="1" dirty="0">
                        <a:solidFill>
                          <a:schemeClr val="bg1"/>
                        </a:solidFill>
                        <a:latin typeface="+mj-lt"/>
                      </a:endParaRPr>
                    </a:p>
                  </a:txBody>
                  <a:tcPr marL="91438" marR="91438" marT="45701" marB="45701">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solidFill>
                            <a:schemeClr val="bg1"/>
                          </a:solidFill>
                          <a:latin typeface="+mj-lt"/>
                        </a:rPr>
                        <a:t>THB</a:t>
                      </a:r>
                      <a:endParaRPr lang="th-TH" sz="1400" b="0"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c>
                  <a:txBody>
                    <a:bodyPr/>
                    <a:lstStyle/>
                    <a:p>
                      <a:pPr algn="ctr"/>
                      <a:r>
                        <a:rPr lang="en-US" sz="1400" b="1" dirty="0" smtClean="0">
                          <a:solidFill>
                            <a:schemeClr val="bg1"/>
                          </a:solidFill>
                          <a:latin typeface="+mj-lt"/>
                        </a:rPr>
                        <a:t>10,136</a:t>
                      </a:r>
                      <a:endParaRPr lang="th-TH" sz="1400" b="1" dirty="0">
                        <a:solidFill>
                          <a:schemeClr val="bg1"/>
                        </a:solidFill>
                        <a:latin typeface="+mj-lt"/>
                      </a:endParaRPr>
                    </a:p>
                  </a:txBody>
                  <a:tcPr marL="91438" marR="91438" marT="45701" marB="45701">
                    <a:solidFill>
                      <a:srgbClr val="006600"/>
                    </a:solidFill>
                  </a:tcPr>
                </a:tc>
                <a:tc>
                  <a:txBody>
                    <a:bodyPr/>
                    <a:lstStyle/>
                    <a:p>
                      <a:pPr algn="ctr"/>
                      <a:endParaRPr lang="th-TH" sz="1400" b="1" dirty="0">
                        <a:solidFill>
                          <a:schemeClr val="bg1"/>
                        </a:solidFill>
                        <a:latin typeface="+mj-lt"/>
                      </a:endParaRPr>
                    </a:p>
                  </a:txBody>
                  <a:tcPr marL="91438" marR="91438" marT="45701" marB="45701">
                    <a:solidFill>
                      <a:srgbClr val="006600"/>
                    </a:solidFill>
                  </a:tcPr>
                </a:tc>
              </a:tr>
            </a:tbl>
          </a:graphicData>
        </a:graphic>
      </p:graphicFrame>
      <p:graphicFrame>
        <p:nvGraphicFramePr>
          <p:cNvPr id="9" name="Table 8"/>
          <p:cNvGraphicFramePr>
            <a:graphicFrameLocks noGrp="1"/>
          </p:cNvGraphicFramePr>
          <p:nvPr/>
        </p:nvGraphicFramePr>
        <p:xfrm>
          <a:off x="0" y="4786313"/>
          <a:ext cx="3500438" cy="1524000"/>
        </p:xfrm>
        <a:graphic>
          <a:graphicData uri="http://schemas.openxmlformats.org/drawingml/2006/table">
            <a:tbl>
              <a:tblPr firstRow="1" bandRow="1">
                <a:tableStyleId>{5C22544A-7EE6-4342-B048-85BDC9FD1C3A}</a:tableStyleId>
              </a:tblPr>
              <a:tblGrid>
                <a:gridCol w="1714484"/>
                <a:gridCol w="543482"/>
                <a:gridCol w="1242472"/>
              </a:tblGrid>
              <a:tr h="304800">
                <a:tc>
                  <a:txBody>
                    <a:bodyPr/>
                    <a:lstStyle/>
                    <a:p>
                      <a:r>
                        <a:rPr lang="en-US" sz="1400" b="1" dirty="0" smtClean="0">
                          <a:solidFill>
                            <a:schemeClr val="bg1"/>
                          </a:solidFill>
                          <a:latin typeface="+mj-lt"/>
                        </a:rPr>
                        <a:t>Gross revenue</a:t>
                      </a:r>
                      <a:endParaRPr lang="th-TH" sz="1400" b="1" dirty="0">
                        <a:solidFill>
                          <a:schemeClr val="bg1"/>
                        </a:solidFill>
                        <a:latin typeface="+mj-lt"/>
                      </a:endParaRPr>
                    </a:p>
                  </a:txBody>
                  <a:tcPr marL="91438" marR="91438" marT="45708" marB="45708">
                    <a:solidFill>
                      <a:srgbClr val="006600"/>
                    </a:solidFill>
                  </a:tcPr>
                </a:tc>
                <a:tc>
                  <a:txBody>
                    <a:bodyPr/>
                    <a:lstStyle/>
                    <a:p>
                      <a:pPr algn="ctr"/>
                      <a:r>
                        <a:rPr lang="en-US" sz="1400" b="1" dirty="0" smtClean="0">
                          <a:solidFill>
                            <a:schemeClr val="bg1"/>
                          </a:solidFill>
                          <a:latin typeface="+mj-lt"/>
                        </a:rPr>
                        <a:t>THB</a:t>
                      </a:r>
                      <a:endParaRPr lang="th-TH" sz="1400" b="1" dirty="0">
                        <a:solidFill>
                          <a:schemeClr val="bg1"/>
                        </a:solidFill>
                        <a:latin typeface="+mj-lt"/>
                      </a:endParaRPr>
                    </a:p>
                  </a:txBody>
                  <a:tcPr marL="91438" marR="91438" marT="45708" marB="45708">
                    <a:solidFill>
                      <a:srgbClr val="006600"/>
                    </a:solidFill>
                  </a:tcPr>
                </a:tc>
                <a:tc>
                  <a:txBody>
                    <a:bodyPr/>
                    <a:lstStyle/>
                    <a:p>
                      <a:pPr algn="ctr"/>
                      <a:r>
                        <a:rPr lang="en-US" sz="1400" b="1" dirty="0" smtClean="0">
                          <a:solidFill>
                            <a:schemeClr val="bg1"/>
                          </a:solidFill>
                          <a:latin typeface="+mj-lt"/>
                        </a:rPr>
                        <a:t>283,414</a:t>
                      </a:r>
                      <a:endParaRPr lang="th-TH" sz="1400" b="1" dirty="0">
                        <a:solidFill>
                          <a:schemeClr val="bg1"/>
                        </a:solidFill>
                        <a:latin typeface="+mj-lt"/>
                      </a:endParaRPr>
                    </a:p>
                  </a:txBody>
                  <a:tcPr marL="91438" marR="91438" marT="45708" marB="45708">
                    <a:solidFill>
                      <a:srgbClr val="006600"/>
                    </a:solidFill>
                  </a:tcPr>
                </a:tc>
              </a:tr>
              <a:tr h="304800">
                <a:tc>
                  <a:txBody>
                    <a:bodyPr/>
                    <a:lstStyle/>
                    <a:p>
                      <a:r>
                        <a:rPr lang="en-US" sz="1400" b="1" dirty="0" smtClean="0">
                          <a:solidFill>
                            <a:schemeClr val="bg1"/>
                          </a:solidFill>
                          <a:latin typeface="+mj-lt"/>
                        </a:rPr>
                        <a:t>Total cost</a:t>
                      </a:r>
                      <a:endParaRPr lang="th-TH" sz="1400" b="1" dirty="0">
                        <a:solidFill>
                          <a:schemeClr val="bg1"/>
                        </a:solidFill>
                        <a:latin typeface="+mj-lt"/>
                      </a:endParaRPr>
                    </a:p>
                  </a:txBody>
                  <a:tcPr marL="91438" marR="91438" marT="45708" marB="45708">
                    <a:solidFill>
                      <a:srgbClr val="006600"/>
                    </a:solidFill>
                  </a:tcPr>
                </a:tc>
                <a:tc>
                  <a:txBody>
                    <a:bodyPr/>
                    <a:lstStyle/>
                    <a:p>
                      <a:pPr algn="ctr"/>
                      <a:r>
                        <a:rPr lang="en-US" sz="1400" b="1" dirty="0" smtClean="0">
                          <a:solidFill>
                            <a:schemeClr val="bg1"/>
                          </a:solidFill>
                          <a:latin typeface="+mj-lt"/>
                        </a:rPr>
                        <a:t>THB</a:t>
                      </a:r>
                      <a:endParaRPr lang="th-TH" sz="1400" b="1" dirty="0">
                        <a:solidFill>
                          <a:schemeClr val="bg1"/>
                        </a:solidFill>
                        <a:latin typeface="+mj-lt"/>
                      </a:endParaRPr>
                    </a:p>
                  </a:txBody>
                  <a:tcPr marL="91438" marR="91438" marT="45708" marB="45708">
                    <a:solidFill>
                      <a:srgbClr val="006600"/>
                    </a:solidFill>
                  </a:tcPr>
                </a:tc>
                <a:tc>
                  <a:txBody>
                    <a:bodyPr/>
                    <a:lstStyle/>
                    <a:p>
                      <a:pPr algn="ctr"/>
                      <a:r>
                        <a:rPr lang="en-US" sz="1400" b="1" dirty="0" smtClean="0">
                          <a:solidFill>
                            <a:schemeClr val="bg1"/>
                          </a:solidFill>
                          <a:latin typeface="+mj-lt"/>
                        </a:rPr>
                        <a:t>144,942</a:t>
                      </a:r>
                      <a:endParaRPr lang="th-TH" sz="1400" b="1" dirty="0">
                        <a:solidFill>
                          <a:schemeClr val="bg1"/>
                        </a:solidFill>
                        <a:latin typeface="+mj-lt"/>
                      </a:endParaRPr>
                    </a:p>
                  </a:txBody>
                  <a:tcPr marL="91438" marR="91438" marT="45708" marB="45708">
                    <a:solidFill>
                      <a:srgbClr val="006600"/>
                    </a:solidFill>
                  </a:tcPr>
                </a:tc>
              </a:tr>
              <a:tr h="304800">
                <a:tc>
                  <a:txBody>
                    <a:bodyPr/>
                    <a:lstStyle/>
                    <a:p>
                      <a:r>
                        <a:rPr lang="en-US" sz="1400" b="1" dirty="0" smtClean="0">
                          <a:solidFill>
                            <a:schemeClr val="bg1"/>
                          </a:solidFill>
                          <a:latin typeface="+mj-lt"/>
                        </a:rPr>
                        <a:t>Farm’s profit</a:t>
                      </a:r>
                      <a:endParaRPr lang="th-TH" sz="1400" b="1" dirty="0">
                        <a:solidFill>
                          <a:schemeClr val="bg1"/>
                        </a:solidFill>
                        <a:latin typeface="+mj-lt"/>
                      </a:endParaRPr>
                    </a:p>
                  </a:txBody>
                  <a:tcPr marL="91438" marR="91438" marT="45708" marB="45708">
                    <a:solidFill>
                      <a:srgbClr val="006600"/>
                    </a:solidFill>
                  </a:tcPr>
                </a:tc>
                <a:tc>
                  <a:txBody>
                    <a:bodyPr/>
                    <a:lstStyle/>
                    <a:p>
                      <a:pPr algn="ctr"/>
                      <a:r>
                        <a:rPr lang="en-US" sz="1400" b="1" dirty="0" smtClean="0">
                          <a:solidFill>
                            <a:schemeClr val="bg1"/>
                          </a:solidFill>
                          <a:latin typeface="+mj-lt"/>
                        </a:rPr>
                        <a:t>THB</a:t>
                      </a:r>
                      <a:endParaRPr lang="th-TH" sz="1400" b="1" dirty="0">
                        <a:solidFill>
                          <a:schemeClr val="bg1"/>
                        </a:solidFill>
                        <a:latin typeface="+mj-lt"/>
                      </a:endParaRPr>
                    </a:p>
                  </a:txBody>
                  <a:tcPr marL="91438" marR="91438" marT="45708" marB="45708">
                    <a:solidFill>
                      <a:srgbClr val="006600"/>
                    </a:solidFill>
                  </a:tcPr>
                </a:tc>
                <a:tc>
                  <a:txBody>
                    <a:bodyPr/>
                    <a:lstStyle/>
                    <a:p>
                      <a:pPr algn="ctr"/>
                      <a:r>
                        <a:rPr lang="en-US" sz="1400" b="1" dirty="0" smtClean="0">
                          <a:solidFill>
                            <a:schemeClr val="bg1"/>
                          </a:solidFill>
                          <a:latin typeface="+mj-lt"/>
                        </a:rPr>
                        <a:t>138,972</a:t>
                      </a:r>
                      <a:endParaRPr lang="th-TH" sz="1400" b="1" dirty="0">
                        <a:solidFill>
                          <a:schemeClr val="bg1"/>
                        </a:solidFill>
                        <a:latin typeface="+mj-lt"/>
                      </a:endParaRPr>
                    </a:p>
                  </a:txBody>
                  <a:tcPr marL="91438" marR="91438" marT="45708" marB="45708">
                    <a:solidFill>
                      <a:srgbClr val="006600"/>
                    </a:solidFill>
                  </a:tcPr>
                </a:tc>
              </a:tr>
              <a:tr h="304800">
                <a:tc>
                  <a:txBody>
                    <a:bodyPr/>
                    <a:lstStyle/>
                    <a:p>
                      <a:r>
                        <a:rPr lang="en-US" sz="1400" b="1" dirty="0" smtClean="0">
                          <a:solidFill>
                            <a:schemeClr val="bg1"/>
                          </a:solidFill>
                          <a:latin typeface="+mj-lt"/>
                        </a:rPr>
                        <a:t>Farm’s profit per ha</a:t>
                      </a:r>
                      <a:endParaRPr lang="th-TH" sz="1400" b="1" dirty="0">
                        <a:solidFill>
                          <a:schemeClr val="bg1"/>
                        </a:solidFill>
                        <a:latin typeface="+mj-lt"/>
                      </a:endParaRPr>
                    </a:p>
                  </a:txBody>
                  <a:tcPr marL="91438" marR="91438" marT="45708" marB="45708">
                    <a:solidFill>
                      <a:srgbClr val="006600"/>
                    </a:solidFill>
                  </a:tcPr>
                </a:tc>
                <a:tc>
                  <a:txBody>
                    <a:bodyPr/>
                    <a:lstStyle/>
                    <a:p>
                      <a:pPr algn="ctr"/>
                      <a:r>
                        <a:rPr lang="en-US" sz="1400" b="1" dirty="0" smtClean="0">
                          <a:solidFill>
                            <a:schemeClr val="bg1"/>
                          </a:solidFill>
                          <a:latin typeface="+mj-lt"/>
                        </a:rPr>
                        <a:t>THB</a:t>
                      </a:r>
                      <a:endParaRPr lang="th-TH" sz="1400" b="1" dirty="0">
                        <a:solidFill>
                          <a:schemeClr val="bg1"/>
                        </a:solidFill>
                        <a:latin typeface="+mj-lt"/>
                      </a:endParaRPr>
                    </a:p>
                  </a:txBody>
                  <a:tcPr marL="91438" marR="91438" marT="45708" marB="45708">
                    <a:solidFill>
                      <a:srgbClr val="006600"/>
                    </a:solidFill>
                  </a:tcPr>
                </a:tc>
                <a:tc>
                  <a:txBody>
                    <a:bodyPr/>
                    <a:lstStyle/>
                    <a:p>
                      <a:pPr algn="ctr"/>
                      <a:r>
                        <a:rPr lang="en-US" sz="1400" b="1" dirty="0" smtClean="0">
                          <a:solidFill>
                            <a:schemeClr val="bg1"/>
                          </a:solidFill>
                          <a:latin typeface="+mj-lt"/>
                        </a:rPr>
                        <a:t>27,694</a:t>
                      </a:r>
                      <a:endParaRPr lang="th-TH" sz="1400" b="1" dirty="0">
                        <a:solidFill>
                          <a:schemeClr val="bg1"/>
                        </a:solidFill>
                        <a:latin typeface="+mj-lt"/>
                      </a:endParaRPr>
                    </a:p>
                  </a:txBody>
                  <a:tcPr marL="91438" marR="91438" marT="45708" marB="45708">
                    <a:solidFill>
                      <a:srgbClr val="006600"/>
                    </a:solidFill>
                  </a:tcPr>
                </a:tc>
              </a:tr>
              <a:tr h="304800">
                <a:tc>
                  <a:txBody>
                    <a:bodyPr/>
                    <a:lstStyle/>
                    <a:p>
                      <a:r>
                        <a:rPr lang="en-US" sz="1400" b="1" dirty="0" smtClean="0">
                          <a:solidFill>
                            <a:schemeClr val="bg1"/>
                          </a:solidFill>
                          <a:latin typeface="+mj-lt"/>
                        </a:rPr>
                        <a:t>Farm’s profit per ton</a:t>
                      </a:r>
                      <a:endParaRPr lang="th-TH" sz="1400" b="1" dirty="0">
                        <a:solidFill>
                          <a:schemeClr val="bg1"/>
                        </a:solidFill>
                        <a:latin typeface="+mj-lt"/>
                      </a:endParaRPr>
                    </a:p>
                  </a:txBody>
                  <a:tcPr marL="91438" marR="91438" marT="45708" marB="45708">
                    <a:solidFill>
                      <a:srgbClr val="006600"/>
                    </a:solidFill>
                  </a:tcPr>
                </a:tc>
                <a:tc>
                  <a:txBody>
                    <a:bodyPr/>
                    <a:lstStyle/>
                    <a:p>
                      <a:pPr algn="ctr"/>
                      <a:r>
                        <a:rPr lang="en-US" sz="1400" b="1" dirty="0" smtClean="0">
                          <a:solidFill>
                            <a:schemeClr val="bg1"/>
                          </a:solidFill>
                          <a:latin typeface="+mj-lt"/>
                        </a:rPr>
                        <a:t>THB</a:t>
                      </a:r>
                      <a:endParaRPr lang="th-TH" sz="1400" b="1" dirty="0">
                        <a:solidFill>
                          <a:schemeClr val="bg1"/>
                        </a:solidFill>
                        <a:latin typeface="+mj-lt"/>
                      </a:endParaRPr>
                    </a:p>
                  </a:txBody>
                  <a:tcPr marL="91438" marR="91438" marT="45708" marB="45708">
                    <a:solidFill>
                      <a:srgbClr val="006600"/>
                    </a:solidFill>
                  </a:tcPr>
                </a:tc>
                <a:tc>
                  <a:txBody>
                    <a:bodyPr/>
                    <a:lstStyle/>
                    <a:p>
                      <a:pPr algn="ctr"/>
                      <a:r>
                        <a:rPr lang="en-US" sz="1400" b="1" dirty="0" smtClean="0">
                          <a:solidFill>
                            <a:schemeClr val="bg1"/>
                          </a:solidFill>
                          <a:latin typeface="+mj-lt"/>
                        </a:rPr>
                        <a:t>9,683</a:t>
                      </a:r>
                      <a:endParaRPr lang="th-TH" sz="1400" b="1" dirty="0">
                        <a:solidFill>
                          <a:schemeClr val="bg1"/>
                        </a:solidFill>
                        <a:latin typeface="+mj-lt"/>
                      </a:endParaRPr>
                    </a:p>
                  </a:txBody>
                  <a:tcPr marL="91438" marR="91438" marT="45708" marB="45708">
                    <a:solidFill>
                      <a:srgbClr val="006600"/>
                    </a:solidFill>
                  </a:tcPr>
                </a:tc>
              </a:tr>
            </a:tbl>
          </a:graphicData>
        </a:graphic>
      </p:graphicFrame>
      <p:sp>
        <p:nvSpPr>
          <p:cNvPr id="13435" name="TextBox 9"/>
          <p:cNvSpPr txBox="1">
            <a:spLocks noChangeArrowheads="1"/>
          </p:cNvSpPr>
          <p:nvPr/>
        </p:nvSpPr>
        <p:spPr bwMode="auto">
          <a:xfrm>
            <a:off x="214313" y="1428750"/>
            <a:ext cx="3643312" cy="1230313"/>
          </a:xfrm>
          <a:prstGeom prst="rect">
            <a:avLst/>
          </a:prstGeom>
          <a:noFill/>
          <a:ln w="9525">
            <a:noFill/>
            <a:miter lim="800000"/>
            <a:headEnd/>
            <a:tailEnd/>
          </a:ln>
        </p:spPr>
        <p:txBody>
          <a:bodyPr>
            <a:spAutoFit/>
          </a:bodyPr>
          <a:lstStyle/>
          <a:p>
            <a:pPr>
              <a:buFont typeface="Wingdings" pitchFamily="2" charset="2"/>
              <a:buChar char="ð"/>
              <a:defRPr/>
            </a:pPr>
            <a:r>
              <a:rPr lang="en-US" sz="1800" dirty="0">
                <a:latin typeface="+mj-lt"/>
              </a:rPr>
              <a:t>Farm Production cost  144,942THB</a:t>
            </a:r>
          </a:p>
          <a:p>
            <a:pPr>
              <a:defRPr/>
            </a:pPr>
            <a:r>
              <a:rPr lang="en-US" sz="1800" dirty="0">
                <a:latin typeface="+mj-lt"/>
              </a:rPr>
              <a:t>    (or 28,988THB/ha)</a:t>
            </a:r>
          </a:p>
          <a:p>
            <a:pPr>
              <a:defRPr/>
            </a:pPr>
            <a:r>
              <a:rPr lang="en-US" sz="1800" dirty="0">
                <a:latin typeface="+mj-lt"/>
              </a:rPr>
              <a:t>   </a:t>
            </a:r>
            <a:r>
              <a:rPr lang="en-US" sz="1800" dirty="0">
                <a:latin typeface="+mj-lt"/>
                <a:sym typeface="Wingdings"/>
              </a:rPr>
              <a:t> 65.25% </a:t>
            </a:r>
            <a:r>
              <a:rPr lang="en-US" sz="1800" dirty="0">
                <a:latin typeface="+mj-lt"/>
              </a:rPr>
              <a:t>share of direct cost</a:t>
            </a:r>
          </a:p>
          <a:p>
            <a:pPr>
              <a:defRPr/>
            </a:pPr>
            <a:r>
              <a:rPr lang="en-US" sz="1800" dirty="0">
                <a:latin typeface="+mj-lt"/>
              </a:rPr>
              <a:t>   </a:t>
            </a:r>
            <a:r>
              <a:rPr lang="en-US" sz="1800" dirty="0">
                <a:latin typeface="+mj-lt"/>
                <a:sym typeface="Wingdings"/>
              </a:rPr>
              <a:t> 34.74% share of</a:t>
            </a:r>
            <a:r>
              <a:rPr lang="en-US" sz="1800" dirty="0">
                <a:latin typeface="+mj-lt"/>
              </a:rPr>
              <a:t> fixed cost </a:t>
            </a:r>
            <a:endParaRPr lang="th-TH" dirty="0">
              <a:latin typeface="+mj-lt"/>
            </a:endParaRPr>
          </a:p>
        </p:txBody>
      </p:sp>
      <p:sp>
        <p:nvSpPr>
          <p:cNvPr id="11" name="TextBox 10"/>
          <p:cNvSpPr txBox="1"/>
          <p:nvPr/>
        </p:nvSpPr>
        <p:spPr>
          <a:xfrm>
            <a:off x="142875" y="6305550"/>
            <a:ext cx="2071688" cy="338138"/>
          </a:xfrm>
          <a:prstGeom prst="rect">
            <a:avLst/>
          </a:prstGeom>
          <a:solidFill>
            <a:srgbClr val="0066FF"/>
          </a:solidFill>
        </p:spPr>
        <p:txBody>
          <a:bodyPr>
            <a:spAutoFit/>
          </a:bodyPr>
          <a:lstStyle/>
          <a:p>
            <a:pPr>
              <a:defRPr/>
            </a:pPr>
            <a:r>
              <a:rPr lang="en-US" sz="1600" dirty="0">
                <a:latin typeface="+mj-lt"/>
              </a:rPr>
              <a:t> </a:t>
            </a:r>
            <a:r>
              <a:rPr lang="en-US" sz="1600" dirty="0">
                <a:solidFill>
                  <a:schemeClr val="bg1"/>
                </a:solidFill>
                <a:latin typeface="+mj-lt"/>
              </a:rPr>
              <a:t>Note: </a:t>
            </a:r>
            <a:r>
              <a:rPr lang="en-US" sz="1600" b="1" dirty="0">
                <a:solidFill>
                  <a:schemeClr val="bg1"/>
                </a:solidFill>
                <a:latin typeface="+mj-lt"/>
              </a:rPr>
              <a:t>1US$=30THB</a:t>
            </a:r>
            <a:endParaRPr lang="th-TH" sz="1600" b="1" dirty="0">
              <a:solidFill>
                <a:schemeClr val="bg1"/>
              </a:solidFill>
              <a:latin typeface="+mj-lt"/>
            </a:endParaRPr>
          </a:p>
        </p:txBody>
      </p:sp>
      <p:sp>
        <p:nvSpPr>
          <p:cNvPr id="13437" name="TextBox 11"/>
          <p:cNvSpPr txBox="1">
            <a:spLocks noChangeArrowheads="1"/>
          </p:cNvSpPr>
          <p:nvPr/>
        </p:nvSpPr>
        <p:spPr bwMode="auto">
          <a:xfrm>
            <a:off x="285750" y="2571750"/>
            <a:ext cx="3357563" cy="677863"/>
          </a:xfrm>
          <a:prstGeom prst="rect">
            <a:avLst/>
          </a:prstGeom>
          <a:noFill/>
          <a:ln w="9525">
            <a:noFill/>
            <a:miter lim="800000"/>
            <a:headEnd/>
            <a:tailEnd/>
          </a:ln>
        </p:spPr>
        <p:txBody>
          <a:bodyPr>
            <a:spAutoFit/>
          </a:bodyPr>
          <a:lstStyle/>
          <a:p>
            <a:pPr>
              <a:buFont typeface="Wingdings" pitchFamily="2" charset="2"/>
              <a:buChar char="ð"/>
              <a:defRPr/>
            </a:pPr>
            <a:r>
              <a:rPr lang="en-US" sz="1800" dirty="0">
                <a:latin typeface="+mj-lt"/>
              </a:rPr>
              <a:t>Price per ton</a:t>
            </a:r>
          </a:p>
          <a:p>
            <a:pPr>
              <a:defRPr/>
            </a:pPr>
            <a:r>
              <a:rPr lang="en-US" sz="1800" dirty="0">
                <a:latin typeface="+mj-lt"/>
              </a:rPr>
              <a:t>   -paddy  20,000THB</a:t>
            </a:r>
            <a:r>
              <a:rPr lang="en-US" dirty="0"/>
              <a:t>.</a:t>
            </a:r>
            <a:endParaRPr lang="th-TH" dirty="0"/>
          </a:p>
        </p:txBody>
      </p:sp>
      <p:sp>
        <p:nvSpPr>
          <p:cNvPr id="14" name="TextBox 13"/>
          <p:cNvSpPr txBox="1"/>
          <p:nvPr/>
        </p:nvSpPr>
        <p:spPr>
          <a:xfrm>
            <a:off x="3857625" y="6500813"/>
            <a:ext cx="4572000" cy="369887"/>
          </a:xfrm>
          <a:prstGeom prst="rect">
            <a:avLst/>
          </a:prstGeom>
          <a:noFill/>
        </p:spPr>
        <p:txBody>
          <a:bodyPr>
            <a:spAutoFit/>
          </a:bodyPr>
          <a:lstStyle/>
          <a:p>
            <a:pPr>
              <a:defRPr/>
            </a:pPr>
            <a:r>
              <a:rPr lang="en-US" sz="900" dirty="0">
                <a:latin typeface="+mj-lt"/>
              </a:rPr>
              <a:t>Note: 1/ Hired labor including contract machine service                                                                            Source: From  calculation</a:t>
            </a:r>
            <a:endParaRPr lang="th-TH" sz="900" dirty="0">
              <a:latin typeface="+mj-lt"/>
            </a:endParaRPr>
          </a:p>
        </p:txBody>
      </p:sp>
      <p:sp>
        <p:nvSpPr>
          <p:cNvPr id="16" name="Right Arrow 15"/>
          <p:cNvSpPr/>
          <p:nvPr/>
        </p:nvSpPr>
        <p:spPr>
          <a:xfrm>
            <a:off x="3286125" y="3071813"/>
            <a:ext cx="428625"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12" name="TextBox 12"/>
          <p:cNvSpPr txBox="1">
            <a:spLocks noChangeArrowheads="1"/>
          </p:cNvSpPr>
          <p:nvPr/>
        </p:nvSpPr>
        <p:spPr bwMode="auto">
          <a:xfrm>
            <a:off x="285750" y="3286125"/>
            <a:ext cx="3500438" cy="1508125"/>
          </a:xfrm>
          <a:prstGeom prst="rect">
            <a:avLst/>
          </a:prstGeom>
          <a:noFill/>
          <a:ln w="9525">
            <a:noFill/>
            <a:miter lim="800000"/>
            <a:headEnd/>
            <a:tailEnd/>
          </a:ln>
        </p:spPr>
        <p:txBody>
          <a:bodyPr>
            <a:spAutoFit/>
          </a:bodyPr>
          <a:lstStyle/>
          <a:p>
            <a:pPr>
              <a:buFont typeface="Wingdings" pitchFamily="2" charset="2"/>
              <a:buChar char="ð"/>
              <a:defRPr/>
            </a:pPr>
            <a:r>
              <a:rPr lang="en-US" dirty="0">
                <a:latin typeface="+mj-lt"/>
              </a:rPr>
              <a:t>  </a:t>
            </a:r>
            <a:r>
              <a:rPr lang="en-US" sz="1800" dirty="0">
                <a:latin typeface="+mj-lt"/>
              </a:rPr>
              <a:t>Farm Revenue and Profit</a:t>
            </a:r>
          </a:p>
          <a:p>
            <a:pPr>
              <a:defRPr/>
            </a:pPr>
            <a:r>
              <a:rPr lang="en-US" sz="1800" dirty="0">
                <a:latin typeface="+mj-lt"/>
                <a:sym typeface="Wingdings" pitchFamily="2" charset="2"/>
              </a:rPr>
              <a:t>     Farm revenue 283,414 THB</a:t>
            </a:r>
          </a:p>
          <a:p>
            <a:pPr>
              <a:defRPr/>
            </a:pPr>
            <a:r>
              <a:rPr lang="en-US" sz="1800" dirty="0">
                <a:latin typeface="+mj-lt"/>
                <a:sym typeface="Wingdings" pitchFamily="2" charset="2"/>
              </a:rPr>
              <a:t>    Farm profit 138,972 THB or</a:t>
            </a:r>
          </a:p>
          <a:p>
            <a:pPr>
              <a:defRPr/>
            </a:pPr>
            <a:r>
              <a:rPr lang="en-US" sz="1800" dirty="0">
                <a:latin typeface="+mj-lt"/>
                <a:sym typeface="Wingdings" pitchFamily="2" charset="2"/>
              </a:rPr>
              <a:t>           27,694THB/ha</a:t>
            </a:r>
          </a:p>
          <a:p>
            <a:pPr>
              <a:defRPr/>
            </a:pPr>
            <a:r>
              <a:rPr lang="en-US" sz="1800" dirty="0">
                <a:latin typeface="+mj-lt"/>
                <a:sym typeface="Wingdings" pitchFamily="2" charset="2"/>
              </a:rPr>
              <a:t>           9,683 THB/ton</a:t>
            </a:r>
            <a:endParaRPr lang="th-TH" sz="1800" dirty="0">
              <a:latin typeface="+mj-lt"/>
            </a:endParaRPr>
          </a:p>
        </p:txBody>
      </p:sp>
      <p:sp>
        <p:nvSpPr>
          <p:cNvPr id="26763" name="Rectangle 3"/>
          <p:cNvSpPr>
            <a:spLocks noChangeArrowheads="1"/>
          </p:cNvSpPr>
          <p:nvPr/>
        </p:nvSpPr>
        <p:spPr bwMode="auto">
          <a:xfrm>
            <a:off x="71438" y="428625"/>
            <a:ext cx="6661150" cy="479425"/>
          </a:xfrm>
          <a:prstGeom prst="rect">
            <a:avLst/>
          </a:prstGeom>
          <a:solidFill>
            <a:srgbClr val="007600"/>
          </a:solidFill>
          <a:ln w="9525">
            <a:solidFill>
              <a:srgbClr val="006600"/>
            </a:solidFill>
            <a:miter lim="800000"/>
            <a:headEnd/>
            <a:tailEnd/>
          </a:ln>
        </p:spPr>
        <p:txBody>
          <a:bodyPr wrap="none" anchor="ctr"/>
          <a:lstStyle/>
          <a:p>
            <a:r>
              <a:rPr lang="en-US" altLang="th-TH" sz="2400" b="1">
                <a:solidFill>
                  <a:schemeClr val="bg1"/>
                </a:solidFill>
                <a:latin typeface="Tahoma" pitchFamily="34" charset="0"/>
                <a:sym typeface="Wingdings" pitchFamily="2" charset="2"/>
              </a:rPr>
              <a:t>3.5 Cost and Return in Rice Production</a:t>
            </a:r>
            <a:endParaRPr lang="th-TH" altLang="th-TH" sz="2400">
              <a:solidFill>
                <a:schemeClr val="bg1"/>
              </a:solidFill>
              <a:latin typeface="Tahoma" pitchFamily="34" charset="0"/>
            </a:endParaRPr>
          </a:p>
        </p:txBody>
      </p:sp>
      <p:sp>
        <p:nvSpPr>
          <p:cNvPr id="26764" name="Text Box 9"/>
          <p:cNvSpPr txBox="1">
            <a:spLocks noChangeArrowheads="1"/>
          </p:cNvSpPr>
          <p:nvPr/>
        </p:nvSpPr>
        <p:spPr bwMode="auto">
          <a:xfrm>
            <a:off x="4148138" y="25400"/>
            <a:ext cx="4978400"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200" b="1">
                <a:solidFill>
                  <a:schemeClr val="bg1"/>
                </a:solidFill>
                <a:latin typeface="Tahoma" pitchFamily="34" charset="0"/>
                <a:sym typeface="Wingdings" pitchFamily="2" charset="2"/>
              </a:rPr>
              <a:t> </a:t>
            </a:r>
            <a:r>
              <a:rPr lang="en-US" altLang="th-TH" sz="1200" b="1">
                <a:solidFill>
                  <a:schemeClr val="bg1"/>
                </a:solidFill>
                <a:latin typeface="Tahoma" pitchFamily="34" charset="0"/>
                <a:sym typeface="Wingdings" pitchFamily="2" charset="2"/>
              </a:rPr>
              <a:t>3. Dynamics of Thailand Rice Production Economy</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3143250" y="1357313"/>
          <a:ext cx="6000750" cy="5211758"/>
        </p:xfrm>
        <a:graphic>
          <a:graphicData uri="http://schemas.openxmlformats.org/drawingml/2006/table">
            <a:tbl>
              <a:tblPr firstRow="1" bandRow="1">
                <a:tableStyleId>{5C22544A-7EE6-4342-B048-85BDC9FD1C3A}</a:tableStyleId>
              </a:tblPr>
              <a:tblGrid>
                <a:gridCol w="2047314"/>
                <a:gridCol w="776568"/>
                <a:gridCol w="635374"/>
                <a:gridCol w="847164"/>
                <a:gridCol w="1129553"/>
                <a:gridCol w="564777"/>
              </a:tblGrid>
              <a:tr h="518132">
                <a:tc>
                  <a:txBody>
                    <a:bodyPr/>
                    <a:lstStyle/>
                    <a:p>
                      <a:r>
                        <a:rPr lang="en-US" sz="1400" b="1" dirty="0" smtClean="0">
                          <a:solidFill>
                            <a:schemeClr val="bg1"/>
                          </a:solidFill>
                          <a:latin typeface="+mj-lt"/>
                        </a:rPr>
                        <a:t>Item</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unit</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1</a:t>
                      </a:r>
                      <a:r>
                        <a:rPr lang="en-US" sz="1400" b="1" baseline="30000" dirty="0" smtClean="0">
                          <a:solidFill>
                            <a:schemeClr val="bg1"/>
                          </a:solidFill>
                          <a:latin typeface="+mj-lt"/>
                        </a:rPr>
                        <a:t>st</a:t>
                      </a:r>
                      <a:r>
                        <a:rPr lang="en-US" sz="1400" b="1" dirty="0" smtClean="0">
                          <a:solidFill>
                            <a:schemeClr val="bg1"/>
                          </a:solidFill>
                          <a:latin typeface="+mj-lt"/>
                        </a:rPr>
                        <a:t> rice</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2</a:t>
                      </a:r>
                      <a:r>
                        <a:rPr lang="en-US" sz="1400" b="1" baseline="30000" dirty="0" smtClean="0">
                          <a:solidFill>
                            <a:schemeClr val="bg1"/>
                          </a:solidFill>
                          <a:latin typeface="+mj-lt"/>
                        </a:rPr>
                        <a:t>nd</a:t>
                      </a:r>
                      <a:r>
                        <a:rPr lang="en-US" sz="1400" b="1" dirty="0" smtClean="0">
                          <a:solidFill>
                            <a:schemeClr val="bg1"/>
                          </a:solidFill>
                          <a:latin typeface="+mj-lt"/>
                        </a:rPr>
                        <a:t> rice</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Farm annual total (THB)</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acreage</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ha</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2.7</a:t>
                      </a:r>
                    </a:p>
                  </a:txBody>
                  <a:tcPr marL="91420" marR="91420" marT="45706" marB="45706">
                    <a:solidFill>
                      <a:srgbClr val="006600"/>
                    </a:solidFill>
                  </a:tcPr>
                </a:tc>
                <a:tc>
                  <a:txBody>
                    <a:bodyPr/>
                    <a:lstStyle/>
                    <a:p>
                      <a:pPr algn="ctr"/>
                      <a:r>
                        <a:rPr lang="en-US" sz="1400" b="1" dirty="0" smtClean="0">
                          <a:solidFill>
                            <a:schemeClr val="bg1"/>
                          </a:solidFill>
                          <a:latin typeface="+mj-lt"/>
                        </a:rPr>
                        <a:t>2.7</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5.4</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yield</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t/ha</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5.6</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5.56</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5.58</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Direct cost</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THB/ha</a:t>
                      </a: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199,183</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71.34</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  -seed</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THB/ha</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3,142</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3,076</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33,577</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12.03</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  -fertilizer</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THB/ha</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4,922</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5,031</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53,746</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19.97</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  -plant protection</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THB/ha</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3,252</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3,335</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35,570</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12.74</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  -Fuel</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THB</a:t>
                      </a: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6,400</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2.29</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 -Hired and family Labor</a:t>
                      </a:r>
                      <a:r>
                        <a:rPr lang="en-US" sz="1400" b="1" baseline="0" dirty="0" smtClean="0">
                          <a:solidFill>
                            <a:schemeClr val="bg1"/>
                          </a:solidFill>
                          <a:latin typeface="+mj-lt"/>
                        </a:rPr>
                        <a:t> </a:t>
                      </a: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58,695</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21.02</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  -other</a:t>
                      </a: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11,195</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4.01</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Fixed cost</a:t>
                      </a: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bg1"/>
                          </a:solidFill>
                          <a:latin typeface="+mj-lt"/>
                        </a:rPr>
                        <a:t>THB</a:t>
                      </a: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80,004</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28.66</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   -Land </a:t>
                      </a:r>
                      <a:r>
                        <a:rPr lang="en-US" sz="1400" b="1" baseline="0" dirty="0" smtClean="0">
                          <a:solidFill>
                            <a:schemeClr val="bg1"/>
                          </a:solidFill>
                          <a:latin typeface="+mj-lt"/>
                        </a:rPr>
                        <a:t> (inc. opp. Cost)</a:t>
                      </a:r>
                      <a:endParaRPr lang="th-TH" sz="1400" b="1" dirty="0">
                        <a:solidFill>
                          <a:schemeClr val="bg1"/>
                        </a:solidFill>
                        <a:latin typeface="+mj-lt"/>
                      </a:endParaRPr>
                    </a:p>
                  </a:txBody>
                  <a:tcPr marL="91420" marR="91420" marT="45706" marB="45706">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bg1"/>
                          </a:solidFill>
                          <a:latin typeface="+mn-lt"/>
                          <a:ea typeface="+mn-ea"/>
                          <a:cs typeface="+mn-cs"/>
                        </a:rPr>
                        <a:t>THB</a:t>
                      </a: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54,375</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19.48</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   -Depreciation</a:t>
                      </a:r>
                      <a:endParaRPr lang="th-TH" sz="1400" b="1" dirty="0">
                        <a:solidFill>
                          <a:schemeClr val="bg1"/>
                        </a:solidFill>
                        <a:latin typeface="+mj-lt"/>
                      </a:endParaRPr>
                    </a:p>
                  </a:txBody>
                  <a:tcPr marL="91420" marR="91420" marT="45706" marB="45706">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bg1"/>
                          </a:solidFill>
                          <a:latin typeface="+mn-lt"/>
                          <a:ea typeface="+mn-ea"/>
                          <a:cs typeface="+mn-cs"/>
                        </a:rPr>
                        <a:t>THB</a:t>
                      </a: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22,065</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7.90</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  -Interest</a:t>
                      </a:r>
                      <a:endParaRPr lang="th-TH" sz="1400" b="1" dirty="0">
                        <a:solidFill>
                          <a:schemeClr val="bg1"/>
                        </a:solidFill>
                        <a:latin typeface="+mj-lt"/>
                      </a:endParaRPr>
                    </a:p>
                  </a:txBody>
                  <a:tcPr marL="91420" marR="91420" marT="45706" marB="45706">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bg1"/>
                          </a:solidFill>
                          <a:latin typeface="+mn-lt"/>
                          <a:ea typeface="+mn-ea"/>
                          <a:cs typeface="+mn-cs"/>
                        </a:rPr>
                        <a:t>THB</a:t>
                      </a: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3,564</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1.28</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426692">
                <a:tc>
                  <a:txBody>
                    <a:bodyPr/>
                    <a:lstStyle/>
                    <a:p>
                      <a:r>
                        <a:rPr lang="en-US" sz="1400" b="1" dirty="0" smtClean="0">
                          <a:solidFill>
                            <a:schemeClr val="bg1"/>
                          </a:solidFill>
                          <a:latin typeface="+mj-lt"/>
                        </a:rPr>
                        <a:t>Total cost</a:t>
                      </a:r>
                      <a:endParaRPr lang="th-TH" sz="1400" b="1" dirty="0">
                        <a:solidFill>
                          <a:schemeClr val="bg1"/>
                        </a:solidFill>
                        <a:latin typeface="+mj-lt"/>
                      </a:endParaRPr>
                    </a:p>
                  </a:txBody>
                  <a:tcPr marL="91420" marR="91420" marT="45706" marB="45706">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bg1"/>
                          </a:solidFill>
                          <a:latin typeface="+mn-lt"/>
                          <a:ea typeface="+mn-ea"/>
                          <a:cs typeface="+mn-cs"/>
                        </a:rPr>
                        <a:t>THB</a:t>
                      </a: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279,187</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r>
                        <a:rPr lang="en-US" sz="1100" b="1" dirty="0" smtClean="0">
                          <a:solidFill>
                            <a:schemeClr val="tx1"/>
                          </a:solidFill>
                          <a:latin typeface="+mj-lt"/>
                        </a:rPr>
                        <a:t>100.00</a:t>
                      </a:r>
                      <a:endParaRPr lang="th-TH" sz="1100" b="1" dirty="0">
                        <a:solidFill>
                          <a:schemeClr val="tx1"/>
                        </a:solidFill>
                        <a:latin typeface="+mj-lt"/>
                      </a:endParaRPr>
                    </a:p>
                  </a:txBody>
                  <a:tcPr marL="91420" marR="91420" marT="45706" marB="45706">
                    <a:solidFill>
                      <a:schemeClr val="accent6">
                        <a:lumMod val="60000"/>
                        <a:lumOff val="40000"/>
                      </a:schemeClr>
                    </a:solidFill>
                  </a:tcPr>
                </a:tc>
              </a:tr>
              <a:tr h="304781">
                <a:tc>
                  <a:txBody>
                    <a:bodyPr/>
                    <a:lstStyle/>
                    <a:p>
                      <a:r>
                        <a:rPr lang="en-US" sz="1400" b="1" dirty="0" smtClean="0">
                          <a:solidFill>
                            <a:schemeClr val="bg1"/>
                          </a:solidFill>
                          <a:latin typeface="+mj-lt"/>
                        </a:rPr>
                        <a:t>Total cost per ton</a:t>
                      </a:r>
                      <a:endParaRPr lang="th-TH" sz="1400" b="1" dirty="0">
                        <a:solidFill>
                          <a:schemeClr val="bg1"/>
                        </a:solidFill>
                        <a:latin typeface="+mj-lt"/>
                      </a:endParaRPr>
                    </a:p>
                  </a:txBody>
                  <a:tcPr marL="91420" marR="91420" marT="45706" marB="45706">
                    <a:solidFill>
                      <a:srgbClr val="0066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bg1"/>
                          </a:solidFill>
                          <a:latin typeface="+mj-lt"/>
                        </a:rPr>
                        <a:t>THB</a:t>
                      </a: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endParaRPr lang="th-TH" sz="1400" b="1" dirty="0">
                        <a:solidFill>
                          <a:schemeClr val="bg1"/>
                        </a:solidFill>
                        <a:latin typeface="+mj-lt"/>
                      </a:endParaRPr>
                    </a:p>
                  </a:txBody>
                  <a:tcPr marL="91420" marR="91420" marT="45706" marB="45706">
                    <a:solidFill>
                      <a:srgbClr val="006600"/>
                    </a:solidFill>
                  </a:tcPr>
                </a:tc>
                <a:tc>
                  <a:txBody>
                    <a:bodyPr/>
                    <a:lstStyle/>
                    <a:p>
                      <a:pPr algn="ctr"/>
                      <a:r>
                        <a:rPr lang="en-US" sz="1400" b="1" dirty="0" smtClean="0">
                          <a:solidFill>
                            <a:schemeClr val="tx1"/>
                          </a:solidFill>
                          <a:latin typeface="+mj-lt"/>
                        </a:rPr>
                        <a:t>9,266</a:t>
                      </a:r>
                      <a:endParaRPr lang="th-TH" sz="1400" b="1" dirty="0">
                        <a:solidFill>
                          <a:schemeClr val="tx1"/>
                        </a:solidFill>
                        <a:latin typeface="+mj-lt"/>
                      </a:endParaRPr>
                    </a:p>
                  </a:txBody>
                  <a:tcPr marL="91420" marR="91420" marT="45706" marB="45706">
                    <a:solidFill>
                      <a:schemeClr val="accent6">
                        <a:lumMod val="60000"/>
                        <a:lumOff val="40000"/>
                      </a:schemeClr>
                    </a:solidFill>
                  </a:tcPr>
                </a:tc>
                <a:tc>
                  <a:txBody>
                    <a:bodyPr/>
                    <a:lstStyle/>
                    <a:p>
                      <a:pPr algn="ctr"/>
                      <a:endParaRPr lang="th-TH" sz="1400" b="1" dirty="0">
                        <a:solidFill>
                          <a:schemeClr val="tx1"/>
                        </a:solidFill>
                        <a:latin typeface="+mj-lt"/>
                      </a:endParaRPr>
                    </a:p>
                  </a:txBody>
                  <a:tcPr marL="91420" marR="91420" marT="45706" marB="45706">
                    <a:solidFill>
                      <a:schemeClr val="accent6">
                        <a:lumMod val="60000"/>
                        <a:lumOff val="40000"/>
                      </a:schemeClr>
                    </a:solidFill>
                  </a:tcPr>
                </a:tc>
              </a:tr>
            </a:tbl>
          </a:graphicData>
        </a:graphic>
      </p:graphicFrame>
      <p:sp>
        <p:nvSpPr>
          <p:cNvPr id="7" name="TextBox 6"/>
          <p:cNvSpPr txBox="1"/>
          <p:nvPr/>
        </p:nvSpPr>
        <p:spPr>
          <a:xfrm>
            <a:off x="3214688" y="6510338"/>
            <a:ext cx="5286375" cy="276225"/>
          </a:xfrm>
          <a:prstGeom prst="rect">
            <a:avLst/>
          </a:prstGeom>
          <a:noFill/>
        </p:spPr>
        <p:txBody>
          <a:bodyPr>
            <a:spAutoFit/>
          </a:bodyPr>
          <a:lstStyle/>
          <a:p>
            <a:pPr>
              <a:defRPr/>
            </a:pPr>
            <a:r>
              <a:rPr lang="en-US" sz="1200" dirty="0">
                <a:latin typeface="+mj-lt"/>
              </a:rPr>
              <a:t>Note: 1/ Hired labor including contract machine service  Source: From  calculation</a:t>
            </a:r>
            <a:endParaRPr lang="th-TH" sz="1200" dirty="0">
              <a:latin typeface="+mj-lt"/>
            </a:endParaRPr>
          </a:p>
        </p:txBody>
      </p:sp>
      <p:sp>
        <p:nvSpPr>
          <p:cNvPr id="9" name="TextBox 8"/>
          <p:cNvSpPr txBox="1"/>
          <p:nvPr/>
        </p:nvSpPr>
        <p:spPr>
          <a:xfrm>
            <a:off x="142875" y="6519863"/>
            <a:ext cx="2071688" cy="338137"/>
          </a:xfrm>
          <a:prstGeom prst="rect">
            <a:avLst/>
          </a:prstGeom>
          <a:solidFill>
            <a:srgbClr val="0066FF"/>
          </a:solidFill>
        </p:spPr>
        <p:txBody>
          <a:bodyPr>
            <a:spAutoFit/>
          </a:bodyPr>
          <a:lstStyle/>
          <a:p>
            <a:pPr>
              <a:defRPr/>
            </a:pPr>
            <a:r>
              <a:rPr lang="en-US" sz="1600" dirty="0">
                <a:latin typeface="+mj-lt"/>
              </a:rPr>
              <a:t> </a:t>
            </a:r>
            <a:r>
              <a:rPr lang="en-US" sz="1600" dirty="0">
                <a:solidFill>
                  <a:schemeClr val="bg1"/>
                </a:solidFill>
                <a:latin typeface="+mj-lt"/>
              </a:rPr>
              <a:t>Note: </a:t>
            </a:r>
            <a:r>
              <a:rPr lang="en-US" sz="1600" b="1" dirty="0">
                <a:solidFill>
                  <a:schemeClr val="bg1"/>
                </a:solidFill>
                <a:latin typeface="+mj-lt"/>
              </a:rPr>
              <a:t>1US$=30THB</a:t>
            </a:r>
            <a:endParaRPr lang="th-TH" sz="1600" b="1" dirty="0">
              <a:solidFill>
                <a:schemeClr val="bg1"/>
              </a:solidFill>
              <a:latin typeface="+mj-lt"/>
            </a:endParaRPr>
          </a:p>
        </p:txBody>
      </p:sp>
      <p:sp>
        <p:nvSpPr>
          <p:cNvPr id="15470" name="TextBox 9"/>
          <p:cNvSpPr txBox="1">
            <a:spLocks noChangeArrowheads="1"/>
          </p:cNvSpPr>
          <p:nvPr/>
        </p:nvSpPr>
        <p:spPr bwMode="auto">
          <a:xfrm>
            <a:off x="142875" y="1524000"/>
            <a:ext cx="3071813" cy="1631950"/>
          </a:xfrm>
          <a:prstGeom prst="rect">
            <a:avLst/>
          </a:prstGeom>
          <a:noFill/>
          <a:ln w="9525">
            <a:noFill/>
            <a:miter lim="800000"/>
            <a:headEnd/>
            <a:tailEnd/>
          </a:ln>
        </p:spPr>
        <p:txBody>
          <a:bodyPr>
            <a:spAutoFit/>
          </a:bodyPr>
          <a:lstStyle/>
          <a:p>
            <a:pPr>
              <a:buFont typeface="Wingdings" pitchFamily="2" charset="2"/>
              <a:buChar char="ð"/>
              <a:defRPr/>
            </a:pPr>
            <a:r>
              <a:rPr lang="en-US" dirty="0"/>
              <a:t>  </a:t>
            </a:r>
            <a:r>
              <a:rPr lang="en-US" dirty="0">
                <a:latin typeface="+mj-lt"/>
              </a:rPr>
              <a:t>Farm production cost 279,187THB </a:t>
            </a:r>
          </a:p>
          <a:p>
            <a:pPr>
              <a:defRPr/>
            </a:pPr>
            <a:r>
              <a:rPr lang="en-US" dirty="0">
                <a:latin typeface="+mj-lt"/>
                <a:sym typeface="Wingdings"/>
              </a:rPr>
              <a:t>  </a:t>
            </a:r>
            <a:r>
              <a:rPr lang="en-US" dirty="0">
                <a:latin typeface="+mj-lt"/>
              </a:rPr>
              <a:t> 71.34% share of direct   </a:t>
            </a:r>
            <a:br>
              <a:rPr lang="en-US" dirty="0">
                <a:latin typeface="+mj-lt"/>
              </a:rPr>
            </a:br>
            <a:r>
              <a:rPr lang="en-US" dirty="0">
                <a:latin typeface="+mj-lt"/>
              </a:rPr>
              <a:t>  </a:t>
            </a:r>
            <a:r>
              <a:rPr lang="en-US" dirty="0">
                <a:latin typeface="+mj-lt"/>
                <a:sym typeface="Wingdings"/>
              </a:rPr>
              <a:t> </a:t>
            </a:r>
            <a:r>
              <a:rPr lang="en-US" dirty="0">
                <a:latin typeface="+mj-lt"/>
              </a:rPr>
              <a:t>28.66% share of fixed cost</a:t>
            </a:r>
            <a:endParaRPr lang="th-TH" dirty="0">
              <a:latin typeface="+mj-lt"/>
            </a:endParaRPr>
          </a:p>
        </p:txBody>
      </p:sp>
      <p:sp>
        <p:nvSpPr>
          <p:cNvPr id="8" name="TextBox 9"/>
          <p:cNvSpPr txBox="1">
            <a:spLocks noChangeArrowheads="1"/>
          </p:cNvSpPr>
          <p:nvPr/>
        </p:nvSpPr>
        <p:spPr bwMode="auto">
          <a:xfrm>
            <a:off x="204788" y="3213100"/>
            <a:ext cx="2927350" cy="708025"/>
          </a:xfrm>
          <a:prstGeom prst="rect">
            <a:avLst/>
          </a:prstGeom>
          <a:solidFill>
            <a:schemeClr val="bg1"/>
          </a:solidFill>
          <a:ln w="9525">
            <a:noFill/>
            <a:miter lim="800000"/>
            <a:headEnd/>
            <a:tailEnd/>
          </a:ln>
        </p:spPr>
        <p:txBody>
          <a:bodyPr>
            <a:spAutoFit/>
          </a:bodyPr>
          <a:lstStyle/>
          <a:p>
            <a:pPr>
              <a:buFont typeface="Wingdings" pitchFamily="2" charset="2"/>
              <a:buChar char="ð"/>
              <a:defRPr/>
            </a:pPr>
            <a:r>
              <a:rPr lang="en-US" dirty="0">
                <a:latin typeface="+mj-lt"/>
              </a:rPr>
              <a:t>  cost per ton =9,266THB</a:t>
            </a:r>
          </a:p>
          <a:p>
            <a:pPr>
              <a:buFont typeface="Wingdings" pitchFamily="2" charset="2"/>
              <a:buChar char="ð"/>
              <a:defRPr/>
            </a:pPr>
            <a:r>
              <a:rPr lang="en-US" dirty="0">
                <a:latin typeface="+mj-lt"/>
              </a:rPr>
              <a:t> cost per ha= 51,701 THB </a:t>
            </a:r>
            <a:endParaRPr lang="th-TH" sz="1800" dirty="0">
              <a:latin typeface="+mj-lt"/>
            </a:endParaRPr>
          </a:p>
        </p:txBody>
      </p:sp>
      <p:sp>
        <p:nvSpPr>
          <p:cNvPr id="10" name="TextBox 9"/>
          <p:cNvSpPr txBox="1"/>
          <p:nvPr/>
        </p:nvSpPr>
        <p:spPr>
          <a:xfrm>
            <a:off x="0" y="908050"/>
            <a:ext cx="6732588" cy="400050"/>
          </a:xfrm>
          <a:prstGeom prst="rect">
            <a:avLst/>
          </a:prstGeom>
          <a:noFill/>
        </p:spPr>
        <p:txBody>
          <a:bodyPr>
            <a:spAutoFit/>
          </a:bodyPr>
          <a:lstStyle/>
          <a:p>
            <a:pPr>
              <a:defRPr/>
            </a:pPr>
            <a:r>
              <a:rPr lang="en-US" b="1" dirty="0">
                <a:latin typeface="+mj-lt"/>
                <a:sym typeface="Wingdings"/>
              </a:rPr>
              <a:t></a:t>
            </a:r>
            <a:r>
              <a:rPr lang="en-US" b="1" dirty="0">
                <a:latin typeface="+mj-lt"/>
              </a:rPr>
              <a:t>Revenue and cost of typical farm  in irrigated environment</a:t>
            </a:r>
            <a:endParaRPr lang="th-TH" b="1" dirty="0">
              <a:latin typeface="+mj-lt"/>
            </a:endParaRPr>
          </a:p>
        </p:txBody>
      </p:sp>
      <p:sp>
        <p:nvSpPr>
          <p:cNvPr id="27776" name="Rectangle 3"/>
          <p:cNvSpPr>
            <a:spLocks noChangeArrowheads="1"/>
          </p:cNvSpPr>
          <p:nvPr/>
        </p:nvSpPr>
        <p:spPr bwMode="auto">
          <a:xfrm>
            <a:off x="71438" y="357188"/>
            <a:ext cx="3402012" cy="479425"/>
          </a:xfrm>
          <a:prstGeom prst="rect">
            <a:avLst/>
          </a:prstGeom>
          <a:solidFill>
            <a:srgbClr val="007600"/>
          </a:solidFill>
          <a:ln w="9525">
            <a:solidFill>
              <a:srgbClr val="006600"/>
            </a:solidFill>
            <a:miter lim="800000"/>
            <a:headEnd/>
            <a:tailEnd/>
          </a:ln>
        </p:spPr>
        <p:txBody>
          <a:bodyPr wrap="none" anchor="ctr"/>
          <a:lstStyle/>
          <a:p>
            <a:r>
              <a:rPr lang="en-US" altLang="th-TH" sz="2400" b="1">
                <a:solidFill>
                  <a:schemeClr val="bg1"/>
                </a:solidFill>
                <a:latin typeface="Tahoma" pitchFamily="34" charset="0"/>
                <a:sym typeface="Wingdings" pitchFamily="2" charset="2"/>
              </a:rPr>
              <a:t>3.5 (Continued)</a:t>
            </a:r>
            <a:endParaRPr lang="th-TH" altLang="th-TH" sz="2400">
              <a:solidFill>
                <a:schemeClr val="bg1"/>
              </a:solidFill>
              <a:latin typeface="Tahoma" pitchFamily="34" charset="0"/>
            </a:endParaRPr>
          </a:p>
        </p:txBody>
      </p:sp>
      <p:sp>
        <p:nvSpPr>
          <p:cNvPr id="27777" name="Text Box 9"/>
          <p:cNvSpPr txBox="1">
            <a:spLocks noChangeArrowheads="1"/>
          </p:cNvSpPr>
          <p:nvPr/>
        </p:nvSpPr>
        <p:spPr bwMode="auto">
          <a:xfrm>
            <a:off x="4148138" y="25400"/>
            <a:ext cx="4978400"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200" b="1">
                <a:solidFill>
                  <a:schemeClr val="bg1"/>
                </a:solidFill>
                <a:latin typeface="Tahoma" pitchFamily="34" charset="0"/>
                <a:sym typeface="Wingdings" pitchFamily="2" charset="2"/>
              </a:rPr>
              <a:t> </a:t>
            </a:r>
            <a:r>
              <a:rPr lang="en-US" altLang="th-TH" sz="1200" b="1">
                <a:solidFill>
                  <a:schemeClr val="bg1"/>
                </a:solidFill>
                <a:latin typeface="Tahoma" pitchFamily="34" charset="0"/>
                <a:sym typeface="Wingdings" pitchFamily="2" charset="2"/>
              </a:rPr>
              <a:t>3. Dynamics of Thailand Rice Production Economy</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10"/>
          <p:cNvSpPr>
            <a:spLocks noChangeArrowheads="1"/>
          </p:cNvSpPr>
          <p:nvPr/>
        </p:nvSpPr>
        <p:spPr bwMode="auto">
          <a:xfrm>
            <a:off x="8388350" y="6334125"/>
            <a:ext cx="381000" cy="307975"/>
          </a:xfrm>
          <a:prstGeom prst="rect">
            <a:avLst/>
          </a:prstGeom>
          <a:noFill/>
          <a:ln w="9525">
            <a:noFill/>
            <a:miter lim="800000"/>
            <a:headEnd/>
            <a:tailEnd/>
          </a:ln>
        </p:spPr>
        <p:txBody>
          <a:bodyPr wrap="none">
            <a:spAutoFit/>
          </a:bodyPr>
          <a:lstStyle/>
          <a:p>
            <a:pPr algn="ctr"/>
            <a:fld id="{1FCCC34B-B4D7-4063-8519-5D0866F9498A}" type="slidenum">
              <a:rPr lang="en-US" altLang="th-TH" sz="1400">
                <a:latin typeface="Tahoma" pitchFamily="34" charset="0"/>
              </a:rPr>
              <a:pPr algn="ctr"/>
              <a:t>27</a:t>
            </a:fld>
            <a:endParaRPr lang="en-US" altLang="th-TH" sz="1400">
              <a:latin typeface="Tahoma" pitchFamily="34" charset="0"/>
            </a:endParaRPr>
          </a:p>
        </p:txBody>
      </p:sp>
      <p:sp>
        <p:nvSpPr>
          <p:cNvPr id="28675" name="Text Box 5"/>
          <p:cNvSpPr txBox="1">
            <a:spLocks noChangeArrowheads="1"/>
          </p:cNvSpPr>
          <p:nvPr/>
        </p:nvSpPr>
        <p:spPr bwMode="auto">
          <a:xfrm>
            <a:off x="30163" y="333375"/>
            <a:ext cx="6756400" cy="461963"/>
          </a:xfrm>
          <a:prstGeom prst="rect">
            <a:avLst/>
          </a:prstGeom>
          <a:solidFill>
            <a:srgbClr val="006600"/>
          </a:solidFill>
          <a:ln w="9525">
            <a:noFill/>
            <a:miter lim="800000"/>
            <a:headEnd/>
            <a:tailEnd/>
          </a:ln>
        </p:spPr>
        <p:txBody>
          <a:bodyPr>
            <a:spAutoFit/>
          </a:bodyPr>
          <a:lstStyle/>
          <a:p>
            <a:pPr>
              <a:spcBef>
                <a:spcPct val="50000"/>
              </a:spcBef>
            </a:pPr>
            <a:r>
              <a:rPr lang="en-US" altLang="th-TH" sz="2400" b="1">
                <a:solidFill>
                  <a:schemeClr val="bg1"/>
                </a:solidFill>
              </a:rPr>
              <a:t>3.6 Rice Utilization</a:t>
            </a:r>
            <a:endParaRPr lang="th-TH" altLang="th-TH" sz="2400" b="1">
              <a:solidFill>
                <a:schemeClr val="bg1"/>
              </a:solidFill>
            </a:endParaRPr>
          </a:p>
        </p:txBody>
      </p:sp>
      <p:sp>
        <p:nvSpPr>
          <p:cNvPr id="28676" name="Text Box 9"/>
          <p:cNvSpPr txBox="1">
            <a:spLocks noChangeArrowheads="1"/>
          </p:cNvSpPr>
          <p:nvPr/>
        </p:nvSpPr>
        <p:spPr bwMode="auto">
          <a:xfrm>
            <a:off x="128588" y="1125538"/>
            <a:ext cx="8640762" cy="1014412"/>
          </a:xfrm>
          <a:prstGeom prst="rect">
            <a:avLst/>
          </a:prstGeom>
          <a:solidFill>
            <a:schemeClr val="bg1"/>
          </a:solidFill>
          <a:ln w="9525">
            <a:noFill/>
            <a:miter lim="800000"/>
            <a:headEnd/>
            <a:tailEnd/>
          </a:ln>
        </p:spPr>
        <p:txBody>
          <a:bodyPr>
            <a:spAutoFit/>
          </a:bodyPr>
          <a:lstStyle/>
          <a:p>
            <a:pPr>
              <a:spcBef>
                <a:spcPct val="50000"/>
              </a:spcBef>
            </a:pPr>
            <a:r>
              <a:rPr lang="th-TH" altLang="th-TH">
                <a:latin typeface="Tahoma" pitchFamily="34" charset="0"/>
              </a:rPr>
              <a:t>● </a:t>
            </a:r>
            <a:r>
              <a:rPr lang="en-US" altLang="th-TH">
                <a:latin typeface="Tahoma" pitchFamily="34" charset="0"/>
              </a:rPr>
              <a:t>For domestic use of rice is about 17 million ton of paddy which is about 12 million ton in term of milled rice). This is for consumption, seed use, processing industry and feed milled industry)</a:t>
            </a:r>
            <a:endParaRPr lang="th-TH" altLang="th-TH">
              <a:latin typeface="Tahoma" pitchFamily="34" charset="0"/>
            </a:endParaRPr>
          </a:p>
        </p:txBody>
      </p:sp>
      <p:sp>
        <p:nvSpPr>
          <p:cNvPr id="28677" name="Rectangle 1"/>
          <p:cNvSpPr>
            <a:spLocks noChangeArrowheads="1"/>
          </p:cNvSpPr>
          <p:nvPr/>
        </p:nvSpPr>
        <p:spPr bwMode="auto">
          <a:xfrm>
            <a:off x="179388" y="2792413"/>
            <a:ext cx="7705725" cy="708025"/>
          </a:xfrm>
          <a:prstGeom prst="rect">
            <a:avLst/>
          </a:prstGeom>
          <a:solidFill>
            <a:schemeClr val="bg1"/>
          </a:solidFill>
          <a:ln w="9525">
            <a:noFill/>
            <a:miter lim="800000"/>
            <a:headEnd/>
            <a:tailEnd/>
          </a:ln>
        </p:spPr>
        <p:txBody>
          <a:bodyPr>
            <a:spAutoFit/>
          </a:bodyPr>
          <a:lstStyle/>
          <a:p>
            <a:r>
              <a:rPr lang="th-TH" altLang="th-TH">
                <a:latin typeface="Angsana New" pitchFamily="18" charset="-34"/>
                <a:sym typeface="Wingdings" pitchFamily="2" charset="2"/>
              </a:rPr>
              <a:t></a:t>
            </a:r>
            <a:r>
              <a:rPr lang="en-US" altLang="th-TH">
                <a:latin typeface="Angsana New" pitchFamily="18" charset="-34"/>
                <a:sym typeface="Wingdings" pitchFamily="2" charset="2"/>
              </a:rPr>
              <a:t> </a:t>
            </a:r>
            <a:r>
              <a:rPr lang="en-US" altLang="th-TH">
                <a:latin typeface="Tahoma" pitchFamily="34" charset="0"/>
                <a:sym typeface="Wingdings" pitchFamily="2" charset="2"/>
              </a:rPr>
              <a:t>HH </a:t>
            </a:r>
            <a:r>
              <a:rPr lang="th-TH" altLang="th-TH">
                <a:latin typeface="Tahoma" pitchFamily="34" charset="0"/>
                <a:sym typeface="Wingdings" pitchFamily="2" charset="2"/>
              </a:rPr>
              <a:t> </a:t>
            </a:r>
            <a:r>
              <a:rPr lang="en-US" altLang="th-TH">
                <a:latin typeface="Tahoma" pitchFamily="34" charset="0"/>
                <a:sym typeface="Wingdings" pitchFamily="2" charset="2"/>
              </a:rPr>
              <a:t>rice consumption is about 101 kg/person/annual .This amount  reduced from 115 kg/person/annual in BE 2535 (1992)</a:t>
            </a:r>
            <a:endParaRPr lang="th-TH" altLang="th-TH">
              <a:latin typeface="Tahoma" pitchFamily="34" charset="0"/>
            </a:endParaRPr>
          </a:p>
        </p:txBody>
      </p:sp>
      <p:sp>
        <p:nvSpPr>
          <p:cNvPr id="28678" name="Rectangle 2"/>
          <p:cNvSpPr>
            <a:spLocks noChangeArrowheads="1"/>
          </p:cNvSpPr>
          <p:nvPr/>
        </p:nvSpPr>
        <p:spPr bwMode="auto">
          <a:xfrm>
            <a:off x="128588" y="3716338"/>
            <a:ext cx="8115300" cy="708025"/>
          </a:xfrm>
          <a:prstGeom prst="rect">
            <a:avLst/>
          </a:prstGeom>
          <a:noFill/>
          <a:ln w="9525">
            <a:noFill/>
            <a:miter lim="800000"/>
            <a:headEnd/>
            <a:tailEnd/>
          </a:ln>
        </p:spPr>
        <p:txBody>
          <a:bodyPr>
            <a:spAutoFit/>
          </a:bodyPr>
          <a:lstStyle/>
          <a:p>
            <a:r>
              <a:rPr lang="th-TH" altLang="th-TH">
                <a:latin typeface="Tahoma" pitchFamily="34" charset="0"/>
                <a:sym typeface="Wingdings" pitchFamily="2" charset="2"/>
              </a:rPr>
              <a:t></a:t>
            </a:r>
            <a:r>
              <a:rPr lang="en-US" altLang="th-TH">
                <a:latin typeface="Tahoma" pitchFamily="34" charset="0"/>
                <a:sym typeface="Wingdings" pitchFamily="2" charset="2"/>
              </a:rPr>
              <a:t>In 2555(2012)</a:t>
            </a:r>
            <a:r>
              <a:rPr lang="th-TH" altLang="th-TH">
                <a:latin typeface="Tahoma" pitchFamily="34" charset="0"/>
                <a:sym typeface="Wingdings" pitchFamily="2" charset="2"/>
              </a:rPr>
              <a:t> </a:t>
            </a:r>
            <a:r>
              <a:rPr lang="en-US" altLang="th-TH">
                <a:latin typeface="Tahoma" pitchFamily="34" charset="0"/>
                <a:sym typeface="Wingdings" pitchFamily="2" charset="2"/>
              </a:rPr>
              <a:t>population in Thailand was around 68 million. It is estimated for consumption about 7 million ton of  milled rice. </a:t>
            </a:r>
            <a:endParaRPr lang="th-TH" altLang="th-TH" sz="1800">
              <a:latin typeface="Tahoma" pitchFamily="34" charset="0"/>
            </a:endParaRPr>
          </a:p>
        </p:txBody>
      </p:sp>
      <p:sp>
        <p:nvSpPr>
          <p:cNvPr id="28679" name="Rectangle 2"/>
          <p:cNvSpPr>
            <a:spLocks noChangeArrowheads="1"/>
          </p:cNvSpPr>
          <p:nvPr/>
        </p:nvSpPr>
        <p:spPr bwMode="auto">
          <a:xfrm>
            <a:off x="179388" y="4573588"/>
            <a:ext cx="8115300" cy="1016000"/>
          </a:xfrm>
          <a:prstGeom prst="rect">
            <a:avLst/>
          </a:prstGeom>
          <a:noFill/>
          <a:ln w="9525">
            <a:noFill/>
            <a:miter lim="800000"/>
            <a:headEnd/>
            <a:tailEnd/>
          </a:ln>
        </p:spPr>
        <p:txBody>
          <a:bodyPr>
            <a:spAutoFit/>
          </a:bodyPr>
          <a:lstStyle/>
          <a:p>
            <a:r>
              <a:rPr lang="th-TH" altLang="th-TH">
                <a:latin typeface="Tahoma" pitchFamily="34" charset="0"/>
                <a:sym typeface="Wingdings" pitchFamily="2" charset="2"/>
              </a:rPr>
              <a:t></a:t>
            </a:r>
            <a:r>
              <a:rPr lang="en-US" altLang="th-TH">
                <a:latin typeface="Tahoma" pitchFamily="34" charset="0"/>
                <a:sym typeface="Wingdings" pitchFamily="2" charset="2"/>
              </a:rPr>
              <a:t>Half of rice production was export. Thailand was ranked first in the export rice market for nearly 2 decades. However, it was fall to the third in last year.</a:t>
            </a:r>
            <a:endParaRPr lang="th-TH" altLang="th-TH" sz="1800">
              <a:latin typeface="Tahoma" pitchFamily="34" charset="0"/>
            </a:endParaRPr>
          </a:p>
        </p:txBody>
      </p:sp>
      <p:sp>
        <p:nvSpPr>
          <p:cNvPr id="28680" name="Rectangle 1"/>
          <p:cNvSpPr>
            <a:spLocks noChangeArrowheads="1"/>
          </p:cNvSpPr>
          <p:nvPr/>
        </p:nvSpPr>
        <p:spPr bwMode="auto">
          <a:xfrm>
            <a:off x="179388" y="2289175"/>
            <a:ext cx="7705725" cy="400050"/>
          </a:xfrm>
          <a:prstGeom prst="rect">
            <a:avLst/>
          </a:prstGeom>
          <a:solidFill>
            <a:schemeClr val="bg1"/>
          </a:solidFill>
          <a:ln w="9525">
            <a:noFill/>
            <a:miter lim="800000"/>
            <a:headEnd/>
            <a:tailEnd/>
          </a:ln>
        </p:spPr>
        <p:txBody>
          <a:bodyPr>
            <a:spAutoFit/>
          </a:bodyPr>
          <a:lstStyle/>
          <a:p>
            <a:r>
              <a:rPr lang="th-TH" altLang="th-TH">
                <a:latin typeface="Angsana New" pitchFamily="18" charset="-34"/>
                <a:sym typeface="Wingdings" pitchFamily="2" charset="2"/>
              </a:rPr>
              <a:t></a:t>
            </a:r>
            <a:r>
              <a:rPr lang="en-US" altLang="th-TH">
                <a:latin typeface="Angsana New" pitchFamily="18" charset="-34"/>
                <a:sym typeface="Wingdings" pitchFamily="2" charset="2"/>
              </a:rPr>
              <a:t> </a:t>
            </a:r>
            <a:r>
              <a:rPr lang="en-US" altLang="th-TH">
                <a:latin typeface="Tahoma" pitchFamily="34" charset="0"/>
                <a:sym typeface="Wingdings" pitchFamily="2" charset="2"/>
              </a:rPr>
              <a:t>For seed use is about 2 million ton of paddy.</a:t>
            </a:r>
            <a:endParaRPr lang="th-TH" altLang="th-TH">
              <a:latin typeface="Tahoma" pitchFamily="34" charset="0"/>
            </a:endParaRPr>
          </a:p>
        </p:txBody>
      </p:sp>
      <p:sp>
        <p:nvSpPr>
          <p:cNvPr id="28681" name="Text Box 9"/>
          <p:cNvSpPr txBox="1">
            <a:spLocks noChangeArrowheads="1"/>
          </p:cNvSpPr>
          <p:nvPr/>
        </p:nvSpPr>
        <p:spPr bwMode="auto">
          <a:xfrm>
            <a:off x="4148138" y="25400"/>
            <a:ext cx="4978400"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th-TH" altLang="th-TH" sz="1200" b="1">
                <a:solidFill>
                  <a:schemeClr val="bg1"/>
                </a:solidFill>
                <a:latin typeface="Tahoma" pitchFamily="34" charset="0"/>
                <a:sym typeface="Wingdings" pitchFamily="2" charset="2"/>
              </a:rPr>
              <a:t> </a:t>
            </a:r>
            <a:r>
              <a:rPr lang="en-US" altLang="th-TH" sz="1200" b="1">
                <a:solidFill>
                  <a:schemeClr val="bg1"/>
                </a:solidFill>
                <a:latin typeface="Tahoma" pitchFamily="34" charset="0"/>
                <a:sym typeface="Wingdings" pitchFamily="2" charset="2"/>
              </a:rPr>
              <a:t>3. Dynamics of Thailand Rice Production Economy</a:t>
            </a:r>
            <a:endParaRPr lang="th-TH" altLang="th-TH" sz="1200" b="1">
              <a:solidFill>
                <a:schemeClr val="bg1"/>
              </a:solidFill>
              <a:latin typeface="Tahoma" pitchFamily="34" charset="0"/>
            </a:endParaRPr>
          </a:p>
        </p:txBody>
      </p:sp>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4"/>
          <p:cNvSpPr>
            <a:spLocks noChangeArrowheads="1"/>
          </p:cNvSpPr>
          <p:nvPr/>
        </p:nvSpPr>
        <p:spPr bwMode="auto">
          <a:xfrm>
            <a:off x="34925" y="5949950"/>
            <a:ext cx="2592388" cy="71438"/>
          </a:xfrm>
          <a:prstGeom prst="rect">
            <a:avLst/>
          </a:prstGeom>
          <a:solidFill>
            <a:srgbClr val="007600"/>
          </a:solidFill>
          <a:ln w="9525">
            <a:solidFill>
              <a:srgbClr val="006600"/>
            </a:solidFill>
            <a:miter lim="800000"/>
            <a:headEnd/>
            <a:tailEnd/>
          </a:ln>
        </p:spPr>
        <p:txBody>
          <a:bodyPr wrap="none" anchor="ctr"/>
          <a:lstStyle/>
          <a:p>
            <a:endParaRPr lang="th-TH" altLang="th-TH"/>
          </a:p>
        </p:txBody>
      </p:sp>
      <p:sp>
        <p:nvSpPr>
          <p:cNvPr id="29699" name="Rectangle 5"/>
          <p:cNvSpPr>
            <a:spLocks noChangeArrowheads="1"/>
          </p:cNvSpPr>
          <p:nvPr/>
        </p:nvSpPr>
        <p:spPr bwMode="auto">
          <a:xfrm>
            <a:off x="250825" y="6094413"/>
            <a:ext cx="2376488" cy="71437"/>
          </a:xfrm>
          <a:prstGeom prst="rect">
            <a:avLst/>
          </a:prstGeom>
          <a:solidFill>
            <a:srgbClr val="99CC00"/>
          </a:solidFill>
          <a:ln w="9525">
            <a:solidFill>
              <a:srgbClr val="006600"/>
            </a:solidFill>
            <a:miter lim="800000"/>
            <a:headEnd/>
            <a:tailEnd/>
          </a:ln>
        </p:spPr>
        <p:txBody>
          <a:bodyPr wrap="none" anchor="ctr"/>
          <a:lstStyle/>
          <a:p>
            <a:endParaRPr lang="th-TH" altLang="th-TH"/>
          </a:p>
        </p:txBody>
      </p:sp>
      <p:sp>
        <p:nvSpPr>
          <p:cNvPr id="29700" name="Rectangle 6"/>
          <p:cNvSpPr>
            <a:spLocks noChangeArrowheads="1"/>
          </p:cNvSpPr>
          <p:nvPr/>
        </p:nvSpPr>
        <p:spPr bwMode="auto">
          <a:xfrm>
            <a:off x="539750" y="6237288"/>
            <a:ext cx="2089150" cy="73025"/>
          </a:xfrm>
          <a:prstGeom prst="rect">
            <a:avLst/>
          </a:prstGeom>
          <a:solidFill>
            <a:srgbClr val="00FF00"/>
          </a:solidFill>
          <a:ln w="9525">
            <a:solidFill>
              <a:srgbClr val="00FF00"/>
            </a:solidFill>
            <a:miter lim="800000"/>
            <a:headEnd/>
            <a:tailEnd/>
          </a:ln>
        </p:spPr>
        <p:txBody>
          <a:bodyPr wrap="none" anchor="ctr"/>
          <a:lstStyle/>
          <a:p>
            <a:endParaRPr lang="th-TH" altLang="th-TH"/>
          </a:p>
        </p:txBody>
      </p:sp>
      <p:sp>
        <p:nvSpPr>
          <p:cNvPr id="29701" name="Rectangle 7"/>
          <p:cNvSpPr>
            <a:spLocks noChangeArrowheads="1"/>
          </p:cNvSpPr>
          <p:nvPr/>
        </p:nvSpPr>
        <p:spPr bwMode="auto">
          <a:xfrm>
            <a:off x="34925" y="5805488"/>
            <a:ext cx="2592388" cy="71437"/>
          </a:xfrm>
          <a:prstGeom prst="rect">
            <a:avLst/>
          </a:prstGeom>
          <a:solidFill>
            <a:srgbClr val="007600"/>
          </a:solidFill>
          <a:ln w="9525">
            <a:solidFill>
              <a:srgbClr val="006600"/>
            </a:solidFill>
            <a:miter lim="800000"/>
            <a:headEnd/>
            <a:tailEnd/>
          </a:ln>
        </p:spPr>
        <p:txBody>
          <a:bodyPr wrap="none" anchor="ctr"/>
          <a:lstStyle/>
          <a:p>
            <a:endParaRPr lang="th-TH" altLang="th-TH"/>
          </a:p>
        </p:txBody>
      </p:sp>
      <p:sp>
        <p:nvSpPr>
          <p:cNvPr id="29702" name="Rectangle 8"/>
          <p:cNvSpPr>
            <a:spLocks noChangeArrowheads="1"/>
          </p:cNvSpPr>
          <p:nvPr/>
        </p:nvSpPr>
        <p:spPr bwMode="auto">
          <a:xfrm>
            <a:off x="250825" y="5661025"/>
            <a:ext cx="2376488" cy="71438"/>
          </a:xfrm>
          <a:prstGeom prst="rect">
            <a:avLst/>
          </a:prstGeom>
          <a:solidFill>
            <a:srgbClr val="99CC00"/>
          </a:solidFill>
          <a:ln w="9525">
            <a:solidFill>
              <a:srgbClr val="006600"/>
            </a:solidFill>
            <a:miter lim="800000"/>
            <a:headEnd/>
            <a:tailEnd/>
          </a:ln>
        </p:spPr>
        <p:txBody>
          <a:bodyPr wrap="none" anchor="ctr"/>
          <a:lstStyle/>
          <a:p>
            <a:endParaRPr lang="th-TH" altLang="th-TH"/>
          </a:p>
        </p:txBody>
      </p:sp>
      <p:sp>
        <p:nvSpPr>
          <p:cNvPr id="29703" name="Rectangle 9"/>
          <p:cNvSpPr>
            <a:spLocks noChangeArrowheads="1"/>
          </p:cNvSpPr>
          <p:nvPr/>
        </p:nvSpPr>
        <p:spPr bwMode="auto">
          <a:xfrm>
            <a:off x="539750" y="5516563"/>
            <a:ext cx="2089150" cy="73025"/>
          </a:xfrm>
          <a:prstGeom prst="rect">
            <a:avLst/>
          </a:prstGeom>
          <a:solidFill>
            <a:srgbClr val="00FF00"/>
          </a:solidFill>
          <a:ln w="9525">
            <a:solidFill>
              <a:srgbClr val="00FF00"/>
            </a:solidFill>
            <a:miter lim="800000"/>
            <a:headEnd/>
            <a:tailEnd/>
          </a:ln>
        </p:spPr>
        <p:txBody>
          <a:bodyPr wrap="none" anchor="ctr"/>
          <a:lstStyle/>
          <a:p>
            <a:endParaRPr lang="th-TH" altLang="th-TH"/>
          </a:p>
        </p:txBody>
      </p:sp>
      <p:sp>
        <p:nvSpPr>
          <p:cNvPr id="29704" name="Rectangle 18"/>
          <p:cNvSpPr>
            <a:spLocks noRot="1" noChangeArrowheads="1"/>
          </p:cNvSpPr>
          <p:nvPr/>
        </p:nvSpPr>
        <p:spPr bwMode="auto">
          <a:xfrm>
            <a:off x="395288" y="3111500"/>
            <a:ext cx="8424862" cy="625475"/>
          </a:xfrm>
          <a:prstGeom prst="rect">
            <a:avLst/>
          </a:prstGeom>
          <a:solidFill>
            <a:schemeClr val="bg1"/>
          </a:solidFill>
          <a:ln w="9525">
            <a:noFill/>
            <a:miter lim="800000"/>
            <a:headEnd/>
            <a:tailEnd/>
          </a:ln>
        </p:spPr>
        <p:txBody>
          <a:bodyPr anchor="ctr"/>
          <a:lstStyle/>
          <a:p>
            <a:pPr algn="ctr"/>
            <a:r>
              <a:rPr lang="en-US" altLang="th-TH" sz="2800" b="1">
                <a:latin typeface="Tahoma" pitchFamily="34" charset="0"/>
              </a:rPr>
              <a:t>4 Rice Marketing and Trading</a:t>
            </a:r>
            <a:endParaRPr lang="th-TH" altLang="th-TH" sz="2800" b="1">
              <a:latin typeface="Tahoma" pitchFamily="34" charset="0"/>
            </a:endParaRPr>
          </a:p>
        </p:txBody>
      </p:sp>
      <p:pic>
        <p:nvPicPr>
          <p:cNvPr id="29705" name="Picture 11" descr="http://www.bangkokbiznews.com/home/media/2011/12/07/images/news_img_423331_1.jpg"/>
          <p:cNvPicPr>
            <a:picLocks noChangeAspect="1" noChangeArrowheads="1"/>
          </p:cNvPicPr>
          <p:nvPr/>
        </p:nvPicPr>
        <p:blipFill>
          <a:blip r:embed="rId2"/>
          <a:srcRect/>
          <a:stretch>
            <a:fillRect/>
          </a:stretch>
        </p:blipFill>
        <p:spPr bwMode="auto">
          <a:xfrm>
            <a:off x="5703888" y="1093788"/>
            <a:ext cx="1512887" cy="1160462"/>
          </a:xfrm>
          <a:prstGeom prst="rect">
            <a:avLst/>
          </a:prstGeom>
          <a:noFill/>
          <a:ln w="9525">
            <a:noFill/>
            <a:miter lim="800000"/>
            <a:headEnd/>
            <a:tailEnd/>
          </a:ln>
        </p:spPr>
      </p:pic>
      <p:pic>
        <p:nvPicPr>
          <p:cNvPr id="29706" name="Picture 13" descr="http://t2.gstatic.com/images?q=tbn:ANd9GcRDHZ0ChFziWB_thgNPNxw2VNZnAtXJs_Xudz7XNcpQfAtSEGiso98Iv-sAFg"/>
          <p:cNvPicPr>
            <a:picLocks noChangeAspect="1" noChangeArrowheads="1"/>
          </p:cNvPicPr>
          <p:nvPr/>
        </p:nvPicPr>
        <p:blipFill>
          <a:blip r:embed="rId3"/>
          <a:srcRect/>
          <a:stretch>
            <a:fillRect/>
          </a:stretch>
        </p:blipFill>
        <p:spPr bwMode="auto">
          <a:xfrm>
            <a:off x="6397625" y="4821238"/>
            <a:ext cx="2078038" cy="1452562"/>
          </a:xfrm>
          <a:prstGeom prst="rect">
            <a:avLst/>
          </a:prstGeom>
          <a:noFill/>
          <a:ln w="9525">
            <a:noFill/>
            <a:miter lim="800000"/>
            <a:headEnd/>
            <a:tailEnd/>
          </a:ln>
        </p:spPr>
      </p:pic>
      <p:pic>
        <p:nvPicPr>
          <p:cNvPr id="29707" name="Picture 15" descr="http://www.prdnorth.in.th/Images/NewsImg/D10/100509144349.gif"/>
          <p:cNvPicPr>
            <a:picLocks noChangeAspect="1" noChangeArrowheads="1"/>
          </p:cNvPicPr>
          <p:nvPr/>
        </p:nvPicPr>
        <p:blipFill>
          <a:blip r:embed="rId4"/>
          <a:srcRect/>
          <a:stretch>
            <a:fillRect/>
          </a:stretch>
        </p:blipFill>
        <p:spPr bwMode="auto">
          <a:xfrm>
            <a:off x="3995738" y="4946650"/>
            <a:ext cx="1905000" cy="1428750"/>
          </a:xfrm>
          <a:prstGeom prst="rect">
            <a:avLst/>
          </a:prstGeom>
          <a:noFill/>
          <a:ln w="9525">
            <a:noFill/>
            <a:miter lim="800000"/>
            <a:headEnd/>
            <a:tailEnd/>
          </a:ln>
        </p:spPr>
      </p:pic>
      <p:pic>
        <p:nvPicPr>
          <p:cNvPr id="29708" name="Picture 17" descr="http://www.rd1677.com/backoffice/PicUpdate/67771.jpg"/>
          <p:cNvPicPr>
            <a:picLocks noChangeAspect="1" noChangeArrowheads="1"/>
          </p:cNvPicPr>
          <p:nvPr/>
        </p:nvPicPr>
        <p:blipFill>
          <a:blip r:embed="rId5"/>
          <a:srcRect/>
          <a:stretch>
            <a:fillRect/>
          </a:stretch>
        </p:blipFill>
        <p:spPr bwMode="auto">
          <a:xfrm>
            <a:off x="7248525" y="1125538"/>
            <a:ext cx="1703388" cy="1128712"/>
          </a:xfrm>
          <a:prstGeom prst="rect">
            <a:avLst/>
          </a:prstGeom>
          <a:noFill/>
          <a:ln w="9525">
            <a:noFill/>
            <a:miter lim="800000"/>
            <a:headEnd/>
            <a:tailEnd/>
          </a:ln>
        </p:spPr>
      </p:pic>
      <p:sp>
        <p:nvSpPr>
          <p:cNvPr id="29709" name="TextBox 17"/>
          <p:cNvSpPr txBox="1">
            <a:spLocks noChangeArrowheads="1"/>
          </p:cNvSpPr>
          <p:nvPr/>
        </p:nvSpPr>
        <p:spPr bwMode="auto">
          <a:xfrm>
            <a:off x="0" y="0"/>
            <a:ext cx="9144000" cy="523875"/>
          </a:xfrm>
          <a:prstGeom prst="rect">
            <a:avLst/>
          </a:prstGeom>
          <a:solidFill>
            <a:srgbClr val="006600"/>
          </a:solidFill>
          <a:ln w="9525">
            <a:noFill/>
            <a:miter lim="800000"/>
            <a:headEnd/>
            <a:tailEnd/>
          </a:ln>
        </p:spPr>
        <p:txBody>
          <a:bodyPr>
            <a:spAutoFit/>
          </a:bodyPr>
          <a:lstStyle/>
          <a:p>
            <a:pPr algn="r"/>
            <a:r>
              <a:rPr lang="en-US" altLang="th-TH" sz="1400" b="1">
                <a:solidFill>
                  <a:schemeClr val="bg1"/>
                </a:solidFill>
                <a:latin typeface="Tahoma" pitchFamily="34" charset="0"/>
              </a:rPr>
              <a:t>“Thailand Rice</a:t>
            </a:r>
            <a:r>
              <a:rPr lang="th-TH" altLang="th-TH" sz="1400" b="1">
                <a:solidFill>
                  <a:schemeClr val="bg1"/>
                </a:solidFill>
                <a:latin typeface="Tahoma" pitchFamily="34" charset="0"/>
              </a:rPr>
              <a:t> </a:t>
            </a:r>
            <a:r>
              <a:rPr lang="en-US" altLang="th-TH" sz="1400" b="1">
                <a:solidFill>
                  <a:schemeClr val="bg1"/>
                </a:solidFill>
                <a:latin typeface="Tahoma" pitchFamily="34" charset="0"/>
              </a:rPr>
              <a:t>Economy and Trade” </a:t>
            </a:r>
            <a:r>
              <a:rPr lang="en-US" altLang="th-TH" sz="1400" b="1">
                <a:solidFill>
                  <a:schemeClr val="bg1"/>
                </a:solidFill>
              </a:rPr>
              <a:t>Special: A lecture for course</a:t>
            </a:r>
            <a:r>
              <a:rPr lang="th-TH" altLang="th-TH" sz="1400" b="1">
                <a:solidFill>
                  <a:schemeClr val="bg1"/>
                </a:solidFill>
              </a:rPr>
              <a:t> </a:t>
            </a:r>
            <a:r>
              <a:rPr lang="en-US" altLang="th-TH" sz="1400" b="1">
                <a:solidFill>
                  <a:schemeClr val="bg1"/>
                </a:solidFill>
              </a:rPr>
              <a:t>01007496 “Selected Topic” (Agricultural Entrepreneur Capacity Building) November 5, 2013 at room no. 317 Faculty of Agriculture</a:t>
            </a:r>
            <a:endParaRPr lang="th-TH" altLang="th-TH" sz="1400" b="1">
              <a:solidFill>
                <a:srgbClr val="FFFF00"/>
              </a:solidFill>
            </a:endParaRPr>
          </a:p>
        </p:txBody>
      </p:sp>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5"/>
          <p:cNvSpPr txBox="1">
            <a:spLocks noChangeArrowheads="1"/>
          </p:cNvSpPr>
          <p:nvPr/>
        </p:nvSpPr>
        <p:spPr bwMode="auto">
          <a:xfrm>
            <a:off x="30163" y="333375"/>
            <a:ext cx="8213725" cy="461963"/>
          </a:xfrm>
          <a:prstGeom prst="rect">
            <a:avLst/>
          </a:prstGeom>
          <a:solidFill>
            <a:srgbClr val="006600"/>
          </a:solidFill>
          <a:ln w="9525">
            <a:noFill/>
            <a:miter lim="800000"/>
            <a:headEnd/>
            <a:tailEnd/>
          </a:ln>
        </p:spPr>
        <p:txBody>
          <a:bodyPr>
            <a:spAutoFit/>
          </a:bodyPr>
          <a:lstStyle/>
          <a:p>
            <a:pPr>
              <a:spcBef>
                <a:spcPct val="50000"/>
              </a:spcBef>
            </a:pPr>
            <a:r>
              <a:rPr lang="en-US" altLang="th-TH" sz="2400" b="1">
                <a:solidFill>
                  <a:schemeClr val="bg1"/>
                </a:solidFill>
                <a:latin typeface="Tahoma" pitchFamily="34" charset="0"/>
              </a:rPr>
              <a:t>4.1 Rice Standard and  Components from Milling</a:t>
            </a:r>
            <a:endParaRPr lang="th-TH" altLang="th-TH" sz="2400" b="1">
              <a:solidFill>
                <a:schemeClr val="bg1"/>
              </a:solidFill>
              <a:latin typeface="Tahoma" pitchFamily="34" charset="0"/>
            </a:endParaRPr>
          </a:p>
        </p:txBody>
      </p:sp>
      <p:sp>
        <p:nvSpPr>
          <p:cNvPr id="30723" name="Text Box 12"/>
          <p:cNvSpPr txBox="1">
            <a:spLocks noChangeArrowheads="1"/>
          </p:cNvSpPr>
          <p:nvPr/>
        </p:nvSpPr>
        <p:spPr bwMode="auto">
          <a:xfrm>
            <a:off x="115888" y="908050"/>
            <a:ext cx="5535612" cy="400050"/>
          </a:xfrm>
          <a:prstGeom prst="rect">
            <a:avLst/>
          </a:prstGeom>
          <a:solidFill>
            <a:srgbClr val="7030A0"/>
          </a:solidFill>
          <a:ln w="9525">
            <a:noFill/>
            <a:miter lim="800000"/>
            <a:headEnd/>
            <a:tailEnd/>
          </a:ln>
        </p:spPr>
        <p:txBody>
          <a:bodyPr>
            <a:spAutoFit/>
          </a:bodyPr>
          <a:lstStyle/>
          <a:p>
            <a:pPr>
              <a:spcBef>
                <a:spcPct val="50000"/>
              </a:spcBef>
            </a:pPr>
            <a:r>
              <a:rPr lang="th-TH" altLang="th-TH" b="1">
                <a:solidFill>
                  <a:schemeClr val="bg1"/>
                </a:solidFill>
                <a:latin typeface="Tahoma" pitchFamily="34" charset="0"/>
                <a:sym typeface="Wingdings" pitchFamily="2" charset="2"/>
              </a:rPr>
              <a:t></a:t>
            </a:r>
            <a:r>
              <a:rPr lang="en-US" altLang="th-TH" b="1">
                <a:solidFill>
                  <a:schemeClr val="bg1"/>
                </a:solidFill>
                <a:latin typeface="Tahoma" pitchFamily="34" charset="0"/>
                <a:sym typeface="Wingdings" pitchFamily="2" charset="2"/>
              </a:rPr>
              <a:t> Rice standard and grading</a:t>
            </a:r>
            <a:endParaRPr lang="th-TH" altLang="th-TH" b="1">
              <a:solidFill>
                <a:schemeClr val="bg1"/>
              </a:solidFill>
              <a:latin typeface="Tahoma" pitchFamily="34" charset="0"/>
            </a:endParaRPr>
          </a:p>
        </p:txBody>
      </p:sp>
      <p:sp>
        <p:nvSpPr>
          <p:cNvPr id="30724" name="Text Box 19"/>
          <p:cNvSpPr txBox="1">
            <a:spLocks noChangeArrowheads="1"/>
          </p:cNvSpPr>
          <p:nvPr/>
        </p:nvSpPr>
        <p:spPr bwMode="auto">
          <a:xfrm>
            <a:off x="250825" y="1457325"/>
            <a:ext cx="8424863" cy="1016000"/>
          </a:xfrm>
          <a:prstGeom prst="rect">
            <a:avLst/>
          </a:prstGeom>
          <a:solidFill>
            <a:schemeClr val="bg1"/>
          </a:solidFill>
          <a:ln w="9525" algn="ctr">
            <a:noFill/>
            <a:miter lim="800000"/>
            <a:headEnd/>
            <a:tailEnd/>
          </a:ln>
        </p:spPr>
        <p:txBody>
          <a:bodyPr>
            <a:spAutoFit/>
          </a:bodyPr>
          <a:lstStyle/>
          <a:p>
            <a:pPr>
              <a:spcBef>
                <a:spcPct val="50000"/>
              </a:spcBef>
            </a:pPr>
            <a:r>
              <a:rPr lang="th-TH" altLang="th-TH">
                <a:latin typeface="Tahoma" pitchFamily="34" charset="0"/>
              </a:rPr>
              <a:t>● </a:t>
            </a:r>
            <a:r>
              <a:rPr lang="en-US" altLang="th-TH">
                <a:latin typeface="Tahoma" pitchFamily="34" charset="0"/>
              </a:rPr>
              <a:t>Standard moisture content of paddy sold in the market is 15%. Otherwise, the price will be deducted if the moisture content  is above that level.</a:t>
            </a:r>
            <a:endParaRPr lang="th-TH" altLang="th-TH">
              <a:latin typeface="Tahoma" pitchFamily="34" charset="0"/>
            </a:endParaRPr>
          </a:p>
        </p:txBody>
      </p:sp>
      <p:sp>
        <p:nvSpPr>
          <p:cNvPr id="30725" name="Text Box 20"/>
          <p:cNvSpPr txBox="1">
            <a:spLocks noChangeArrowheads="1"/>
          </p:cNvSpPr>
          <p:nvPr/>
        </p:nvSpPr>
        <p:spPr bwMode="auto">
          <a:xfrm>
            <a:off x="342900" y="3860800"/>
            <a:ext cx="5854700" cy="1016000"/>
          </a:xfrm>
          <a:prstGeom prst="rect">
            <a:avLst/>
          </a:prstGeom>
          <a:solidFill>
            <a:srgbClr val="007600"/>
          </a:solidFill>
          <a:ln w="9525" algn="ctr">
            <a:noFill/>
            <a:miter lim="800000"/>
            <a:headEnd/>
            <a:tailEnd/>
          </a:ln>
        </p:spPr>
        <p:txBody>
          <a:bodyPr>
            <a:spAutoFit/>
          </a:bodyPr>
          <a:lstStyle/>
          <a:p>
            <a:pPr>
              <a:spcBef>
                <a:spcPct val="50000"/>
              </a:spcBef>
            </a:pPr>
            <a:r>
              <a:rPr lang="th-TH" altLang="th-TH">
                <a:solidFill>
                  <a:schemeClr val="bg1"/>
                </a:solidFill>
                <a:latin typeface="Tahoma" pitchFamily="34" charset="0"/>
              </a:rPr>
              <a:t>● </a:t>
            </a:r>
            <a:r>
              <a:rPr lang="en-US" altLang="th-TH">
                <a:solidFill>
                  <a:schemeClr val="bg1"/>
                </a:solidFill>
                <a:latin typeface="Tahoma" pitchFamily="34" charset="0"/>
              </a:rPr>
              <a:t>Milled rice for trading,  general standards are white rice 100%, white rice 5%, white rice 25%, broken rice A1, broken rice A2  etc.</a:t>
            </a:r>
            <a:endParaRPr lang="th-TH" altLang="th-TH">
              <a:solidFill>
                <a:schemeClr val="bg1"/>
              </a:solidFill>
              <a:latin typeface="Tahoma" pitchFamily="34" charset="0"/>
            </a:endParaRPr>
          </a:p>
        </p:txBody>
      </p:sp>
      <p:sp>
        <p:nvSpPr>
          <p:cNvPr id="30726" name="Text Box 9"/>
          <p:cNvSpPr txBox="1">
            <a:spLocks noChangeArrowheads="1"/>
          </p:cNvSpPr>
          <p:nvPr/>
        </p:nvSpPr>
        <p:spPr bwMode="auto">
          <a:xfrm>
            <a:off x="100013" y="5094288"/>
            <a:ext cx="6156325" cy="400050"/>
          </a:xfrm>
          <a:prstGeom prst="rect">
            <a:avLst/>
          </a:prstGeom>
          <a:solidFill>
            <a:srgbClr val="7030A0"/>
          </a:solidFill>
          <a:ln w="9525">
            <a:noFill/>
            <a:miter lim="800000"/>
            <a:headEnd/>
            <a:tailEnd/>
          </a:ln>
        </p:spPr>
        <p:txBody>
          <a:bodyPr>
            <a:spAutoFit/>
          </a:bodyPr>
          <a:lstStyle/>
          <a:p>
            <a:pPr>
              <a:spcBef>
                <a:spcPct val="75000"/>
              </a:spcBef>
              <a:tabLst>
                <a:tab pos="444500" algn="l"/>
              </a:tabLst>
            </a:pPr>
            <a:r>
              <a:rPr lang="th-TH" altLang="th-TH">
                <a:solidFill>
                  <a:schemeClr val="bg1"/>
                </a:solidFill>
                <a:latin typeface="Tahoma" pitchFamily="34" charset="0"/>
                <a:sym typeface="Wingdings" pitchFamily="2" charset="2"/>
              </a:rPr>
              <a:t></a:t>
            </a:r>
            <a:r>
              <a:rPr lang="th-TH" altLang="th-TH">
                <a:solidFill>
                  <a:schemeClr val="bg1"/>
                </a:solidFill>
                <a:latin typeface="Tahoma" pitchFamily="34" charset="0"/>
              </a:rPr>
              <a:t> </a:t>
            </a:r>
            <a:r>
              <a:rPr lang="en-US" altLang="th-TH">
                <a:solidFill>
                  <a:schemeClr val="bg1"/>
                </a:solidFill>
                <a:latin typeface="Tahoma" pitchFamily="34" charset="0"/>
              </a:rPr>
              <a:t>Paddy conversion ratio to milled rice</a:t>
            </a:r>
            <a:endParaRPr lang="th-TH" altLang="th-TH" b="1">
              <a:solidFill>
                <a:schemeClr val="bg1"/>
              </a:solidFill>
              <a:latin typeface="Tahoma" pitchFamily="34" charset="0"/>
            </a:endParaRPr>
          </a:p>
        </p:txBody>
      </p:sp>
      <p:sp>
        <p:nvSpPr>
          <p:cNvPr id="30727" name="Text Box 11"/>
          <p:cNvSpPr txBox="1">
            <a:spLocks noChangeArrowheads="1"/>
          </p:cNvSpPr>
          <p:nvPr/>
        </p:nvSpPr>
        <p:spPr bwMode="auto">
          <a:xfrm>
            <a:off x="349250" y="5661025"/>
            <a:ext cx="5830888" cy="706438"/>
          </a:xfrm>
          <a:prstGeom prst="rect">
            <a:avLst/>
          </a:prstGeom>
          <a:solidFill>
            <a:schemeClr val="bg1"/>
          </a:solidFill>
          <a:ln w="9525">
            <a:noFill/>
            <a:miter lim="800000"/>
            <a:headEnd/>
            <a:tailEnd/>
          </a:ln>
        </p:spPr>
        <p:txBody>
          <a:bodyPr>
            <a:spAutoFit/>
          </a:bodyPr>
          <a:lstStyle/>
          <a:p>
            <a:pPr>
              <a:spcBef>
                <a:spcPct val="50000"/>
              </a:spcBef>
            </a:pPr>
            <a:r>
              <a:rPr lang="th-TH" altLang="th-TH">
                <a:latin typeface="Tahoma" pitchFamily="34" charset="0"/>
                <a:sym typeface="Wingdings" pitchFamily="2" charset="2"/>
              </a:rPr>
              <a:t></a:t>
            </a:r>
            <a:r>
              <a:rPr lang="en-US" altLang="th-TH">
                <a:latin typeface="Tahoma" pitchFamily="34" charset="0"/>
                <a:sym typeface="Wingdings" pitchFamily="2" charset="2"/>
              </a:rPr>
              <a:t>A ton of paddy is equivalent to 650 kg of milled rice.</a:t>
            </a:r>
            <a:endParaRPr lang="th-TH" altLang="th-TH" sz="2400">
              <a:latin typeface="Tahoma" pitchFamily="34" charset="0"/>
            </a:endParaRPr>
          </a:p>
        </p:txBody>
      </p:sp>
      <p:sp>
        <p:nvSpPr>
          <p:cNvPr id="30728" name="Text Box 10"/>
          <p:cNvSpPr txBox="1">
            <a:spLocks noChangeArrowheads="1"/>
          </p:cNvSpPr>
          <p:nvPr/>
        </p:nvSpPr>
        <p:spPr bwMode="auto">
          <a:xfrm>
            <a:off x="6526213" y="4017963"/>
            <a:ext cx="2593975" cy="2554287"/>
          </a:xfrm>
          <a:prstGeom prst="rect">
            <a:avLst/>
          </a:prstGeom>
          <a:solidFill>
            <a:srgbClr val="7030A0"/>
          </a:solidFill>
          <a:ln w="9525">
            <a:noFill/>
            <a:miter lim="800000"/>
            <a:headEnd/>
            <a:tailEnd/>
          </a:ln>
        </p:spPr>
        <p:txBody>
          <a:bodyPr>
            <a:spAutoFit/>
          </a:bodyPr>
          <a:lstStyle/>
          <a:p>
            <a:pPr>
              <a:spcBef>
                <a:spcPct val="50000"/>
              </a:spcBef>
            </a:pPr>
            <a:r>
              <a:rPr lang="th-TH" altLang="th-TH">
                <a:solidFill>
                  <a:schemeClr val="bg1"/>
                </a:solidFill>
                <a:latin typeface="Tahoma" pitchFamily="34" charset="0"/>
                <a:sym typeface="Wingdings" pitchFamily="2" charset="2"/>
              </a:rPr>
              <a:t></a:t>
            </a:r>
            <a:r>
              <a:rPr lang="en-US" altLang="th-TH">
                <a:solidFill>
                  <a:schemeClr val="bg1"/>
                </a:solidFill>
                <a:latin typeface="Tahoma" pitchFamily="34" charset="0"/>
                <a:sym typeface="Wingdings" pitchFamily="2" charset="2"/>
              </a:rPr>
              <a:t>Components from milling paddy 1 ton</a:t>
            </a:r>
            <a:r>
              <a:rPr lang="th-TH" altLang="th-TH" sz="1600">
                <a:solidFill>
                  <a:schemeClr val="bg1"/>
                </a:solidFill>
                <a:latin typeface="Tahoma" pitchFamily="34" charset="0"/>
              </a:rPr>
              <a:t>  </a:t>
            </a:r>
          </a:p>
          <a:p>
            <a:pPr>
              <a:spcBef>
                <a:spcPct val="50000"/>
              </a:spcBef>
            </a:pPr>
            <a:r>
              <a:rPr lang="th-TH" altLang="th-TH" sz="1600">
                <a:solidFill>
                  <a:schemeClr val="bg1"/>
                </a:solidFill>
                <a:latin typeface="Tahoma" pitchFamily="34" charset="0"/>
                <a:sym typeface="Wingdings" pitchFamily="2" charset="2"/>
              </a:rPr>
              <a:t></a:t>
            </a:r>
            <a:r>
              <a:rPr lang="en-US" altLang="th-TH" sz="1600">
                <a:solidFill>
                  <a:schemeClr val="bg1"/>
                </a:solidFill>
                <a:latin typeface="Tahoma" pitchFamily="34" charset="0"/>
                <a:sym typeface="Wingdings" pitchFamily="2" charset="2"/>
              </a:rPr>
              <a:t> White rice 5%</a:t>
            </a:r>
            <a:r>
              <a:rPr lang="en-US" altLang="th-TH" sz="1600">
                <a:solidFill>
                  <a:schemeClr val="bg1"/>
                </a:solidFill>
                <a:latin typeface="Tahoma" pitchFamily="34" charset="0"/>
              </a:rPr>
              <a:t> 460 kg </a:t>
            </a:r>
          </a:p>
          <a:p>
            <a:pPr>
              <a:spcBef>
                <a:spcPct val="50000"/>
              </a:spcBef>
            </a:pPr>
            <a:r>
              <a:rPr lang="th-TH" altLang="th-TH" sz="1600">
                <a:solidFill>
                  <a:schemeClr val="bg1"/>
                </a:solidFill>
                <a:latin typeface="Tahoma" pitchFamily="34" charset="0"/>
                <a:sym typeface="Wingdings" pitchFamily="2" charset="2"/>
              </a:rPr>
              <a:t></a:t>
            </a:r>
            <a:r>
              <a:rPr lang="en-US" altLang="th-TH" sz="1600">
                <a:solidFill>
                  <a:schemeClr val="bg1"/>
                </a:solidFill>
                <a:latin typeface="Tahoma" pitchFamily="34" charset="0"/>
                <a:sym typeface="Wingdings" pitchFamily="2" charset="2"/>
              </a:rPr>
              <a:t>broken rice</a:t>
            </a:r>
            <a:r>
              <a:rPr lang="th-TH" altLang="th-TH" sz="1600">
                <a:solidFill>
                  <a:schemeClr val="bg1"/>
                </a:solidFill>
                <a:latin typeface="Tahoma" pitchFamily="34" charset="0"/>
              </a:rPr>
              <a:t> </a:t>
            </a:r>
            <a:r>
              <a:rPr lang="en-US" altLang="th-TH" sz="1600">
                <a:solidFill>
                  <a:schemeClr val="bg1"/>
                </a:solidFill>
                <a:latin typeface="Tahoma" pitchFamily="34" charset="0"/>
              </a:rPr>
              <a:t>A1</a:t>
            </a:r>
            <a:r>
              <a:rPr lang="th-TH" altLang="th-TH" sz="1600">
                <a:solidFill>
                  <a:schemeClr val="bg1"/>
                </a:solidFill>
                <a:latin typeface="Tahoma" pitchFamily="34" charset="0"/>
              </a:rPr>
              <a:t>  </a:t>
            </a:r>
            <a:r>
              <a:rPr lang="en-US" altLang="th-TH" sz="1600">
                <a:solidFill>
                  <a:schemeClr val="bg1"/>
                </a:solidFill>
                <a:latin typeface="Tahoma" pitchFamily="34" charset="0"/>
              </a:rPr>
              <a:t>145 kg</a:t>
            </a:r>
            <a:r>
              <a:rPr lang="th-TH" altLang="th-TH" sz="1600">
                <a:solidFill>
                  <a:schemeClr val="bg1"/>
                </a:solidFill>
                <a:latin typeface="Tahoma" pitchFamily="34" charset="0"/>
              </a:rPr>
              <a:t>                               </a:t>
            </a:r>
            <a:r>
              <a:rPr lang="th-TH" altLang="th-TH" sz="1600">
                <a:solidFill>
                  <a:schemeClr val="bg1"/>
                </a:solidFill>
                <a:latin typeface="Tahoma" pitchFamily="34" charset="0"/>
                <a:sym typeface="Wingdings" pitchFamily="2" charset="2"/>
              </a:rPr>
              <a:t></a:t>
            </a:r>
            <a:r>
              <a:rPr lang="en-US" altLang="th-TH" sz="1600">
                <a:solidFill>
                  <a:schemeClr val="bg1"/>
                </a:solidFill>
                <a:latin typeface="Tahoma" pitchFamily="34" charset="0"/>
                <a:sym typeface="Wingdings" pitchFamily="2" charset="2"/>
              </a:rPr>
              <a:t>broken rice </a:t>
            </a:r>
            <a:r>
              <a:rPr lang="en-US" altLang="th-TH" sz="1600">
                <a:solidFill>
                  <a:schemeClr val="bg1"/>
                </a:solidFill>
                <a:latin typeface="Tahoma" pitchFamily="34" charset="0"/>
              </a:rPr>
              <a:t>C1</a:t>
            </a:r>
            <a:r>
              <a:rPr lang="th-TH" altLang="th-TH" sz="1600">
                <a:solidFill>
                  <a:schemeClr val="bg1"/>
                </a:solidFill>
                <a:latin typeface="Tahoma" pitchFamily="34" charset="0"/>
              </a:rPr>
              <a:t>    </a:t>
            </a:r>
            <a:r>
              <a:rPr lang="en-US" altLang="th-TH" sz="1600">
                <a:solidFill>
                  <a:schemeClr val="bg1"/>
                </a:solidFill>
                <a:latin typeface="Tahoma" pitchFamily="34" charset="0"/>
              </a:rPr>
              <a:t>40 kg </a:t>
            </a:r>
            <a:r>
              <a:rPr lang="th-TH" altLang="th-TH" sz="1600">
                <a:solidFill>
                  <a:schemeClr val="bg1"/>
                </a:solidFill>
                <a:latin typeface="Tahoma" pitchFamily="34" charset="0"/>
              </a:rPr>
              <a:t>                                       </a:t>
            </a:r>
            <a:r>
              <a:rPr lang="th-TH" altLang="th-TH" sz="1600">
                <a:solidFill>
                  <a:schemeClr val="bg1"/>
                </a:solidFill>
                <a:latin typeface="Tahoma" pitchFamily="34" charset="0"/>
                <a:sym typeface="Wingdings" pitchFamily="2" charset="2"/>
              </a:rPr>
              <a:t></a:t>
            </a:r>
            <a:r>
              <a:rPr lang="en-US" altLang="th-TH" sz="1600">
                <a:solidFill>
                  <a:schemeClr val="bg1"/>
                </a:solidFill>
                <a:latin typeface="Tahoma" pitchFamily="34" charset="0"/>
                <a:sym typeface="Wingdings" pitchFamily="2" charset="2"/>
              </a:rPr>
              <a:t>broken rice</a:t>
            </a:r>
            <a:r>
              <a:rPr lang="th-TH" altLang="th-TH" sz="1600">
                <a:solidFill>
                  <a:schemeClr val="bg1"/>
                </a:solidFill>
                <a:latin typeface="Tahoma" pitchFamily="34" charset="0"/>
                <a:sym typeface="Wingdings" pitchFamily="2" charset="2"/>
              </a:rPr>
              <a:t> </a:t>
            </a:r>
            <a:r>
              <a:rPr lang="en-US" altLang="th-TH" sz="1600">
                <a:solidFill>
                  <a:schemeClr val="bg1"/>
                </a:solidFill>
                <a:latin typeface="Tahoma" pitchFamily="34" charset="0"/>
                <a:sym typeface="Wingdings" pitchFamily="2" charset="2"/>
              </a:rPr>
              <a:t>C3</a:t>
            </a:r>
            <a:r>
              <a:rPr lang="en-US" altLang="th-TH" sz="1600">
                <a:solidFill>
                  <a:schemeClr val="bg1"/>
                </a:solidFill>
                <a:latin typeface="Tahoma" pitchFamily="34" charset="0"/>
              </a:rPr>
              <a:t>  </a:t>
            </a:r>
            <a:r>
              <a:rPr lang="th-TH" altLang="th-TH" sz="1600">
                <a:solidFill>
                  <a:schemeClr val="bg1"/>
                </a:solidFill>
                <a:latin typeface="Tahoma" pitchFamily="34" charset="0"/>
              </a:rPr>
              <a:t>  </a:t>
            </a:r>
            <a:r>
              <a:rPr lang="en-US" altLang="th-TH" sz="1600">
                <a:solidFill>
                  <a:schemeClr val="bg1"/>
                </a:solidFill>
                <a:latin typeface="Tahoma" pitchFamily="34" charset="0"/>
              </a:rPr>
              <a:t>15 kg</a:t>
            </a:r>
            <a:r>
              <a:rPr lang="th-TH" altLang="th-TH" sz="1600">
                <a:solidFill>
                  <a:schemeClr val="bg1"/>
                </a:solidFill>
                <a:latin typeface="Tahoma" pitchFamily="34" charset="0"/>
              </a:rPr>
              <a:t>                                      </a:t>
            </a:r>
            <a:r>
              <a:rPr lang="th-TH" altLang="th-TH" sz="1600">
                <a:solidFill>
                  <a:schemeClr val="bg1"/>
                </a:solidFill>
                <a:latin typeface="Tahoma" pitchFamily="34" charset="0"/>
                <a:sym typeface="Wingdings" pitchFamily="2" charset="2"/>
              </a:rPr>
              <a:t></a:t>
            </a:r>
            <a:r>
              <a:rPr lang="en-US" altLang="th-TH" sz="1600">
                <a:solidFill>
                  <a:schemeClr val="bg1"/>
                </a:solidFill>
                <a:latin typeface="Tahoma" pitchFamily="34" charset="0"/>
                <a:sym typeface="Wingdings" pitchFamily="2" charset="2"/>
              </a:rPr>
              <a:t>rice bran </a:t>
            </a:r>
            <a:r>
              <a:rPr lang="th-TH" altLang="th-TH" sz="1600">
                <a:solidFill>
                  <a:schemeClr val="bg1"/>
                </a:solidFill>
                <a:latin typeface="Tahoma" pitchFamily="34" charset="0"/>
              </a:rPr>
              <a:t>        </a:t>
            </a:r>
            <a:r>
              <a:rPr lang="en-US" altLang="th-TH" sz="1600">
                <a:solidFill>
                  <a:schemeClr val="bg1"/>
                </a:solidFill>
                <a:latin typeface="Tahoma" pitchFamily="34" charset="0"/>
              </a:rPr>
              <a:t> 105 kg</a:t>
            </a:r>
          </a:p>
          <a:p>
            <a:pPr>
              <a:spcBef>
                <a:spcPct val="50000"/>
              </a:spcBef>
            </a:pPr>
            <a:r>
              <a:rPr lang="en-US" altLang="th-TH" sz="1600">
                <a:solidFill>
                  <a:schemeClr val="bg1"/>
                </a:solidFill>
                <a:latin typeface="Tahoma" pitchFamily="34" charset="0"/>
              </a:rPr>
              <a:t>And also rice husk</a:t>
            </a:r>
            <a:endParaRPr lang="th-TH" altLang="th-TH" sz="1600">
              <a:solidFill>
                <a:schemeClr val="bg1"/>
              </a:solidFill>
              <a:latin typeface="Tahoma" pitchFamily="34" charset="0"/>
            </a:endParaRPr>
          </a:p>
        </p:txBody>
      </p:sp>
      <p:sp>
        <p:nvSpPr>
          <p:cNvPr id="30729" name="Text Box 9"/>
          <p:cNvSpPr txBox="1">
            <a:spLocks noChangeArrowheads="1"/>
          </p:cNvSpPr>
          <p:nvPr/>
        </p:nvSpPr>
        <p:spPr bwMode="auto">
          <a:xfrm>
            <a:off x="5795963" y="25400"/>
            <a:ext cx="3330575"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en-US" altLang="th-TH" sz="1200" b="1">
                <a:solidFill>
                  <a:schemeClr val="bg1"/>
                </a:solidFill>
                <a:latin typeface="Tahoma" pitchFamily="34" charset="0"/>
                <a:sym typeface="Wingdings" pitchFamily="2" charset="2"/>
              </a:rPr>
              <a:t>4. Rice  Marketing and trading</a:t>
            </a:r>
            <a:endParaRPr lang="th-TH" altLang="th-TH" sz="1200" b="1">
              <a:solidFill>
                <a:schemeClr val="bg1"/>
              </a:solidFill>
              <a:latin typeface="Tahoma" pitchFamily="34" charset="0"/>
            </a:endParaRPr>
          </a:p>
        </p:txBody>
      </p:sp>
      <p:sp>
        <p:nvSpPr>
          <p:cNvPr id="30730" name="Text Box 19"/>
          <p:cNvSpPr txBox="1">
            <a:spLocks noChangeArrowheads="1"/>
          </p:cNvSpPr>
          <p:nvPr/>
        </p:nvSpPr>
        <p:spPr bwMode="auto">
          <a:xfrm>
            <a:off x="250825" y="2473325"/>
            <a:ext cx="8569325" cy="1322388"/>
          </a:xfrm>
          <a:prstGeom prst="rect">
            <a:avLst/>
          </a:prstGeom>
          <a:solidFill>
            <a:schemeClr val="bg1"/>
          </a:solidFill>
          <a:ln w="9525" algn="ctr">
            <a:noFill/>
            <a:miter lim="800000"/>
            <a:headEnd/>
            <a:tailEnd/>
          </a:ln>
        </p:spPr>
        <p:txBody>
          <a:bodyPr>
            <a:spAutoFit/>
          </a:bodyPr>
          <a:lstStyle/>
          <a:p>
            <a:pPr>
              <a:spcBef>
                <a:spcPct val="50000"/>
              </a:spcBef>
            </a:pPr>
            <a:r>
              <a:rPr lang="th-TH" altLang="th-TH">
                <a:latin typeface="Tahoma" pitchFamily="34" charset="0"/>
              </a:rPr>
              <a:t>● </a:t>
            </a:r>
            <a:r>
              <a:rPr lang="en-US" altLang="th-TH">
                <a:latin typeface="Tahoma" pitchFamily="34" charset="0"/>
              </a:rPr>
              <a:t>Milled rice standards are classified according to grain size (short grain vs long grain; chemical content (high amylose  vs low amylose); aromatic (aroma vs non-aroma); glutinous vs non glutinous); milling process (brown rice and white rice); colour (red rice purple rice, fancy rice)</a:t>
            </a:r>
            <a:endParaRPr lang="th-TH" altLang="th-TH">
              <a:latin typeface="Tahoma"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กล่องข้อความ 2"/>
          <p:cNvSpPr>
            <a:spLocks noChangeArrowheads="1"/>
          </p:cNvSpPr>
          <p:nvPr/>
        </p:nvSpPr>
        <p:spPr bwMode="auto">
          <a:xfrm>
            <a:off x="947738" y="2514600"/>
            <a:ext cx="1360487" cy="695325"/>
          </a:xfrm>
          <a:prstGeom prst="homePlate">
            <a:avLst>
              <a:gd name="adj" fmla="val 48834"/>
            </a:avLst>
          </a:prstGeom>
          <a:gradFill rotWithShape="0">
            <a:gsLst>
              <a:gs pos="0">
                <a:srgbClr val="FFFFFF"/>
              </a:gs>
              <a:gs pos="100000">
                <a:srgbClr val="D6E3BC"/>
              </a:gs>
            </a:gsLst>
            <a:lin ang="5400000" scaled="1"/>
          </a:gradFill>
          <a:ln w="12700">
            <a:solidFill>
              <a:srgbClr val="C2D69B"/>
            </a:solidFill>
            <a:miter lim="800000"/>
            <a:headEnd/>
            <a:tailEnd/>
          </a:ln>
          <a:effectLst>
            <a:outerShdw dist="107763" dir="13500000" algn="ctr" rotWithShape="0">
              <a:srgbClr val="4E6128">
                <a:alpha val="50000"/>
              </a:srgbClr>
            </a:outerShdw>
          </a:effectLst>
        </p:spPr>
        <p:txBody>
          <a:bodyPr anchor="ctr"/>
          <a:lstStyle/>
          <a:p>
            <a:pPr algn="ctr">
              <a:spcBef>
                <a:spcPts val="1000"/>
              </a:spcBef>
              <a:spcAft>
                <a:spcPts val="1000"/>
              </a:spcAft>
            </a:pPr>
            <a:r>
              <a:rPr lang="en-US" altLang="th-TH" sz="1300" b="1">
                <a:latin typeface="Tahoma" pitchFamily="34" charset="0"/>
                <a:cs typeface="Angsana New" pitchFamily="18" charset="-34"/>
              </a:rPr>
              <a:t>Farmer Institutions</a:t>
            </a:r>
            <a:endParaRPr lang="th-TH" altLang="th-TH" sz="1300">
              <a:latin typeface="Tahoma" pitchFamily="34" charset="0"/>
            </a:endParaRPr>
          </a:p>
        </p:txBody>
      </p:sp>
      <p:cxnSp>
        <p:nvCxnSpPr>
          <p:cNvPr id="31747" name="ลูกศรเชื่อมต่อแบบตรง 17"/>
          <p:cNvCxnSpPr>
            <a:cxnSpLocks/>
          </p:cNvCxnSpPr>
          <p:nvPr/>
        </p:nvCxnSpPr>
        <p:spPr bwMode="auto">
          <a:xfrm>
            <a:off x="503238" y="2813050"/>
            <a:ext cx="381000" cy="0"/>
          </a:xfrm>
          <a:prstGeom prst="straightConnector1">
            <a:avLst/>
          </a:prstGeom>
          <a:noFill/>
          <a:ln w="19050">
            <a:solidFill>
              <a:srgbClr val="4E6128"/>
            </a:solidFill>
            <a:round/>
            <a:headEnd/>
            <a:tailEnd type="arrow" w="med" len="med"/>
          </a:ln>
        </p:spPr>
      </p:cxnSp>
      <p:grpSp>
        <p:nvGrpSpPr>
          <p:cNvPr id="31748" name="Group 13"/>
          <p:cNvGrpSpPr>
            <a:grpSpLocks/>
          </p:cNvGrpSpPr>
          <p:nvPr/>
        </p:nvGrpSpPr>
        <p:grpSpPr bwMode="auto">
          <a:xfrm>
            <a:off x="6488113" y="4691063"/>
            <a:ext cx="1971675" cy="322262"/>
            <a:chOff x="3720" y="10916"/>
            <a:chExt cx="3105" cy="508"/>
          </a:xfrm>
        </p:grpSpPr>
        <p:sp>
          <p:nvSpPr>
            <p:cNvPr id="31791" name="Text Box 14"/>
            <p:cNvSpPr txBox="1">
              <a:spLocks noChangeArrowheads="1"/>
            </p:cNvSpPr>
            <p:nvPr/>
          </p:nvSpPr>
          <p:spPr bwMode="auto">
            <a:xfrm>
              <a:off x="3720" y="10929"/>
              <a:ext cx="3105" cy="495"/>
            </a:xfrm>
            <a:prstGeom prst="rect">
              <a:avLst/>
            </a:prstGeom>
            <a:solidFill>
              <a:srgbClr val="FFFFFF"/>
            </a:solidFill>
            <a:ln w="9525">
              <a:noFill/>
              <a:miter lim="800000"/>
              <a:headEnd/>
              <a:tailEnd/>
            </a:ln>
          </p:spPr>
          <p:txBody>
            <a:bodyPr lIns="95250" tIns="47625" rIns="95250" bIns="47625" anchor="ctr"/>
            <a:lstStyle/>
            <a:p>
              <a:pPr>
                <a:spcBef>
                  <a:spcPts val="1000"/>
                </a:spcBef>
                <a:spcAft>
                  <a:spcPts val="1000"/>
                </a:spcAft>
              </a:pPr>
              <a:r>
                <a:rPr lang="en-US" altLang="th-TH" sz="1300" b="1">
                  <a:solidFill>
                    <a:srgbClr val="4F6228"/>
                  </a:solidFill>
                  <a:latin typeface="Tahoma" pitchFamily="34" charset="0"/>
                  <a:cs typeface="Angsana New" pitchFamily="18" charset="-34"/>
                </a:rPr>
                <a:t>Paddy distribution</a:t>
              </a:r>
              <a:endParaRPr lang="th-TH" altLang="th-TH" sz="1300">
                <a:latin typeface="Tahoma" pitchFamily="34" charset="0"/>
              </a:endParaRPr>
            </a:p>
          </p:txBody>
        </p:sp>
        <p:cxnSp>
          <p:nvCxnSpPr>
            <p:cNvPr id="31792" name="ลูกศรเชื่อมต่อแบบตรง 17"/>
            <p:cNvCxnSpPr>
              <a:cxnSpLocks/>
            </p:cNvCxnSpPr>
            <p:nvPr/>
          </p:nvCxnSpPr>
          <p:spPr bwMode="auto">
            <a:xfrm>
              <a:off x="3877" y="10916"/>
              <a:ext cx="2032" cy="1"/>
            </a:xfrm>
            <a:prstGeom prst="bentConnector3">
              <a:avLst>
                <a:gd name="adj1" fmla="val 50000"/>
              </a:avLst>
            </a:prstGeom>
            <a:noFill/>
            <a:ln w="19050">
              <a:solidFill>
                <a:srgbClr val="4E6128"/>
              </a:solidFill>
              <a:miter lim="800000"/>
              <a:headEnd/>
              <a:tailEnd type="arrow" w="med" len="med"/>
            </a:ln>
          </p:spPr>
        </p:cxnSp>
      </p:grpSp>
      <p:grpSp>
        <p:nvGrpSpPr>
          <p:cNvPr id="31749" name="Group 16"/>
          <p:cNvGrpSpPr>
            <a:grpSpLocks/>
          </p:cNvGrpSpPr>
          <p:nvPr/>
        </p:nvGrpSpPr>
        <p:grpSpPr bwMode="auto">
          <a:xfrm>
            <a:off x="6496050" y="5068888"/>
            <a:ext cx="2108200" cy="357187"/>
            <a:chOff x="6703" y="10841"/>
            <a:chExt cx="2723" cy="563"/>
          </a:xfrm>
        </p:grpSpPr>
        <p:sp>
          <p:nvSpPr>
            <p:cNvPr id="31789" name="Text Box 17"/>
            <p:cNvSpPr txBox="1">
              <a:spLocks noChangeArrowheads="1"/>
            </p:cNvSpPr>
            <p:nvPr/>
          </p:nvSpPr>
          <p:spPr bwMode="auto">
            <a:xfrm>
              <a:off x="6703" y="10909"/>
              <a:ext cx="2723" cy="495"/>
            </a:xfrm>
            <a:prstGeom prst="rect">
              <a:avLst/>
            </a:prstGeom>
            <a:solidFill>
              <a:srgbClr val="FFFFFF"/>
            </a:solidFill>
            <a:ln w="9525">
              <a:noFill/>
              <a:miter lim="800000"/>
              <a:headEnd/>
              <a:tailEnd/>
            </a:ln>
          </p:spPr>
          <p:txBody>
            <a:bodyPr lIns="95250" tIns="47625" rIns="95250" bIns="47625" anchor="ctr"/>
            <a:lstStyle/>
            <a:p>
              <a:pPr>
                <a:spcBef>
                  <a:spcPts val="1000"/>
                </a:spcBef>
                <a:spcAft>
                  <a:spcPts val="1000"/>
                </a:spcAft>
              </a:pPr>
              <a:r>
                <a:rPr lang="en-US" altLang="th-TH" sz="1300" b="1">
                  <a:solidFill>
                    <a:srgbClr val="984806"/>
                  </a:solidFill>
                  <a:latin typeface="Tahoma" pitchFamily="34" charset="0"/>
                  <a:cs typeface="Angsana New" pitchFamily="18" charset="-34"/>
                </a:rPr>
                <a:t>Milled Rice distribution</a:t>
              </a:r>
              <a:endParaRPr lang="th-TH" altLang="th-TH" sz="1300">
                <a:latin typeface="Tahoma" pitchFamily="34" charset="0"/>
              </a:endParaRPr>
            </a:p>
          </p:txBody>
        </p:sp>
        <p:cxnSp>
          <p:nvCxnSpPr>
            <p:cNvPr id="31790" name="ลูกศรเชื่อมต่อแบบตรง 328"/>
            <p:cNvCxnSpPr>
              <a:cxnSpLocks/>
            </p:cNvCxnSpPr>
            <p:nvPr/>
          </p:nvCxnSpPr>
          <p:spPr bwMode="auto">
            <a:xfrm>
              <a:off x="6830" y="10841"/>
              <a:ext cx="1977" cy="1"/>
            </a:xfrm>
            <a:prstGeom prst="bentConnector3">
              <a:avLst>
                <a:gd name="adj1" fmla="val 49977"/>
              </a:avLst>
            </a:prstGeom>
            <a:noFill/>
            <a:ln w="19050">
              <a:solidFill>
                <a:srgbClr val="974706"/>
              </a:solidFill>
              <a:prstDash val="dash"/>
              <a:miter lim="800000"/>
              <a:headEnd/>
              <a:tailEnd type="arrow" w="med" len="med"/>
            </a:ln>
          </p:spPr>
        </p:cxnSp>
      </p:grpSp>
      <p:sp>
        <p:nvSpPr>
          <p:cNvPr id="31750" name="Text Box 19"/>
          <p:cNvSpPr txBox="1">
            <a:spLocks noChangeArrowheads="1"/>
          </p:cNvSpPr>
          <p:nvPr/>
        </p:nvSpPr>
        <p:spPr bwMode="auto">
          <a:xfrm>
            <a:off x="6456363" y="5570538"/>
            <a:ext cx="2687637" cy="314325"/>
          </a:xfrm>
          <a:prstGeom prst="rect">
            <a:avLst/>
          </a:prstGeom>
          <a:solidFill>
            <a:srgbClr val="FFFFFF"/>
          </a:solidFill>
          <a:ln w="9525">
            <a:noFill/>
            <a:miter lim="800000"/>
            <a:headEnd/>
            <a:tailEnd/>
          </a:ln>
        </p:spPr>
        <p:txBody>
          <a:bodyPr lIns="95250" tIns="47625" rIns="95250" bIns="47625" anchor="ctr"/>
          <a:lstStyle/>
          <a:p>
            <a:pPr>
              <a:spcBef>
                <a:spcPts val="1000"/>
              </a:spcBef>
              <a:spcAft>
                <a:spcPts val="1000"/>
              </a:spcAft>
            </a:pPr>
            <a:r>
              <a:rPr lang="en-US" altLang="th-TH" sz="1200" b="1">
                <a:solidFill>
                  <a:srgbClr val="002060"/>
                </a:solidFill>
                <a:latin typeface="Tahoma" pitchFamily="34" charset="0"/>
                <a:cs typeface="Angsana New" pitchFamily="18" charset="-34"/>
              </a:rPr>
              <a:t>Modified from Isvilanonda, 2004</a:t>
            </a:r>
            <a:endParaRPr lang="th-TH" altLang="th-TH" sz="1200">
              <a:latin typeface="Tahoma" pitchFamily="34" charset="0"/>
            </a:endParaRPr>
          </a:p>
        </p:txBody>
      </p:sp>
      <p:cxnSp>
        <p:nvCxnSpPr>
          <p:cNvPr id="31751" name="ลูกศรเชื่อมต่อแบบตรง 17"/>
          <p:cNvCxnSpPr>
            <a:cxnSpLocks/>
          </p:cNvCxnSpPr>
          <p:nvPr/>
        </p:nvCxnSpPr>
        <p:spPr bwMode="auto">
          <a:xfrm rot="5400000">
            <a:off x="5099844" y="5071269"/>
            <a:ext cx="481012" cy="0"/>
          </a:xfrm>
          <a:prstGeom prst="bentConnector3">
            <a:avLst>
              <a:gd name="adj1" fmla="val 49935"/>
            </a:avLst>
          </a:prstGeom>
          <a:noFill/>
          <a:ln w="19050">
            <a:solidFill>
              <a:srgbClr val="974706"/>
            </a:solidFill>
            <a:prstDash val="dash"/>
            <a:miter lim="800000"/>
            <a:headEnd/>
            <a:tailEnd type="arrow" w="med" len="med"/>
          </a:ln>
        </p:spPr>
      </p:cxnSp>
      <p:cxnSp>
        <p:nvCxnSpPr>
          <p:cNvPr id="31752" name="AutoShape 30"/>
          <p:cNvCxnSpPr>
            <a:cxnSpLocks noChangeShapeType="1"/>
          </p:cNvCxnSpPr>
          <p:nvPr/>
        </p:nvCxnSpPr>
        <p:spPr bwMode="auto">
          <a:xfrm>
            <a:off x="2235200" y="2762250"/>
            <a:ext cx="733425" cy="0"/>
          </a:xfrm>
          <a:prstGeom prst="straightConnector1">
            <a:avLst/>
          </a:prstGeom>
          <a:noFill/>
          <a:ln w="19050">
            <a:solidFill>
              <a:srgbClr val="4E6128"/>
            </a:solidFill>
            <a:round/>
            <a:headEnd/>
            <a:tailEnd type="arrow" w="med" len="med"/>
          </a:ln>
        </p:spPr>
      </p:cxnSp>
      <p:cxnSp>
        <p:nvCxnSpPr>
          <p:cNvPr id="31753" name="ลูกศรเชื่อมต่อแบบตรง 17"/>
          <p:cNvCxnSpPr>
            <a:cxnSpLocks/>
          </p:cNvCxnSpPr>
          <p:nvPr/>
        </p:nvCxnSpPr>
        <p:spPr bwMode="auto">
          <a:xfrm rot="5400000">
            <a:off x="5100638" y="3736975"/>
            <a:ext cx="481012" cy="1588"/>
          </a:xfrm>
          <a:prstGeom prst="bentConnector3">
            <a:avLst>
              <a:gd name="adj1" fmla="val 49935"/>
            </a:avLst>
          </a:prstGeom>
          <a:noFill/>
          <a:ln w="19050">
            <a:solidFill>
              <a:srgbClr val="974706"/>
            </a:solidFill>
            <a:prstDash val="dash"/>
            <a:miter lim="800000"/>
            <a:headEnd/>
            <a:tailEnd type="arrow" w="med" len="med"/>
          </a:ln>
        </p:spPr>
      </p:cxnSp>
      <p:cxnSp>
        <p:nvCxnSpPr>
          <p:cNvPr id="31754" name="ลูกศรเชื่อมต่อแบบตรง 17"/>
          <p:cNvCxnSpPr>
            <a:cxnSpLocks/>
          </p:cNvCxnSpPr>
          <p:nvPr/>
        </p:nvCxnSpPr>
        <p:spPr bwMode="auto">
          <a:xfrm rot="5400000">
            <a:off x="3321050" y="1857376"/>
            <a:ext cx="485775" cy="0"/>
          </a:xfrm>
          <a:prstGeom prst="bentConnector3">
            <a:avLst>
              <a:gd name="adj1" fmla="val 49935"/>
            </a:avLst>
          </a:prstGeom>
          <a:noFill/>
          <a:ln w="19050">
            <a:solidFill>
              <a:srgbClr val="974706"/>
            </a:solidFill>
            <a:prstDash val="dash"/>
            <a:miter lim="800000"/>
            <a:headEnd type="arrow" w="med" len="med"/>
            <a:tailEnd/>
          </a:ln>
        </p:spPr>
      </p:cxnSp>
      <p:grpSp>
        <p:nvGrpSpPr>
          <p:cNvPr id="31755" name="Group 44"/>
          <p:cNvGrpSpPr>
            <a:grpSpLocks/>
          </p:cNvGrpSpPr>
          <p:nvPr/>
        </p:nvGrpSpPr>
        <p:grpSpPr bwMode="auto">
          <a:xfrm>
            <a:off x="285750" y="1285875"/>
            <a:ext cx="7572375" cy="4640263"/>
            <a:chOff x="285720" y="785794"/>
            <a:chExt cx="7519748" cy="5140345"/>
          </a:xfrm>
        </p:grpSpPr>
        <p:cxnSp>
          <p:nvCxnSpPr>
            <p:cNvPr id="31759" name="AutoShape 34"/>
            <p:cNvCxnSpPr>
              <a:cxnSpLocks noChangeShapeType="1"/>
            </p:cNvCxnSpPr>
            <p:nvPr/>
          </p:nvCxnSpPr>
          <p:spPr bwMode="auto">
            <a:xfrm>
              <a:off x="4187367" y="2267088"/>
              <a:ext cx="676251" cy="0"/>
            </a:xfrm>
            <a:prstGeom prst="straightConnector1">
              <a:avLst/>
            </a:prstGeom>
            <a:noFill/>
            <a:ln w="19050">
              <a:solidFill>
                <a:srgbClr val="974706"/>
              </a:solidFill>
              <a:prstDash val="dash"/>
              <a:round/>
              <a:headEnd/>
              <a:tailEnd type="arrow" w="med" len="med"/>
            </a:ln>
          </p:spPr>
        </p:cxnSp>
        <p:cxnSp>
          <p:nvCxnSpPr>
            <p:cNvPr id="31760" name="AutoShape 36"/>
            <p:cNvCxnSpPr>
              <a:cxnSpLocks noChangeShapeType="1"/>
            </p:cNvCxnSpPr>
            <p:nvPr/>
          </p:nvCxnSpPr>
          <p:spPr bwMode="auto">
            <a:xfrm>
              <a:off x="4187367" y="3133755"/>
              <a:ext cx="618468" cy="0"/>
            </a:xfrm>
            <a:prstGeom prst="straightConnector1">
              <a:avLst/>
            </a:prstGeom>
            <a:noFill/>
            <a:ln w="19050">
              <a:solidFill>
                <a:srgbClr val="974706"/>
              </a:solidFill>
              <a:prstDash val="dash"/>
              <a:round/>
              <a:headEnd/>
              <a:tailEnd type="arrow" w="med" len="med"/>
            </a:ln>
          </p:spPr>
        </p:cxnSp>
        <p:cxnSp>
          <p:nvCxnSpPr>
            <p:cNvPr id="31761" name="AutoShape 38"/>
            <p:cNvCxnSpPr>
              <a:cxnSpLocks noChangeShapeType="1"/>
            </p:cNvCxnSpPr>
            <p:nvPr/>
          </p:nvCxnSpPr>
          <p:spPr bwMode="auto">
            <a:xfrm>
              <a:off x="6181196" y="2267088"/>
              <a:ext cx="565130" cy="0"/>
            </a:xfrm>
            <a:prstGeom prst="straightConnector1">
              <a:avLst/>
            </a:prstGeom>
            <a:noFill/>
            <a:ln w="19050">
              <a:solidFill>
                <a:srgbClr val="974706"/>
              </a:solidFill>
              <a:prstDash val="dash"/>
              <a:round/>
              <a:headEnd/>
              <a:tailEnd type="arrow" w="med" len="med"/>
            </a:ln>
          </p:spPr>
        </p:cxnSp>
        <p:grpSp>
          <p:nvGrpSpPr>
            <p:cNvPr id="31762" name="Group 43"/>
            <p:cNvGrpSpPr>
              <a:grpSpLocks/>
            </p:cNvGrpSpPr>
            <p:nvPr/>
          </p:nvGrpSpPr>
          <p:grpSpPr bwMode="auto">
            <a:xfrm>
              <a:off x="285720" y="785794"/>
              <a:ext cx="7519748" cy="5140345"/>
              <a:chOff x="230188" y="814388"/>
              <a:chExt cx="7575280" cy="5111751"/>
            </a:xfrm>
          </p:grpSpPr>
          <p:sp>
            <p:nvSpPr>
              <p:cNvPr id="31763" name="กล่องข้อความ 2"/>
              <p:cNvSpPr>
                <a:spLocks noChangeArrowheads="1"/>
              </p:cNvSpPr>
              <p:nvPr/>
            </p:nvSpPr>
            <p:spPr bwMode="auto">
              <a:xfrm>
                <a:off x="230188" y="1351271"/>
                <a:ext cx="1376891" cy="619076"/>
              </a:xfrm>
              <a:prstGeom prst="roundRect">
                <a:avLst>
                  <a:gd name="adj" fmla="val 16667"/>
                </a:avLst>
              </a:prstGeom>
              <a:gradFill rotWithShape="0">
                <a:gsLst>
                  <a:gs pos="0">
                    <a:srgbClr val="9BBB59"/>
                  </a:gs>
                  <a:gs pos="100000">
                    <a:srgbClr val="74903B"/>
                  </a:gs>
                </a:gsLst>
                <a:path path="shape">
                  <a:fillToRect l="50000" t="50000" r="50000" b="50000"/>
                </a:path>
              </a:gradFill>
              <a:ln w="0">
                <a:noFill/>
                <a:round/>
                <a:headEnd/>
                <a:tailEnd/>
              </a:ln>
              <a:effectLst>
                <a:outerShdw dist="107763" dir="2700000" algn="ctr" rotWithShape="0">
                  <a:srgbClr val="4E6128">
                    <a:alpha val="50000"/>
                  </a:srgbClr>
                </a:outerShdw>
              </a:effectLst>
            </p:spPr>
            <p:txBody>
              <a:bodyPr lIns="95250" tIns="47625" rIns="95250" bIns="47625" anchor="ctr"/>
              <a:lstStyle/>
              <a:p>
                <a:pPr algn="ctr">
                  <a:spcBef>
                    <a:spcPts val="1000"/>
                  </a:spcBef>
                  <a:spcAft>
                    <a:spcPts val="1000"/>
                  </a:spcAft>
                </a:pPr>
                <a:r>
                  <a:rPr lang="en-US" altLang="th-TH" sz="1300" b="1">
                    <a:latin typeface="Tahoma" pitchFamily="34" charset="0"/>
                    <a:cs typeface="Angsana New" pitchFamily="18" charset="-34"/>
                  </a:rPr>
                  <a:t>Farmers</a:t>
                </a:r>
                <a:endParaRPr lang="th-TH" altLang="th-TH" sz="1300">
                  <a:latin typeface="Tahoma" pitchFamily="34" charset="0"/>
                </a:endParaRPr>
              </a:p>
            </p:txBody>
          </p:sp>
          <p:sp>
            <p:nvSpPr>
              <p:cNvPr id="31764" name="กล่องข้อความ 2"/>
              <p:cNvSpPr>
                <a:spLocks noChangeArrowheads="1"/>
              </p:cNvSpPr>
              <p:nvPr/>
            </p:nvSpPr>
            <p:spPr bwMode="auto">
              <a:xfrm>
                <a:off x="959131" y="5368270"/>
                <a:ext cx="1316542" cy="557869"/>
              </a:xfrm>
              <a:prstGeom prst="homePlate">
                <a:avLst>
                  <a:gd name="adj" fmla="val 58933"/>
                </a:avLst>
              </a:prstGeom>
              <a:gradFill rotWithShape="0">
                <a:gsLst>
                  <a:gs pos="0">
                    <a:srgbClr val="FFFFFF"/>
                  </a:gs>
                  <a:gs pos="100000">
                    <a:srgbClr val="D6E3BC"/>
                  </a:gs>
                </a:gsLst>
                <a:lin ang="5400000" scaled="1"/>
              </a:gradFill>
              <a:ln w="12700">
                <a:solidFill>
                  <a:srgbClr val="C2D69B"/>
                </a:solidFill>
                <a:miter lim="800000"/>
                <a:headEnd/>
                <a:tailEnd/>
              </a:ln>
              <a:effectLst>
                <a:outerShdw dist="107763" dir="13500000" algn="ctr" rotWithShape="0">
                  <a:srgbClr val="4E6128">
                    <a:alpha val="50000"/>
                  </a:srgbClr>
                </a:outerShdw>
              </a:effectLst>
            </p:spPr>
            <p:txBody>
              <a:bodyPr anchor="ctr"/>
              <a:lstStyle/>
              <a:p>
                <a:pPr algn="ctr">
                  <a:spcBef>
                    <a:spcPts val="1000"/>
                  </a:spcBef>
                  <a:spcAft>
                    <a:spcPts val="1000"/>
                  </a:spcAft>
                </a:pPr>
                <a:r>
                  <a:rPr lang="en-US" altLang="th-TH" sz="1300" b="1">
                    <a:latin typeface="Tahoma" pitchFamily="34" charset="0"/>
                    <a:cs typeface="Angsana New" pitchFamily="18" charset="-34"/>
                  </a:rPr>
                  <a:t>Local Rice Mill</a:t>
                </a:r>
                <a:endParaRPr lang="th-TH" altLang="th-TH" sz="1300">
                  <a:latin typeface="Tahoma" pitchFamily="34" charset="0"/>
                </a:endParaRPr>
              </a:p>
            </p:txBody>
          </p:sp>
          <p:sp>
            <p:nvSpPr>
              <p:cNvPr id="31765" name="กล่องข้อความ 2"/>
              <p:cNvSpPr>
                <a:spLocks noChangeArrowheads="1"/>
              </p:cNvSpPr>
              <p:nvPr/>
            </p:nvSpPr>
            <p:spPr bwMode="auto">
              <a:xfrm>
                <a:off x="4859526" y="3967480"/>
                <a:ext cx="1162496" cy="863909"/>
              </a:xfrm>
              <a:prstGeom prst="flowChartMultidocument">
                <a:avLst/>
              </a:prstGeom>
              <a:gradFill rotWithShape="0">
                <a:gsLst>
                  <a:gs pos="0">
                    <a:srgbClr val="FFFFFF"/>
                  </a:gs>
                  <a:gs pos="100000">
                    <a:srgbClr val="B6DDE8"/>
                  </a:gs>
                </a:gsLst>
                <a:lin ang="5400000" scaled="1"/>
              </a:gradFill>
              <a:ln w="12700">
                <a:solidFill>
                  <a:srgbClr val="92CDDC"/>
                </a:solidFill>
                <a:miter lim="800000"/>
                <a:headEnd/>
                <a:tailEnd/>
              </a:ln>
              <a:effectLst>
                <a:outerShdw dist="107763" dir="18900000" algn="ctr" rotWithShape="0">
                  <a:srgbClr val="205867">
                    <a:alpha val="50000"/>
                  </a:srgbClr>
                </a:outerShdw>
              </a:effectLst>
            </p:spPr>
            <p:txBody>
              <a:bodyPr anchor="ctr"/>
              <a:lstStyle/>
              <a:p>
                <a:pPr algn="ctr">
                  <a:spcBef>
                    <a:spcPts val="1000"/>
                  </a:spcBef>
                  <a:spcAft>
                    <a:spcPts val="1000"/>
                  </a:spcAft>
                </a:pPr>
                <a:r>
                  <a:rPr lang="en-US" altLang="th-TH" sz="1300" b="1">
                    <a:latin typeface="Tahoma" pitchFamily="34" charset="0"/>
                    <a:cs typeface="Angsana New" pitchFamily="18" charset="-34"/>
                  </a:rPr>
                  <a:t>Retailers</a:t>
                </a:r>
                <a:endParaRPr lang="th-TH" altLang="th-TH" sz="1300">
                  <a:latin typeface="Tahoma" pitchFamily="34" charset="0"/>
                </a:endParaRPr>
              </a:p>
            </p:txBody>
          </p:sp>
          <p:sp>
            <p:nvSpPr>
              <p:cNvPr id="31766" name="กล่องข้อความ 2"/>
              <p:cNvSpPr>
                <a:spLocks noChangeArrowheads="1"/>
              </p:cNvSpPr>
              <p:nvPr/>
            </p:nvSpPr>
            <p:spPr bwMode="auto">
              <a:xfrm>
                <a:off x="4805531" y="2813270"/>
                <a:ext cx="1375302" cy="668043"/>
              </a:xfrm>
              <a:prstGeom prst="flowChartPunchedTape">
                <a:avLst/>
              </a:prstGeom>
              <a:gradFill rotWithShape="0">
                <a:gsLst>
                  <a:gs pos="0">
                    <a:srgbClr val="FFFFFF"/>
                  </a:gs>
                  <a:gs pos="100000">
                    <a:srgbClr val="B6DDE8"/>
                  </a:gs>
                </a:gsLst>
                <a:lin ang="5400000" scaled="1"/>
              </a:gradFill>
              <a:ln w="12700">
                <a:solidFill>
                  <a:srgbClr val="92CDDC"/>
                </a:solidFill>
                <a:miter lim="800000"/>
                <a:headEnd/>
                <a:tailEnd/>
              </a:ln>
              <a:effectLst>
                <a:outerShdw dist="107763" dir="18900000" algn="ctr" rotWithShape="0">
                  <a:srgbClr val="205867">
                    <a:alpha val="50000"/>
                  </a:srgbClr>
                </a:outerShdw>
              </a:effectLst>
            </p:spPr>
            <p:txBody>
              <a:bodyPr anchor="ctr"/>
              <a:lstStyle/>
              <a:p>
                <a:pPr algn="ctr">
                  <a:spcBef>
                    <a:spcPts val="1000"/>
                  </a:spcBef>
                  <a:spcAft>
                    <a:spcPts val="1000"/>
                  </a:spcAft>
                </a:pPr>
                <a:r>
                  <a:rPr lang="en-US" altLang="th-TH" sz="1300" b="1">
                    <a:latin typeface="Tahoma" pitchFamily="34" charset="0"/>
                    <a:cs typeface="Angsana New" pitchFamily="18" charset="-34"/>
                  </a:rPr>
                  <a:t>Wholesalers</a:t>
                </a:r>
                <a:endParaRPr lang="th-TH" altLang="th-TH" sz="1300">
                  <a:latin typeface="Tahoma" pitchFamily="34" charset="0"/>
                </a:endParaRPr>
              </a:p>
            </p:txBody>
          </p:sp>
          <p:sp>
            <p:nvSpPr>
              <p:cNvPr id="31767" name="กล่องข้อความ 2"/>
              <p:cNvSpPr>
                <a:spLocks noChangeArrowheads="1"/>
              </p:cNvSpPr>
              <p:nvPr/>
            </p:nvSpPr>
            <p:spPr bwMode="auto">
              <a:xfrm>
                <a:off x="2958559" y="2014067"/>
                <a:ext cx="1222844" cy="1523208"/>
              </a:xfrm>
              <a:prstGeom prst="flowChartMagneticDisk">
                <a:avLst/>
              </a:prstGeom>
              <a:gradFill rotWithShape="0">
                <a:gsLst>
                  <a:gs pos="0">
                    <a:srgbClr val="FFFFFF"/>
                  </a:gs>
                  <a:gs pos="100000">
                    <a:srgbClr val="B6DDE8"/>
                  </a:gs>
                </a:gsLst>
                <a:lin ang="5400000" scaled="1"/>
              </a:gradFill>
              <a:ln w="12700">
                <a:solidFill>
                  <a:srgbClr val="92CDDC"/>
                </a:solidFill>
                <a:round/>
                <a:headEnd/>
                <a:tailEnd/>
              </a:ln>
              <a:effectLst>
                <a:outerShdw dist="107763" dir="2700000" algn="ctr" rotWithShape="0">
                  <a:srgbClr val="205867">
                    <a:alpha val="50000"/>
                  </a:srgbClr>
                </a:outerShdw>
              </a:effectLst>
            </p:spPr>
            <p:txBody>
              <a:bodyPr lIns="9525" tIns="9525" rIns="9525" bIns="9525" anchor="ctr"/>
              <a:lstStyle/>
              <a:p>
                <a:pPr algn="ctr"/>
                <a:endParaRPr lang="en-US" altLang="th-TH" sz="1300" b="1">
                  <a:latin typeface="Tahoma" pitchFamily="34" charset="0"/>
                  <a:cs typeface="Angsana New" pitchFamily="18" charset="-34"/>
                </a:endParaRPr>
              </a:p>
              <a:p>
                <a:pPr algn="ctr"/>
                <a:r>
                  <a:rPr lang="en-US" altLang="th-TH" sz="1300" b="1">
                    <a:latin typeface="Tahoma" pitchFamily="34" charset="0"/>
                    <a:cs typeface="Angsana New" pitchFamily="18" charset="-34"/>
                  </a:rPr>
                  <a:t>Rice Mills</a:t>
                </a:r>
                <a:endParaRPr lang="th-TH" altLang="th-TH" sz="1300">
                  <a:latin typeface="Tahoma" pitchFamily="34" charset="0"/>
                </a:endParaRPr>
              </a:p>
            </p:txBody>
          </p:sp>
          <p:sp>
            <p:nvSpPr>
              <p:cNvPr id="31768" name="ตัวเชื่อมต่อตรง 29"/>
              <p:cNvSpPr>
                <a:spLocks/>
              </p:cNvSpPr>
              <p:nvPr/>
            </p:nvSpPr>
            <p:spPr bwMode="auto">
              <a:xfrm>
                <a:off x="502593" y="2028357"/>
                <a:ext cx="0" cy="3561273"/>
              </a:xfrm>
              <a:prstGeom prst="line">
                <a:avLst/>
              </a:prstGeom>
              <a:noFill/>
              <a:ln w="19050">
                <a:solidFill>
                  <a:srgbClr val="4E6128"/>
                </a:solidFill>
                <a:round/>
                <a:headEnd/>
                <a:tailEnd/>
              </a:ln>
            </p:spPr>
            <p:txBody>
              <a:bodyPr anchor="ctr"/>
              <a:lstStyle/>
              <a:p>
                <a:endParaRPr lang="th-TH"/>
              </a:p>
            </p:txBody>
          </p:sp>
          <p:sp>
            <p:nvSpPr>
              <p:cNvPr id="31769" name="กล่องข้อความ 2"/>
              <p:cNvSpPr>
                <a:spLocks noChangeArrowheads="1"/>
              </p:cNvSpPr>
              <p:nvPr/>
            </p:nvSpPr>
            <p:spPr bwMode="auto">
              <a:xfrm>
                <a:off x="4675306" y="5384010"/>
                <a:ext cx="1260959" cy="542129"/>
              </a:xfrm>
              <a:prstGeom prst="flowChartAlternateProcess">
                <a:avLst/>
              </a:prstGeom>
              <a:gradFill rotWithShape="0">
                <a:gsLst>
                  <a:gs pos="0">
                    <a:srgbClr val="F79646"/>
                  </a:gs>
                  <a:gs pos="100000">
                    <a:srgbClr val="DF6A09"/>
                  </a:gs>
                </a:gsLst>
                <a:path path="shape">
                  <a:fillToRect l="50000" t="50000" r="50000" b="50000"/>
                </a:path>
              </a:gradFill>
              <a:ln w="0">
                <a:noFill/>
                <a:miter lim="800000"/>
                <a:headEnd/>
                <a:tailEnd/>
              </a:ln>
              <a:effectLst>
                <a:outerShdw dist="107763" dir="18900000" algn="ctr" rotWithShape="0">
                  <a:srgbClr val="974706">
                    <a:alpha val="50000"/>
                  </a:srgbClr>
                </a:outerShdw>
              </a:effectLst>
            </p:spPr>
            <p:txBody>
              <a:bodyPr lIns="47625" tIns="47625" rIns="19050" bIns="19050" anchor="ctr"/>
              <a:lstStyle/>
              <a:p>
                <a:pPr algn="ctr">
                  <a:spcBef>
                    <a:spcPts val="1000"/>
                  </a:spcBef>
                  <a:spcAft>
                    <a:spcPts val="1000"/>
                  </a:spcAft>
                </a:pPr>
                <a:r>
                  <a:rPr lang="en-US" altLang="th-TH" sz="1300" b="1">
                    <a:latin typeface="Tahoma" pitchFamily="34" charset="0"/>
                    <a:cs typeface="Angsana New" pitchFamily="18" charset="-34"/>
                  </a:rPr>
                  <a:t>Domestic</a:t>
                </a:r>
                <a:br>
                  <a:rPr lang="en-US" altLang="th-TH" sz="1300" b="1">
                    <a:latin typeface="Tahoma" pitchFamily="34" charset="0"/>
                    <a:cs typeface="Angsana New" pitchFamily="18" charset="-34"/>
                  </a:rPr>
                </a:br>
                <a:r>
                  <a:rPr lang="en-US" altLang="th-TH" sz="1300" b="1">
                    <a:latin typeface="Tahoma" pitchFamily="34" charset="0"/>
                    <a:cs typeface="Angsana New" pitchFamily="18" charset="-34"/>
                  </a:rPr>
                  <a:t>Consumers</a:t>
                </a:r>
                <a:endParaRPr lang="th-TH" altLang="th-TH" sz="1300">
                  <a:latin typeface="Tahoma" pitchFamily="34" charset="0"/>
                </a:endParaRPr>
              </a:p>
            </p:txBody>
          </p:sp>
          <p:sp>
            <p:nvSpPr>
              <p:cNvPr id="31770" name="กล่องข้อความ 2"/>
              <p:cNvSpPr>
                <a:spLocks noChangeArrowheads="1"/>
              </p:cNvSpPr>
              <p:nvPr/>
            </p:nvSpPr>
            <p:spPr bwMode="auto">
              <a:xfrm>
                <a:off x="6746200" y="1970347"/>
                <a:ext cx="1059268" cy="543877"/>
              </a:xfrm>
              <a:prstGeom prst="roundRect">
                <a:avLst>
                  <a:gd name="adj" fmla="val 16667"/>
                </a:avLst>
              </a:prstGeom>
              <a:gradFill rotWithShape="0">
                <a:gsLst>
                  <a:gs pos="0">
                    <a:srgbClr val="F79646"/>
                  </a:gs>
                  <a:gs pos="100000">
                    <a:srgbClr val="DF6A09"/>
                  </a:gs>
                </a:gsLst>
                <a:path path="shape">
                  <a:fillToRect l="50000" t="50000" r="50000" b="50000"/>
                </a:path>
              </a:gradFill>
              <a:ln w="0">
                <a:noFill/>
                <a:round/>
                <a:headEnd/>
                <a:tailEnd/>
              </a:ln>
              <a:effectLst>
                <a:outerShdw dist="107763" dir="18900000" algn="ctr" rotWithShape="0">
                  <a:srgbClr val="974706">
                    <a:alpha val="50000"/>
                  </a:srgbClr>
                </a:outerShdw>
              </a:effectLst>
            </p:spPr>
            <p:txBody>
              <a:bodyPr lIns="95250" tIns="47625" rIns="95250" bIns="47625" anchor="ctr"/>
              <a:lstStyle/>
              <a:p>
                <a:pPr algn="ctr">
                  <a:spcBef>
                    <a:spcPts val="1000"/>
                  </a:spcBef>
                  <a:spcAft>
                    <a:spcPts val="1000"/>
                  </a:spcAft>
                </a:pPr>
                <a:r>
                  <a:rPr lang="en-US" altLang="th-TH" sz="1300" b="1">
                    <a:latin typeface="Tahoma" pitchFamily="34" charset="0"/>
                    <a:cs typeface="Angsana New" pitchFamily="18" charset="-34"/>
                  </a:rPr>
                  <a:t>Exporters</a:t>
                </a:r>
                <a:endParaRPr lang="th-TH" altLang="th-TH" sz="1300">
                  <a:latin typeface="Tahoma" pitchFamily="34" charset="0"/>
                </a:endParaRPr>
              </a:p>
            </p:txBody>
          </p:sp>
          <p:sp>
            <p:nvSpPr>
              <p:cNvPr id="31771" name="Text Box 20"/>
              <p:cNvSpPr txBox="1">
                <a:spLocks noChangeArrowheads="1"/>
              </p:cNvSpPr>
              <p:nvPr/>
            </p:nvSpPr>
            <p:spPr bwMode="auto">
              <a:xfrm>
                <a:off x="1829696" y="814388"/>
                <a:ext cx="4542628" cy="382223"/>
              </a:xfrm>
              <a:prstGeom prst="rect">
                <a:avLst/>
              </a:prstGeom>
              <a:solidFill>
                <a:srgbClr val="FFFFFF"/>
              </a:solidFill>
              <a:ln w="63500" cmpd="thickThin">
                <a:solidFill>
                  <a:srgbClr val="9BBB59"/>
                </a:solidFill>
                <a:miter lim="800000"/>
                <a:headEnd/>
                <a:tailEnd/>
              </a:ln>
            </p:spPr>
            <p:txBody>
              <a:bodyPr lIns="95250" tIns="47625" rIns="95250" bIns="47625" anchor="ctr"/>
              <a:lstStyle/>
              <a:p>
                <a:pPr algn="ctr">
                  <a:spcBef>
                    <a:spcPts val="1000"/>
                  </a:spcBef>
                  <a:spcAft>
                    <a:spcPts val="1000"/>
                  </a:spcAft>
                </a:pPr>
                <a:r>
                  <a:rPr lang="en-US" altLang="th-TH" sz="1400" b="1">
                    <a:solidFill>
                      <a:srgbClr val="002060"/>
                    </a:solidFill>
                    <a:latin typeface="Tahoma" pitchFamily="34" charset="0"/>
                    <a:cs typeface="Angsana New" pitchFamily="18" charset="-34"/>
                  </a:rPr>
                  <a:t>The Rice Marketing Channels Development</a:t>
                </a:r>
                <a:endParaRPr lang="th-TH" altLang="th-TH" sz="1400">
                  <a:latin typeface="Tahoma" pitchFamily="34" charset="0"/>
                </a:endParaRPr>
              </a:p>
            </p:txBody>
          </p:sp>
          <p:cxnSp>
            <p:nvCxnSpPr>
              <p:cNvPr id="31772" name="ลูกศรเชื่อมต่อแบบตรง 17"/>
              <p:cNvCxnSpPr>
                <a:cxnSpLocks/>
              </p:cNvCxnSpPr>
              <p:nvPr/>
            </p:nvCxnSpPr>
            <p:spPr bwMode="auto">
              <a:xfrm>
                <a:off x="502593" y="5589630"/>
                <a:ext cx="381621" cy="0"/>
              </a:xfrm>
              <a:prstGeom prst="straightConnector1">
                <a:avLst/>
              </a:prstGeom>
              <a:noFill/>
              <a:ln w="19050">
                <a:solidFill>
                  <a:srgbClr val="4E6128"/>
                </a:solidFill>
                <a:round/>
                <a:headEnd/>
                <a:tailEnd type="arrow" w="med" len="med"/>
              </a:ln>
            </p:spPr>
          </p:cxnSp>
          <p:cxnSp>
            <p:nvCxnSpPr>
              <p:cNvPr id="31773" name="AutoShape 35"/>
              <p:cNvCxnSpPr>
                <a:cxnSpLocks noChangeShapeType="1"/>
              </p:cNvCxnSpPr>
              <p:nvPr/>
            </p:nvCxnSpPr>
            <p:spPr bwMode="auto">
              <a:xfrm>
                <a:off x="2234811" y="5589630"/>
                <a:ext cx="2440853" cy="0"/>
              </a:xfrm>
              <a:prstGeom prst="straightConnector1">
                <a:avLst/>
              </a:prstGeom>
              <a:noFill/>
              <a:ln w="19050">
                <a:solidFill>
                  <a:srgbClr val="974706"/>
                </a:solidFill>
                <a:prstDash val="dash"/>
                <a:round/>
                <a:headEnd/>
                <a:tailEnd type="arrow" w="med" len="med"/>
              </a:ln>
            </p:spPr>
          </p:cxnSp>
          <p:sp>
            <p:nvSpPr>
              <p:cNvPr id="31774" name="กล่องข้อความ 2"/>
              <p:cNvSpPr>
                <a:spLocks noChangeArrowheads="1"/>
              </p:cNvSpPr>
              <p:nvPr/>
            </p:nvSpPr>
            <p:spPr bwMode="auto">
              <a:xfrm>
                <a:off x="4864290" y="1924878"/>
                <a:ext cx="1229196" cy="668043"/>
              </a:xfrm>
              <a:prstGeom prst="flowChartOr">
                <a:avLst/>
              </a:prstGeom>
              <a:gradFill rotWithShape="0">
                <a:gsLst>
                  <a:gs pos="0">
                    <a:srgbClr val="FFFFFF"/>
                  </a:gs>
                  <a:gs pos="100000">
                    <a:srgbClr val="B6DDE8"/>
                  </a:gs>
                </a:gsLst>
                <a:lin ang="5400000" scaled="1"/>
              </a:gradFill>
              <a:ln w="12700">
                <a:solidFill>
                  <a:srgbClr val="92CDDC"/>
                </a:solidFill>
                <a:round/>
                <a:headEnd/>
                <a:tailEnd/>
              </a:ln>
              <a:effectLst>
                <a:outerShdw dist="107763" dir="18900000" algn="ctr" rotWithShape="0">
                  <a:srgbClr val="205867">
                    <a:alpha val="50000"/>
                  </a:srgbClr>
                </a:outerShdw>
              </a:effectLst>
            </p:spPr>
            <p:txBody>
              <a:bodyPr anchor="ctr"/>
              <a:lstStyle/>
              <a:p>
                <a:pPr algn="ctr">
                  <a:spcBef>
                    <a:spcPts val="1000"/>
                  </a:spcBef>
                  <a:spcAft>
                    <a:spcPts val="1000"/>
                  </a:spcAft>
                </a:pPr>
                <a:r>
                  <a:rPr lang="en-US" altLang="th-TH" sz="1300" b="1">
                    <a:latin typeface="Tahoma" pitchFamily="34" charset="0"/>
                    <a:cs typeface="Angsana New" pitchFamily="18" charset="-34"/>
                  </a:rPr>
                  <a:t>Brokers</a:t>
                </a:r>
                <a:endParaRPr lang="th-TH" altLang="th-TH" sz="1300">
                  <a:latin typeface="Tahoma" pitchFamily="34" charset="0"/>
                </a:endParaRPr>
              </a:p>
            </p:txBody>
          </p:sp>
          <p:cxnSp>
            <p:nvCxnSpPr>
              <p:cNvPr id="31775" name="AutoShape 39"/>
              <p:cNvCxnSpPr>
                <a:cxnSpLocks noChangeShapeType="1"/>
              </p:cNvCxnSpPr>
              <p:nvPr/>
            </p:nvCxnSpPr>
            <p:spPr bwMode="auto">
              <a:xfrm flipV="1">
                <a:off x="3558739" y="1670524"/>
                <a:ext cx="3771765" cy="9524"/>
              </a:xfrm>
              <a:prstGeom prst="straightConnector1">
                <a:avLst/>
              </a:prstGeom>
              <a:noFill/>
              <a:ln w="19050">
                <a:solidFill>
                  <a:srgbClr val="974706"/>
                </a:solidFill>
                <a:prstDash val="dash"/>
                <a:round/>
                <a:headEnd/>
                <a:tailEnd/>
              </a:ln>
            </p:spPr>
          </p:cxnSp>
          <p:cxnSp>
            <p:nvCxnSpPr>
              <p:cNvPr id="31776" name="AutoShape 41"/>
              <p:cNvCxnSpPr>
                <a:cxnSpLocks noChangeShapeType="1"/>
              </p:cNvCxnSpPr>
              <p:nvPr/>
            </p:nvCxnSpPr>
            <p:spPr bwMode="auto">
              <a:xfrm>
                <a:off x="7330505" y="1600420"/>
                <a:ext cx="0" cy="323810"/>
              </a:xfrm>
              <a:prstGeom prst="straightConnector1">
                <a:avLst/>
              </a:prstGeom>
              <a:noFill/>
              <a:ln w="19050">
                <a:solidFill>
                  <a:srgbClr val="974706"/>
                </a:solidFill>
                <a:prstDash val="dash"/>
                <a:round/>
                <a:headEnd/>
                <a:tailEnd type="arrow" w="med" len="med"/>
              </a:ln>
            </p:spPr>
          </p:cxnSp>
          <p:grpSp>
            <p:nvGrpSpPr>
              <p:cNvPr id="31777" name="Group 56"/>
              <p:cNvGrpSpPr>
                <a:grpSpLocks/>
              </p:cNvGrpSpPr>
              <p:nvPr/>
            </p:nvGrpSpPr>
            <p:grpSpPr bwMode="auto">
              <a:xfrm>
                <a:off x="502593" y="3224232"/>
                <a:ext cx="2813903" cy="2042541"/>
                <a:chOff x="502593" y="3224232"/>
                <a:chExt cx="2813903" cy="2042541"/>
              </a:xfrm>
            </p:grpSpPr>
            <p:cxnSp>
              <p:nvCxnSpPr>
                <p:cNvPr id="31779" name="ลูกศรเชื่อมต่อแบบตรง 17"/>
                <p:cNvCxnSpPr>
                  <a:cxnSpLocks/>
                </p:cNvCxnSpPr>
                <p:nvPr/>
              </p:nvCxnSpPr>
              <p:spPr bwMode="auto">
                <a:xfrm>
                  <a:off x="502593" y="3815025"/>
                  <a:ext cx="381621" cy="0"/>
                </a:xfrm>
                <a:prstGeom prst="straightConnector1">
                  <a:avLst/>
                </a:prstGeom>
                <a:noFill/>
                <a:ln w="19050">
                  <a:solidFill>
                    <a:srgbClr val="4E6128"/>
                  </a:solidFill>
                  <a:round/>
                  <a:headEnd/>
                  <a:tailEnd type="arrow" w="med" len="med"/>
                </a:ln>
              </p:spPr>
            </p:cxnSp>
            <p:cxnSp>
              <p:nvCxnSpPr>
                <p:cNvPr id="31780" name="ลูกศรเชื่อมต่อแบบตรง 17"/>
                <p:cNvCxnSpPr>
                  <a:cxnSpLocks/>
                </p:cNvCxnSpPr>
                <p:nvPr/>
              </p:nvCxnSpPr>
              <p:spPr bwMode="auto">
                <a:xfrm rot="-5400000">
                  <a:off x="2909807" y="3601692"/>
                  <a:ext cx="335873" cy="635"/>
                </a:xfrm>
                <a:prstGeom prst="bentConnector3">
                  <a:avLst>
                    <a:gd name="adj1" fmla="val 49907"/>
                  </a:avLst>
                </a:prstGeom>
                <a:noFill/>
                <a:ln w="19050">
                  <a:solidFill>
                    <a:srgbClr val="4E6128"/>
                  </a:solidFill>
                  <a:miter lim="800000"/>
                  <a:headEnd/>
                  <a:tailEnd type="arrow" w="med" len="med"/>
                </a:ln>
              </p:spPr>
            </p:cxnSp>
            <p:cxnSp>
              <p:nvCxnSpPr>
                <p:cNvPr id="31781" name="ลูกศรเชื่อมต่อแบบตรง 17"/>
                <p:cNvCxnSpPr>
                  <a:cxnSpLocks/>
                </p:cNvCxnSpPr>
                <p:nvPr/>
              </p:nvCxnSpPr>
              <p:spPr bwMode="auto">
                <a:xfrm rot="5400000">
                  <a:off x="1333788" y="5161693"/>
                  <a:ext cx="209524" cy="635"/>
                </a:xfrm>
                <a:prstGeom prst="bentConnector3">
                  <a:avLst>
                    <a:gd name="adj1" fmla="val 50000"/>
                  </a:avLst>
                </a:prstGeom>
                <a:noFill/>
                <a:ln w="19050">
                  <a:solidFill>
                    <a:srgbClr val="4E6128"/>
                  </a:solidFill>
                  <a:miter lim="800000"/>
                  <a:headEnd/>
                  <a:tailEnd type="arrow" w="med" len="med"/>
                </a:ln>
              </p:spPr>
            </p:cxnSp>
            <p:cxnSp>
              <p:nvCxnSpPr>
                <p:cNvPr id="31782" name="ลูกศรเชื่อมต่อแบบตรง 17"/>
                <p:cNvCxnSpPr>
                  <a:cxnSpLocks/>
                </p:cNvCxnSpPr>
                <p:nvPr/>
              </p:nvCxnSpPr>
              <p:spPr bwMode="auto">
                <a:xfrm rot="5400000">
                  <a:off x="1329978" y="4232803"/>
                  <a:ext cx="209524" cy="635"/>
                </a:xfrm>
                <a:prstGeom prst="bentConnector3">
                  <a:avLst>
                    <a:gd name="adj1" fmla="val 50301"/>
                  </a:avLst>
                </a:prstGeom>
                <a:noFill/>
                <a:ln w="19050">
                  <a:solidFill>
                    <a:srgbClr val="4E6128"/>
                  </a:solidFill>
                  <a:miter lim="800000"/>
                  <a:headEnd type="arrow" w="med" len="med"/>
                  <a:tailEnd/>
                </a:ln>
              </p:spPr>
            </p:cxnSp>
            <p:sp>
              <p:nvSpPr>
                <p:cNvPr id="31783" name="กล่องข้อความ 2"/>
                <p:cNvSpPr>
                  <a:spLocks noChangeArrowheads="1"/>
                </p:cNvSpPr>
                <p:nvPr/>
              </p:nvSpPr>
              <p:spPr bwMode="auto">
                <a:xfrm>
                  <a:off x="948013" y="4437908"/>
                  <a:ext cx="1361010" cy="573607"/>
                </a:xfrm>
                <a:prstGeom prst="homePlate">
                  <a:avLst>
                    <a:gd name="adj" fmla="val 59329"/>
                  </a:avLst>
                </a:prstGeom>
                <a:gradFill rotWithShape="0">
                  <a:gsLst>
                    <a:gs pos="0">
                      <a:srgbClr val="FFFFFF"/>
                    </a:gs>
                    <a:gs pos="100000">
                      <a:srgbClr val="D6E3BC"/>
                    </a:gs>
                  </a:gsLst>
                  <a:lin ang="5400000" scaled="1"/>
                </a:gradFill>
                <a:ln w="12700">
                  <a:solidFill>
                    <a:srgbClr val="C2D69B"/>
                  </a:solidFill>
                  <a:miter lim="800000"/>
                  <a:headEnd/>
                  <a:tailEnd/>
                </a:ln>
                <a:effectLst>
                  <a:outerShdw dist="107763" dir="13500000" algn="ctr" rotWithShape="0">
                    <a:srgbClr val="4E6128">
                      <a:alpha val="50000"/>
                    </a:srgbClr>
                  </a:outerShdw>
                </a:effectLst>
              </p:spPr>
              <p:txBody>
                <a:bodyPr anchor="ctr"/>
                <a:lstStyle/>
                <a:p>
                  <a:pPr algn="ctr">
                    <a:spcBef>
                      <a:spcPts val="1000"/>
                    </a:spcBef>
                    <a:spcAft>
                      <a:spcPts val="1000"/>
                    </a:spcAft>
                  </a:pPr>
                  <a:r>
                    <a:rPr lang="en-US" altLang="th-TH" sz="1300" b="1">
                      <a:latin typeface="Tahoma" pitchFamily="34" charset="0"/>
                      <a:cs typeface="Angsana New" pitchFamily="18" charset="-34"/>
                    </a:rPr>
                    <a:t>Local Assemblers</a:t>
                  </a:r>
                  <a:endParaRPr lang="th-TH" altLang="th-TH" sz="1300">
                    <a:latin typeface="Tahoma" pitchFamily="34" charset="0"/>
                  </a:endParaRPr>
                </a:p>
              </p:txBody>
            </p:sp>
            <p:sp>
              <p:nvSpPr>
                <p:cNvPr id="31784" name="กล่องข้อความ 2"/>
                <p:cNvSpPr>
                  <a:spLocks noChangeArrowheads="1"/>
                </p:cNvSpPr>
                <p:nvPr/>
              </p:nvSpPr>
              <p:spPr bwMode="auto">
                <a:xfrm>
                  <a:off x="898782" y="3434095"/>
                  <a:ext cx="1359421" cy="694275"/>
                </a:xfrm>
                <a:prstGeom prst="flowChartSummingJunction">
                  <a:avLst/>
                </a:prstGeom>
                <a:gradFill rotWithShape="0">
                  <a:gsLst>
                    <a:gs pos="0">
                      <a:srgbClr val="FFFFFF"/>
                    </a:gs>
                    <a:gs pos="100000">
                      <a:srgbClr val="B6DDE8"/>
                    </a:gs>
                  </a:gsLst>
                  <a:lin ang="5400000" scaled="1"/>
                </a:gradFill>
                <a:ln w="12700">
                  <a:solidFill>
                    <a:srgbClr val="92CDDC"/>
                  </a:solidFill>
                  <a:round/>
                  <a:headEnd/>
                  <a:tailEnd/>
                </a:ln>
                <a:effectLst>
                  <a:outerShdw dist="28398" dir="3806097" algn="ctr" rotWithShape="0">
                    <a:srgbClr val="205867">
                      <a:alpha val="50000"/>
                    </a:srgbClr>
                  </a:outerShdw>
                </a:effectLst>
              </p:spPr>
              <p:txBody>
                <a:bodyPr anchor="ctr"/>
                <a:lstStyle/>
                <a:p>
                  <a:pPr algn="ctr">
                    <a:spcBef>
                      <a:spcPts val="1000"/>
                    </a:spcBef>
                    <a:spcAft>
                      <a:spcPts val="1000"/>
                    </a:spcAft>
                  </a:pPr>
                  <a:r>
                    <a:rPr lang="en-US" altLang="th-TH" sz="1300" b="1">
                      <a:latin typeface="Tahoma" pitchFamily="34" charset="0"/>
                      <a:cs typeface="Angsana New" pitchFamily="18" charset="-34"/>
                    </a:rPr>
                    <a:t>Central Market</a:t>
                  </a:r>
                  <a:endParaRPr lang="th-TH" altLang="th-TH" sz="1300">
                    <a:latin typeface="Tahoma" pitchFamily="34" charset="0"/>
                  </a:endParaRPr>
                </a:p>
              </p:txBody>
            </p:sp>
            <p:cxnSp>
              <p:nvCxnSpPr>
                <p:cNvPr id="31785" name="ลูกศรเชื่อมต่อแบบตรง 17"/>
                <p:cNvCxnSpPr>
                  <a:cxnSpLocks/>
                </p:cNvCxnSpPr>
                <p:nvPr/>
              </p:nvCxnSpPr>
              <p:spPr bwMode="auto">
                <a:xfrm>
                  <a:off x="502593" y="4651217"/>
                  <a:ext cx="381621" cy="0"/>
                </a:xfrm>
                <a:prstGeom prst="straightConnector1">
                  <a:avLst/>
                </a:prstGeom>
                <a:noFill/>
                <a:ln w="19050">
                  <a:solidFill>
                    <a:srgbClr val="4E6128"/>
                  </a:solidFill>
                  <a:round/>
                  <a:headEnd/>
                  <a:tailEnd type="arrow" w="med" len="med"/>
                </a:ln>
              </p:spPr>
            </p:cxnSp>
            <p:cxnSp>
              <p:nvCxnSpPr>
                <p:cNvPr id="31786" name="AutoShape 31"/>
                <p:cNvCxnSpPr>
                  <a:cxnSpLocks noChangeShapeType="1"/>
                </p:cNvCxnSpPr>
                <p:nvPr/>
              </p:nvCxnSpPr>
              <p:spPr bwMode="auto">
                <a:xfrm flipH="1" flipV="1">
                  <a:off x="2308469" y="3769946"/>
                  <a:ext cx="774037" cy="1905"/>
                </a:xfrm>
                <a:prstGeom prst="straightConnector1">
                  <a:avLst/>
                </a:prstGeom>
                <a:noFill/>
                <a:ln w="19050">
                  <a:solidFill>
                    <a:srgbClr val="4E6128"/>
                  </a:solidFill>
                  <a:round/>
                  <a:headEnd/>
                  <a:tailEnd/>
                </a:ln>
              </p:spPr>
            </p:cxnSp>
            <p:cxnSp>
              <p:nvCxnSpPr>
                <p:cNvPr id="31787" name="ลูกศรเชื่อมต่อแบบตรง 17"/>
                <p:cNvCxnSpPr>
                  <a:cxnSpLocks/>
                </p:cNvCxnSpPr>
                <p:nvPr/>
              </p:nvCxnSpPr>
              <p:spPr bwMode="auto">
                <a:xfrm rot="-5400000">
                  <a:off x="2275496" y="3601646"/>
                  <a:ext cx="1041271" cy="1040728"/>
                </a:xfrm>
                <a:prstGeom prst="bentConnector3">
                  <a:avLst>
                    <a:gd name="adj1" fmla="val -1222"/>
                  </a:avLst>
                </a:prstGeom>
                <a:noFill/>
                <a:ln w="19050">
                  <a:solidFill>
                    <a:srgbClr val="4E6128"/>
                  </a:solidFill>
                  <a:miter lim="800000"/>
                  <a:headEnd/>
                  <a:tailEnd type="arrow" w="med" len="med"/>
                </a:ln>
              </p:spPr>
            </p:cxnSp>
            <p:cxnSp>
              <p:nvCxnSpPr>
                <p:cNvPr id="31788" name="ลูกศรเชื่อมต่อแบบตรง 17"/>
                <p:cNvCxnSpPr>
                  <a:cxnSpLocks/>
                </p:cNvCxnSpPr>
                <p:nvPr/>
              </p:nvCxnSpPr>
              <p:spPr bwMode="auto">
                <a:xfrm rot="5400000">
                  <a:off x="1334423" y="3328676"/>
                  <a:ext cx="209524" cy="635"/>
                </a:xfrm>
                <a:prstGeom prst="bentConnector3">
                  <a:avLst>
                    <a:gd name="adj1" fmla="val 50000"/>
                  </a:avLst>
                </a:prstGeom>
                <a:noFill/>
                <a:ln w="19050">
                  <a:solidFill>
                    <a:srgbClr val="4E6128"/>
                  </a:solidFill>
                  <a:miter lim="800000"/>
                  <a:headEnd/>
                  <a:tailEnd type="arrow" w="med" len="med"/>
                </a:ln>
              </p:spPr>
            </p:cxnSp>
          </p:grpSp>
          <p:cxnSp>
            <p:nvCxnSpPr>
              <p:cNvPr id="31778" name="ลูกศรเชื่อมต่อแบบตรง 17"/>
              <p:cNvCxnSpPr>
                <a:cxnSpLocks/>
              </p:cNvCxnSpPr>
              <p:nvPr/>
            </p:nvCxnSpPr>
            <p:spPr bwMode="auto">
              <a:xfrm>
                <a:off x="1709050" y="1740738"/>
                <a:ext cx="1579189" cy="526350"/>
              </a:xfrm>
              <a:prstGeom prst="bentConnector3">
                <a:avLst>
                  <a:gd name="adj1" fmla="val 99838"/>
                </a:avLst>
              </a:prstGeom>
              <a:noFill/>
              <a:ln w="19050">
                <a:solidFill>
                  <a:srgbClr val="4E6128"/>
                </a:solidFill>
                <a:miter lim="800000"/>
                <a:headEnd/>
                <a:tailEnd type="arrow" w="med" len="med"/>
              </a:ln>
            </p:spPr>
          </p:cxnSp>
        </p:grpSp>
      </p:grpSp>
      <p:sp>
        <p:nvSpPr>
          <p:cNvPr id="31756" name="Rectangle 2"/>
          <p:cNvSpPr txBox="1">
            <a:spLocks noChangeArrowheads="1"/>
          </p:cNvSpPr>
          <p:nvPr/>
        </p:nvSpPr>
        <p:spPr bwMode="auto">
          <a:xfrm>
            <a:off x="117475" y="333375"/>
            <a:ext cx="6191250" cy="455613"/>
          </a:xfrm>
          <a:prstGeom prst="rect">
            <a:avLst/>
          </a:prstGeom>
          <a:solidFill>
            <a:srgbClr val="006600"/>
          </a:solidFill>
          <a:ln w="9525">
            <a:noFill/>
            <a:miter lim="800000"/>
            <a:headEnd/>
            <a:tailEnd/>
          </a:ln>
        </p:spPr>
        <p:txBody>
          <a:bodyPr/>
          <a:lstStyle/>
          <a:p>
            <a:r>
              <a:rPr lang="de-DE" altLang="th-TH" sz="2800" b="1">
                <a:solidFill>
                  <a:schemeClr val="bg1"/>
                </a:solidFill>
                <a:latin typeface="Calibri" pitchFamily="34" charset="0"/>
              </a:rPr>
              <a:t>4.2 Paddy and Milled Rice Marketing </a:t>
            </a:r>
          </a:p>
        </p:txBody>
      </p:sp>
      <p:sp>
        <p:nvSpPr>
          <p:cNvPr id="47" name="Text Box 6"/>
          <p:cNvSpPr txBox="1">
            <a:spLocks noChangeArrowheads="1"/>
          </p:cNvSpPr>
          <p:nvPr/>
        </p:nvSpPr>
        <p:spPr bwMode="auto">
          <a:xfrm>
            <a:off x="214313" y="836613"/>
            <a:ext cx="4143375" cy="400050"/>
          </a:xfrm>
          <a:prstGeom prst="rect">
            <a:avLst/>
          </a:prstGeom>
          <a:solidFill>
            <a:srgbClr val="7030A0"/>
          </a:solidFill>
          <a:ln>
            <a:noFill/>
          </a:ln>
        </p:spPr>
        <p:txBody>
          <a:bodyPr>
            <a:spAutoFit/>
          </a:bodyPr>
          <a:lstStyle>
            <a:lvl1pPr eaLnBrk="0" hangingPunct="0">
              <a:defRPr sz="2000">
                <a:solidFill>
                  <a:schemeClr val="tx1"/>
                </a:solidFill>
                <a:latin typeface="Arial" pitchFamily="34" charset="0"/>
                <a:cs typeface="Tahoma" pitchFamily="34" charset="0"/>
              </a:defRPr>
            </a:lvl1pPr>
            <a:lvl2pPr marL="742950" indent="-285750" eaLnBrk="0" hangingPunct="0">
              <a:defRPr sz="2000">
                <a:solidFill>
                  <a:schemeClr val="tx1"/>
                </a:solidFill>
                <a:latin typeface="Arial" pitchFamily="34" charset="0"/>
                <a:cs typeface="Tahoma" pitchFamily="34" charset="0"/>
              </a:defRPr>
            </a:lvl2pPr>
            <a:lvl3pPr marL="1143000" indent="-228600" eaLnBrk="0" hangingPunct="0">
              <a:defRPr sz="2000">
                <a:solidFill>
                  <a:schemeClr val="tx1"/>
                </a:solidFill>
                <a:latin typeface="Arial" pitchFamily="34" charset="0"/>
                <a:cs typeface="Tahoma" pitchFamily="34" charset="0"/>
              </a:defRPr>
            </a:lvl3pPr>
            <a:lvl4pPr marL="1600200" indent="-228600" eaLnBrk="0" hangingPunct="0">
              <a:defRPr sz="2000">
                <a:solidFill>
                  <a:schemeClr val="tx1"/>
                </a:solidFill>
                <a:latin typeface="Arial" pitchFamily="34" charset="0"/>
                <a:cs typeface="Tahoma" pitchFamily="34" charset="0"/>
              </a:defRPr>
            </a:lvl4pPr>
            <a:lvl5pPr marL="2057400" indent="-228600" eaLnBrk="0" hangingPunct="0">
              <a:defRPr sz="2000">
                <a:solidFill>
                  <a:schemeClr val="tx1"/>
                </a:solidFill>
                <a:latin typeface="Arial" pitchFamily="34" charset="0"/>
                <a:cs typeface="Tahoma" pitchFamily="34" charset="0"/>
              </a:defRPr>
            </a:lvl5pPr>
            <a:lvl6pPr marL="2514600" indent="-228600" eaLnBrk="0" fontAlgn="base" hangingPunct="0">
              <a:spcBef>
                <a:spcPct val="0"/>
              </a:spcBef>
              <a:spcAft>
                <a:spcPct val="0"/>
              </a:spcAft>
              <a:defRPr sz="2000">
                <a:solidFill>
                  <a:schemeClr val="tx1"/>
                </a:solidFill>
                <a:latin typeface="Arial" pitchFamily="34" charset="0"/>
                <a:cs typeface="Tahoma" pitchFamily="34" charset="0"/>
              </a:defRPr>
            </a:lvl6pPr>
            <a:lvl7pPr marL="2971800" indent="-228600" eaLnBrk="0" fontAlgn="base" hangingPunct="0">
              <a:spcBef>
                <a:spcPct val="0"/>
              </a:spcBef>
              <a:spcAft>
                <a:spcPct val="0"/>
              </a:spcAft>
              <a:defRPr sz="2000">
                <a:solidFill>
                  <a:schemeClr val="tx1"/>
                </a:solidFill>
                <a:latin typeface="Arial" pitchFamily="34" charset="0"/>
                <a:cs typeface="Tahoma" pitchFamily="34" charset="0"/>
              </a:defRPr>
            </a:lvl7pPr>
            <a:lvl8pPr marL="3429000" indent="-228600" eaLnBrk="0" fontAlgn="base" hangingPunct="0">
              <a:spcBef>
                <a:spcPct val="0"/>
              </a:spcBef>
              <a:spcAft>
                <a:spcPct val="0"/>
              </a:spcAft>
              <a:defRPr sz="2000">
                <a:solidFill>
                  <a:schemeClr val="tx1"/>
                </a:solidFill>
                <a:latin typeface="Arial" pitchFamily="34" charset="0"/>
                <a:cs typeface="Tahoma" pitchFamily="34" charset="0"/>
              </a:defRPr>
            </a:lvl8pPr>
            <a:lvl9pPr marL="3886200" indent="-228600" eaLnBrk="0" fontAlgn="base" hangingPunct="0">
              <a:spcBef>
                <a:spcPct val="0"/>
              </a:spcBef>
              <a:spcAft>
                <a:spcPct val="0"/>
              </a:spcAft>
              <a:defRPr sz="2000">
                <a:solidFill>
                  <a:schemeClr val="tx1"/>
                </a:solidFill>
                <a:latin typeface="Arial" pitchFamily="34" charset="0"/>
                <a:cs typeface="Tahoma" pitchFamily="34" charset="0"/>
              </a:defRPr>
            </a:lvl9pPr>
          </a:lstStyle>
          <a:p>
            <a:pPr eaLnBrk="1" hangingPunct="1">
              <a:spcBef>
                <a:spcPct val="50000"/>
              </a:spcBef>
              <a:defRPr/>
            </a:pPr>
            <a:r>
              <a:rPr lang="en-US" dirty="0" smtClean="0">
                <a:solidFill>
                  <a:schemeClr val="bg1"/>
                </a:solidFill>
                <a:latin typeface="+mj-lt"/>
                <a:sym typeface="Wingdings"/>
              </a:rPr>
              <a:t></a:t>
            </a:r>
            <a:r>
              <a:rPr lang="en-US" dirty="0" smtClean="0">
                <a:solidFill>
                  <a:schemeClr val="bg1"/>
                </a:solidFill>
                <a:latin typeface="+mj-lt"/>
                <a:sym typeface="Wingdings 2" pitchFamily="18" charset="2"/>
              </a:rPr>
              <a:t> The Rice Marketing</a:t>
            </a:r>
            <a:endParaRPr lang="th-TH" dirty="0" smtClean="0">
              <a:solidFill>
                <a:schemeClr val="bg1"/>
              </a:solidFill>
              <a:latin typeface="+mj-lt"/>
            </a:endParaRPr>
          </a:p>
        </p:txBody>
      </p:sp>
      <p:sp>
        <p:nvSpPr>
          <p:cNvPr id="31758" name="Text Box 9"/>
          <p:cNvSpPr txBox="1">
            <a:spLocks noChangeArrowheads="1"/>
          </p:cNvSpPr>
          <p:nvPr/>
        </p:nvSpPr>
        <p:spPr bwMode="auto">
          <a:xfrm>
            <a:off x="5795963" y="25400"/>
            <a:ext cx="3330575"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en-US" altLang="th-TH" sz="1200" b="1">
                <a:solidFill>
                  <a:schemeClr val="bg1"/>
                </a:solidFill>
                <a:latin typeface="Tahoma" pitchFamily="34" charset="0"/>
                <a:sym typeface="Wingdings" pitchFamily="2" charset="2"/>
              </a:rPr>
              <a:t>4. Rice  Marketing and trading</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Group 2"/>
          <p:cNvGrpSpPr>
            <a:grpSpLocks/>
          </p:cNvGrpSpPr>
          <p:nvPr/>
        </p:nvGrpSpPr>
        <p:grpSpPr bwMode="auto">
          <a:xfrm>
            <a:off x="196850" y="1357313"/>
            <a:ext cx="8696325" cy="4879975"/>
            <a:chOff x="1913" y="1042"/>
            <a:chExt cx="13126" cy="8315"/>
          </a:xfrm>
        </p:grpSpPr>
        <p:sp>
          <p:nvSpPr>
            <p:cNvPr id="32774" name="กล่องข้อความ 2"/>
            <p:cNvSpPr>
              <a:spLocks noChangeArrowheads="1"/>
            </p:cNvSpPr>
            <p:nvPr/>
          </p:nvSpPr>
          <p:spPr bwMode="auto">
            <a:xfrm>
              <a:off x="1913" y="1889"/>
              <a:ext cx="2168" cy="976"/>
            </a:xfrm>
            <a:prstGeom prst="roundRect">
              <a:avLst>
                <a:gd name="adj" fmla="val 16667"/>
              </a:avLst>
            </a:prstGeom>
            <a:gradFill rotWithShape="0">
              <a:gsLst>
                <a:gs pos="0">
                  <a:srgbClr val="9BBB59"/>
                </a:gs>
                <a:gs pos="100000">
                  <a:srgbClr val="74903B"/>
                </a:gs>
              </a:gsLst>
              <a:path path="shape">
                <a:fillToRect l="50000" t="50000" r="50000" b="50000"/>
              </a:path>
            </a:gradFill>
            <a:ln w="0">
              <a:noFill/>
              <a:round/>
              <a:headEnd/>
              <a:tailEnd/>
            </a:ln>
            <a:effectLst>
              <a:outerShdw dist="107763" dir="2700000" algn="ctr" rotWithShape="0">
                <a:srgbClr val="4E6128">
                  <a:alpha val="50000"/>
                </a:srgbClr>
              </a:outerShdw>
            </a:effectLst>
          </p:spPr>
          <p:txBody>
            <a:bodyPr lIns="95250" tIns="47625" rIns="95250" bIns="47625" anchor="ctr"/>
            <a:lstStyle/>
            <a:p>
              <a:pPr algn="ctr">
                <a:spcAft>
                  <a:spcPts val="1000"/>
                </a:spcAft>
              </a:pPr>
              <a:r>
                <a:rPr lang="en-US" altLang="th-TH" sz="1300" b="1">
                  <a:latin typeface="Tahoma" pitchFamily="34" charset="0"/>
                  <a:cs typeface="Angsana New" pitchFamily="18" charset="-34"/>
                </a:rPr>
                <a:t>Farmers</a:t>
              </a:r>
              <a:endParaRPr lang="th-TH" altLang="th-TH" sz="1300">
                <a:cs typeface="Angsana New" pitchFamily="18" charset="-34"/>
              </a:endParaRPr>
            </a:p>
          </p:txBody>
        </p:sp>
        <p:sp>
          <p:nvSpPr>
            <p:cNvPr id="32775" name="กล่องข้อความ 2"/>
            <p:cNvSpPr>
              <a:spLocks noChangeArrowheads="1"/>
            </p:cNvSpPr>
            <p:nvPr/>
          </p:nvSpPr>
          <p:spPr bwMode="auto">
            <a:xfrm>
              <a:off x="3044" y="3720"/>
              <a:ext cx="2142" cy="1096"/>
            </a:xfrm>
            <a:prstGeom prst="homePlate">
              <a:avLst>
                <a:gd name="adj" fmla="val 48841"/>
              </a:avLst>
            </a:prstGeom>
            <a:gradFill rotWithShape="0">
              <a:gsLst>
                <a:gs pos="0">
                  <a:srgbClr val="FFFFFF"/>
                </a:gs>
                <a:gs pos="100000">
                  <a:srgbClr val="D6E3BC"/>
                </a:gs>
              </a:gsLst>
              <a:lin ang="5400000" scaled="1"/>
            </a:gradFill>
            <a:ln w="12700">
              <a:solidFill>
                <a:srgbClr val="C2D69B"/>
              </a:solidFill>
              <a:miter lim="800000"/>
              <a:headEnd/>
              <a:tailEnd/>
            </a:ln>
            <a:effectLst>
              <a:outerShdw dist="107763" dir="13500000" algn="ctr" rotWithShape="0">
                <a:srgbClr val="4E6128">
                  <a:alpha val="50000"/>
                </a:srgbClr>
              </a:outerShdw>
            </a:effectLst>
          </p:spPr>
          <p:txBody>
            <a:bodyPr anchor="ctr"/>
            <a:lstStyle/>
            <a:p>
              <a:pPr algn="ctr">
                <a:spcAft>
                  <a:spcPts val="1000"/>
                </a:spcAft>
              </a:pPr>
              <a:r>
                <a:rPr lang="en-US" altLang="th-TH" sz="1300" b="1">
                  <a:latin typeface="Tahoma" pitchFamily="34" charset="0"/>
                  <a:cs typeface="Angsana New" pitchFamily="18" charset="-34"/>
                </a:rPr>
                <a:t>Agri. Co-operatives</a:t>
              </a:r>
              <a:endParaRPr lang="th-TH" altLang="th-TH" sz="1300">
                <a:cs typeface="Angsana New" pitchFamily="18" charset="-34"/>
              </a:endParaRPr>
            </a:p>
          </p:txBody>
        </p:sp>
        <p:sp>
          <p:nvSpPr>
            <p:cNvPr id="32776" name="กล่องข้อความ 2"/>
            <p:cNvSpPr>
              <a:spLocks noChangeArrowheads="1"/>
            </p:cNvSpPr>
            <p:nvPr/>
          </p:nvSpPr>
          <p:spPr bwMode="auto">
            <a:xfrm>
              <a:off x="3044" y="5210"/>
              <a:ext cx="2142" cy="901"/>
            </a:xfrm>
            <a:prstGeom prst="homePlate">
              <a:avLst>
                <a:gd name="adj" fmla="val 59335"/>
              </a:avLst>
            </a:prstGeom>
            <a:gradFill rotWithShape="0">
              <a:gsLst>
                <a:gs pos="0">
                  <a:srgbClr val="FFFFFF"/>
                </a:gs>
                <a:gs pos="100000">
                  <a:srgbClr val="D6E3BC"/>
                </a:gs>
              </a:gsLst>
              <a:lin ang="5400000" scaled="1"/>
            </a:gradFill>
            <a:ln w="12700">
              <a:solidFill>
                <a:srgbClr val="C2D69B"/>
              </a:solidFill>
              <a:miter lim="800000"/>
              <a:headEnd/>
              <a:tailEnd/>
            </a:ln>
            <a:effectLst>
              <a:outerShdw dist="107763" dir="13500000" algn="ctr" rotWithShape="0">
                <a:srgbClr val="4E6128">
                  <a:alpha val="50000"/>
                </a:srgbClr>
              </a:outerShdw>
            </a:effectLst>
          </p:spPr>
          <p:txBody>
            <a:bodyPr anchor="ctr"/>
            <a:lstStyle/>
            <a:p>
              <a:pPr algn="ctr">
                <a:spcAft>
                  <a:spcPts val="1000"/>
                </a:spcAft>
              </a:pPr>
              <a:r>
                <a:rPr lang="en-US" altLang="th-TH" sz="1300" b="1">
                  <a:latin typeface="Tahoma" pitchFamily="34" charset="0"/>
                  <a:cs typeface="Angsana New" pitchFamily="18" charset="-34"/>
                </a:rPr>
                <a:t>Assemblers</a:t>
              </a:r>
              <a:endParaRPr lang="th-TH" altLang="th-TH" sz="1300">
                <a:cs typeface="Angsana New" pitchFamily="18" charset="-34"/>
              </a:endParaRPr>
            </a:p>
          </p:txBody>
        </p:sp>
        <p:sp>
          <p:nvSpPr>
            <p:cNvPr id="32777" name="กล่องข้อความ 2"/>
            <p:cNvSpPr>
              <a:spLocks noChangeArrowheads="1"/>
            </p:cNvSpPr>
            <p:nvPr/>
          </p:nvSpPr>
          <p:spPr bwMode="auto">
            <a:xfrm>
              <a:off x="3034" y="6557"/>
              <a:ext cx="2073" cy="879"/>
            </a:xfrm>
            <a:prstGeom prst="homePlate">
              <a:avLst>
                <a:gd name="adj" fmla="val 58926"/>
              </a:avLst>
            </a:prstGeom>
            <a:gradFill rotWithShape="0">
              <a:gsLst>
                <a:gs pos="0">
                  <a:srgbClr val="FFFFFF"/>
                </a:gs>
                <a:gs pos="100000">
                  <a:srgbClr val="D6E3BC"/>
                </a:gs>
              </a:gsLst>
              <a:lin ang="5400000" scaled="1"/>
            </a:gradFill>
            <a:ln w="12700">
              <a:solidFill>
                <a:srgbClr val="C2D69B"/>
              </a:solidFill>
              <a:miter lim="800000"/>
              <a:headEnd/>
              <a:tailEnd/>
            </a:ln>
            <a:effectLst>
              <a:outerShdw dist="107763" dir="13500000" algn="ctr" rotWithShape="0">
                <a:srgbClr val="4E6128">
                  <a:alpha val="50000"/>
                </a:srgbClr>
              </a:outerShdw>
            </a:effectLst>
          </p:spPr>
          <p:txBody>
            <a:bodyPr anchor="ctr"/>
            <a:lstStyle/>
            <a:p>
              <a:pPr algn="ctr">
                <a:spcAft>
                  <a:spcPts val="1000"/>
                </a:spcAft>
              </a:pPr>
              <a:r>
                <a:rPr lang="en-US" altLang="th-TH" sz="1300" b="1">
                  <a:latin typeface="Tahoma" pitchFamily="34" charset="0"/>
                  <a:cs typeface="Angsana New" pitchFamily="18" charset="-34"/>
                </a:rPr>
                <a:t>Millers</a:t>
              </a:r>
              <a:endParaRPr lang="th-TH" altLang="th-TH" sz="1300">
                <a:cs typeface="Angsana New" pitchFamily="18" charset="-34"/>
              </a:endParaRPr>
            </a:p>
          </p:txBody>
        </p:sp>
        <p:sp>
          <p:nvSpPr>
            <p:cNvPr id="32778" name="กล่องข้อความ 2"/>
            <p:cNvSpPr>
              <a:spLocks noChangeArrowheads="1"/>
            </p:cNvSpPr>
            <p:nvPr/>
          </p:nvSpPr>
          <p:spPr bwMode="auto">
            <a:xfrm>
              <a:off x="7719" y="6306"/>
              <a:ext cx="1831" cy="1361"/>
            </a:xfrm>
            <a:prstGeom prst="flowChartMultidocument">
              <a:avLst/>
            </a:prstGeom>
            <a:gradFill rotWithShape="0">
              <a:gsLst>
                <a:gs pos="0">
                  <a:srgbClr val="FFFFFF"/>
                </a:gs>
                <a:gs pos="100000">
                  <a:srgbClr val="B6DDE8"/>
                </a:gs>
              </a:gsLst>
              <a:lin ang="5400000" scaled="1"/>
            </a:gradFill>
            <a:ln w="12700">
              <a:solidFill>
                <a:srgbClr val="92CDDC"/>
              </a:solidFill>
              <a:miter lim="800000"/>
              <a:headEnd/>
              <a:tailEnd/>
            </a:ln>
            <a:effectLst>
              <a:outerShdw dist="107763" dir="18900000" algn="ctr" rotWithShape="0">
                <a:srgbClr val="205867">
                  <a:alpha val="50000"/>
                </a:srgbClr>
              </a:outerShdw>
            </a:effectLst>
          </p:spPr>
          <p:txBody>
            <a:bodyPr anchor="ctr"/>
            <a:lstStyle/>
            <a:p>
              <a:pPr algn="ctr">
                <a:spcAft>
                  <a:spcPts val="1000"/>
                </a:spcAft>
              </a:pPr>
              <a:r>
                <a:rPr lang="en-US" altLang="th-TH" sz="1300" b="1">
                  <a:latin typeface="Tahoma" pitchFamily="34" charset="0"/>
                  <a:cs typeface="Angsana New" pitchFamily="18" charset="-34"/>
                </a:rPr>
                <a:t>Retailers</a:t>
              </a:r>
              <a:endParaRPr lang="th-TH" altLang="th-TH" sz="1300">
                <a:cs typeface="Angsana New" pitchFamily="18" charset="-34"/>
              </a:endParaRPr>
            </a:p>
          </p:txBody>
        </p:sp>
        <p:sp>
          <p:nvSpPr>
            <p:cNvPr id="32779" name="กล่องข้อความ 2"/>
            <p:cNvSpPr>
              <a:spLocks noChangeArrowheads="1"/>
            </p:cNvSpPr>
            <p:nvPr/>
          </p:nvSpPr>
          <p:spPr bwMode="auto">
            <a:xfrm>
              <a:off x="9815" y="5500"/>
              <a:ext cx="1953" cy="1204"/>
            </a:xfrm>
            <a:prstGeom prst="pentagon">
              <a:avLst/>
            </a:prstGeom>
            <a:gradFill rotWithShape="0">
              <a:gsLst>
                <a:gs pos="0">
                  <a:srgbClr val="FFFFFF"/>
                </a:gs>
                <a:gs pos="100000">
                  <a:srgbClr val="B6DDE8"/>
                </a:gs>
              </a:gsLst>
              <a:lin ang="5400000" scaled="1"/>
            </a:gradFill>
            <a:ln w="9525">
              <a:solidFill>
                <a:srgbClr val="92CDDC"/>
              </a:solidFill>
              <a:miter lim="800000"/>
              <a:headEnd/>
              <a:tailEnd/>
            </a:ln>
            <a:effectLst>
              <a:outerShdw dist="107763" dir="18900000" algn="ctr" rotWithShape="0">
                <a:srgbClr val="205867">
                  <a:alpha val="50000"/>
                </a:srgbClr>
              </a:outerShdw>
            </a:effectLst>
          </p:spPr>
          <p:txBody>
            <a:bodyPr lIns="19050" tIns="19050" rIns="19050" bIns="19050" anchor="ctr"/>
            <a:lstStyle/>
            <a:p>
              <a:pPr algn="ctr"/>
              <a:r>
                <a:rPr lang="en-US" altLang="th-TH" sz="1300" b="1">
                  <a:latin typeface="Tahoma" pitchFamily="34" charset="0"/>
                  <a:cs typeface="Angsana New" pitchFamily="18" charset="-34"/>
                </a:rPr>
                <a:t>Modern Trade</a:t>
              </a:r>
              <a:endParaRPr lang="th-TH" altLang="th-TH" sz="1300">
                <a:cs typeface="Angsana New" pitchFamily="18" charset="-34"/>
              </a:endParaRPr>
            </a:p>
          </p:txBody>
        </p:sp>
        <p:sp>
          <p:nvSpPr>
            <p:cNvPr id="32780" name="กล่องข้อความ 2"/>
            <p:cNvSpPr>
              <a:spLocks noChangeArrowheads="1"/>
            </p:cNvSpPr>
            <p:nvPr/>
          </p:nvSpPr>
          <p:spPr bwMode="auto">
            <a:xfrm>
              <a:off x="3475" y="8042"/>
              <a:ext cx="2166" cy="1055"/>
            </a:xfrm>
            <a:prstGeom prst="flowChartPunchedTape">
              <a:avLst/>
            </a:prstGeom>
            <a:gradFill rotWithShape="0">
              <a:gsLst>
                <a:gs pos="0">
                  <a:srgbClr val="FFFFFF"/>
                </a:gs>
                <a:gs pos="100000">
                  <a:srgbClr val="B6DDE8"/>
                </a:gs>
              </a:gsLst>
              <a:lin ang="5400000" scaled="1"/>
            </a:gradFill>
            <a:ln w="12700">
              <a:solidFill>
                <a:srgbClr val="92CDDC"/>
              </a:solidFill>
              <a:miter lim="800000"/>
              <a:headEnd/>
              <a:tailEnd/>
            </a:ln>
            <a:effectLst>
              <a:outerShdw dist="107763" dir="18900000" algn="ctr" rotWithShape="0">
                <a:srgbClr val="205867">
                  <a:alpha val="50000"/>
                </a:srgbClr>
              </a:outerShdw>
            </a:effectLst>
          </p:spPr>
          <p:txBody>
            <a:bodyPr anchor="ctr"/>
            <a:lstStyle/>
            <a:p>
              <a:pPr algn="ctr">
                <a:spcAft>
                  <a:spcPts val="1000"/>
                </a:spcAft>
              </a:pPr>
              <a:r>
                <a:rPr lang="en-US" altLang="th-TH" sz="1300" b="1">
                  <a:latin typeface="Tahoma" pitchFamily="34" charset="0"/>
                  <a:cs typeface="Angsana New" pitchFamily="18" charset="-34"/>
                </a:rPr>
                <a:t>Wholesalers</a:t>
              </a:r>
              <a:endParaRPr lang="th-TH" altLang="th-TH" sz="1300">
                <a:cs typeface="Angsana New" pitchFamily="18" charset="-34"/>
              </a:endParaRPr>
            </a:p>
          </p:txBody>
        </p:sp>
        <p:sp>
          <p:nvSpPr>
            <p:cNvPr id="32781" name="กล่องข้อความ 2"/>
            <p:cNvSpPr>
              <a:spLocks noChangeArrowheads="1"/>
            </p:cNvSpPr>
            <p:nvPr/>
          </p:nvSpPr>
          <p:spPr bwMode="auto">
            <a:xfrm>
              <a:off x="5387" y="5465"/>
              <a:ext cx="1579" cy="952"/>
            </a:xfrm>
            <a:prstGeom prst="flowChartSummingJunction">
              <a:avLst/>
            </a:prstGeom>
            <a:gradFill rotWithShape="0">
              <a:gsLst>
                <a:gs pos="0">
                  <a:srgbClr val="FFFFFF"/>
                </a:gs>
                <a:gs pos="100000">
                  <a:srgbClr val="B6DDE8"/>
                </a:gs>
              </a:gsLst>
              <a:lin ang="5400000" scaled="1"/>
            </a:gradFill>
            <a:ln w="12700">
              <a:solidFill>
                <a:srgbClr val="92CDDC"/>
              </a:solidFill>
              <a:round/>
              <a:headEnd/>
              <a:tailEnd/>
            </a:ln>
            <a:effectLst>
              <a:outerShdw dist="107763" dir="18900000" algn="ctr" rotWithShape="0">
                <a:srgbClr val="205867">
                  <a:alpha val="50000"/>
                </a:srgbClr>
              </a:outerShdw>
            </a:effectLst>
          </p:spPr>
          <p:txBody>
            <a:bodyPr lIns="19050" tIns="19050" rIns="19050" bIns="19050" anchor="ctr"/>
            <a:lstStyle/>
            <a:p>
              <a:pPr algn="ctr">
                <a:spcAft>
                  <a:spcPts val="1000"/>
                </a:spcAft>
              </a:pPr>
              <a:r>
                <a:rPr lang="en-US" altLang="th-TH" sz="1300" b="1">
                  <a:latin typeface="Tahoma" pitchFamily="34" charset="0"/>
                  <a:cs typeface="Angsana New" pitchFamily="18" charset="-34"/>
                </a:rPr>
                <a:t>Central Market</a:t>
              </a:r>
              <a:endParaRPr lang="th-TH" altLang="th-TH" sz="1300">
                <a:cs typeface="Angsana New" pitchFamily="18" charset="-34"/>
              </a:endParaRPr>
            </a:p>
          </p:txBody>
        </p:sp>
        <p:sp>
          <p:nvSpPr>
            <p:cNvPr id="32782" name="กล่องข้อความ 2"/>
            <p:cNvSpPr>
              <a:spLocks noChangeArrowheads="1"/>
            </p:cNvSpPr>
            <p:nvPr/>
          </p:nvSpPr>
          <p:spPr bwMode="auto">
            <a:xfrm>
              <a:off x="5462" y="2005"/>
              <a:ext cx="2260" cy="1279"/>
            </a:xfrm>
            <a:prstGeom prst="flowChartMagneticDisk">
              <a:avLst/>
            </a:prstGeom>
            <a:gradFill rotWithShape="0">
              <a:gsLst>
                <a:gs pos="0">
                  <a:srgbClr val="FFFFFF"/>
                </a:gs>
                <a:gs pos="100000">
                  <a:srgbClr val="B6DDE8"/>
                </a:gs>
              </a:gsLst>
              <a:lin ang="5400000" scaled="1"/>
            </a:gradFill>
            <a:ln w="12700">
              <a:solidFill>
                <a:srgbClr val="92CDDC"/>
              </a:solidFill>
              <a:round/>
              <a:headEnd/>
              <a:tailEnd/>
            </a:ln>
            <a:effectLst>
              <a:outerShdw dist="107763" dir="2700000" algn="ctr" rotWithShape="0">
                <a:srgbClr val="205867">
                  <a:alpha val="50000"/>
                </a:srgbClr>
              </a:outerShdw>
            </a:effectLst>
          </p:spPr>
          <p:txBody>
            <a:bodyPr lIns="9525" tIns="9525" rIns="9525" bIns="9525" anchor="ctr"/>
            <a:lstStyle/>
            <a:p>
              <a:pPr algn="ctr">
                <a:spcAft>
                  <a:spcPts val="1000"/>
                </a:spcAft>
              </a:pPr>
              <a:r>
                <a:rPr lang="en-US" altLang="th-TH" sz="1300" b="1">
                  <a:latin typeface="Tahoma" pitchFamily="34" charset="0"/>
                  <a:cs typeface="Angsana New" pitchFamily="18" charset="-34"/>
                </a:rPr>
                <a:t>Packed Rice </a:t>
              </a:r>
              <a:br>
                <a:rPr lang="en-US" altLang="th-TH" sz="1300" b="1">
                  <a:latin typeface="Tahoma" pitchFamily="34" charset="0"/>
                  <a:cs typeface="Angsana New" pitchFamily="18" charset="-34"/>
                </a:rPr>
              </a:br>
              <a:r>
                <a:rPr lang="en-US" altLang="th-TH" sz="1300" b="1">
                  <a:latin typeface="Tahoma" pitchFamily="34" charset="0"/>
                  <a:cs typeface="Angsana New" pitchFamily="18" charset="-34"/>
                </a:rPr>
                <a:t>Entrepreneurs</a:t>
              </a:r>
              <a:endParaRPr lang="th-TH" altLang="th-TH" sz="1300">
                <a:cs typeface="Angsana New" pitchFamily="18" charset="-34"/>
              </a:endParaRPr>
            </a:p>
          </p:txBody>
        </p:sp>
        <p:cxnSp>
          <p:nvCxnSpPr>
            <p:cNvPr id="32783" name="ลูกศรเชื่อมต่อแบบตรง 17"/>
            <p:cNvCxnSpPr>
              <a:cxnSpLocks/>
            </p:cNvCxnSpPr>
            <p:nvPr/>
          </p:nvCxnSpPr>
          <p:spPr bwMode="auto">
            <a:xfrm>
              <a:off x="2342" y="4191"/>
              <a:ext cx="601" cy="0"/>
            </a:xfrm>
            <a:prstGeom prst="straightConnector1">
              <a:avLst/>
            </a:prstGeom>
            <a:noFill/>
            <a:ln w="19050">
              <a:solidFill>
                <a:srgbClr val="4E6128"/>
              </a:solidFill>
              <a:round/>
              <a:headEnd/>
              <a:tailEnd type="arrow" w="med" len="med"/>
            </a:ln>
          </p:spPr>
        </p:cxnSp>
        <p:sp>
          <p:nvSpPr>
            <p:cNvPr id="32784" name="ตัวเชื่อมต่อตรง 29"/>
            <p:cNvSpPr>
              <a:spLocks/>
            </p:cNvSpPr>
            <p:nvPr/>
          </p:nvSpPr>
          <p:spPr bwMode="auto">
            <a:xfrm>
              <a:off x="2342" y="2954"/>
              <a:ext cx="0" cy="3783"/>
            </a:xfrm>
            <a:prstGeom prst="line">
              <a:avLst/>
            </a:prstGeom>
            <a:noFill/>
            <a:ln w="19050">
              <a:solidFill>
                <a:srgbClr val="4E6128"/>
              </a:solidFill>
              <a:round/>
              <a:headEnd/>
              <a:tailEnd/>
            </a:ln>
          </p:spPr>
          <p:txBody>
            <a:bodyPr anchor="ctr"/>
            <a:lstStyle/>
            <a:p>
              <a:endParaRPr lang="th-TH"/>
            </a:p>
          </p:txBody>
        </p:sp>
        <p:sp>
          <p:nvSpPr>
            <p:cNvPr id="32785" name="กล่องข้อความ 2"/>
            <p:cNvSpPr>
              <a:spLocks noChangeArrowheads="1"/>
            </p:cNvSpPr>
            <p:nvPr/>
          </p:nvSpPr>
          <p:spPr bwMode="auto">
            <a:xfrm>
              <a:off x="13266" y="6601"/>
              <a:ext cx="1773" cy="855"/>
            </a:xfrm>
            <a:prstGeom prst="flowChartAlternateProcess">
              <a:avLst/>
            </a:prstGeom>
            <a:gradFill rotWithShape="0">
              <a:gsLst>
                <a:gs pos="0">
                  <a:srgbClr val="F79646"/>
                </a:gs>
                <a:gs pos="100000">
                  <a:srgbClr val="DF6A09"/>
                </a:gs>
              </a:gsLst>
              <a:path path="shape">
                <a:fillToRect l="50000" t="50000" r="50000" b="50000"/>
              </a:path>
            </a:gradFill>
            <a:ln w="0">
              <a:noFill/>
              <a:miter lim="800000"/>
              <a:headEnd/>
              <a:tailEnd/>
            </a:ln>
            <a:effectLst>
              <a:outerShdw dist="107763" dir="18900000" algn="ctr" rotWithShape="0">
                <a:srgbClr val="974706">
                  <a:alpha val="50000"/>
                </a:srgbClr>
              </a:outerShdw>
            </a:effectLst>
          </p:spPr>
          <p:txBody>
            <a:bodyPr lIns="47625" tIns="47625" rIns="19050" bIns="19050" anchor="ctr"/>
            <a:lstStyle/>
            <a:p>
              <a:pPr algn="ctr">
                <a:spcAft>
                  <a:spcPts val="1000"/>
                </a:spcAft>
              </a:pPr>
              <a:r>
                <a:rPr lang="en-US" altLang="th-TH" sz="1300" b="1">
                  <a:latin typeface="Tahoma" pitchFamily="34" charset="0"/>
                  <a:cs typeface="Angsana New" pitchFamily="18" charset="-34"/>
                </a:rPr>
                <a:t>Consumers</a:t>
              </a:r>
              <a:endParaRPr lang="th-TH" altLang="th-TH" sz="1300">
                <a:cs typeface="Angsana New" pitchFamily="18" charset="-34"/>
              </a:endParaRPr>
            </a:p>
          </p:txBody>
        </p:sp>
        <p:sp>
          <p:nvSpPr>
            <p:cNvPr id="32786" name="กล่องข้อความ 2"/>
            <p:cNvSpPr>
              <a:spLocks noChangeArrowheads="1"/>
            </p:cNvSpPr>
            <p:nvPr/>
          </p:nvSpPr>
          <p:spPr bwMode="auto">
            <a:xfrm flipH="1">
              <a:off x="9686" y="7106"/>
              <a:ext cx="2873" cy="960"/>
            </a:xfrm>
            <a:prstGeom prst="ribbon2">
              <a:avLst>
                <a:gd name="adj1" fmla="val 12500"/>
                <a:gd name="adj2" fmla="val 67491"/>
              </a:avLst>
            </a:prstGeom>
            <a:gradFill rotWithShape="0">
              <a:gsLst>
                <a:gs pos="0">
                  <a:srgbClr val="FFFFFF"/>
                </a:gs>
                <a:gs pos="100000">
                  <a:srgbClr val="B6DDE8"/>
                </a:gs>
              </a:gsLst>
              <a:lin ang="5400000" scaled="1"/>
            </a:gradFill>
            <a:ln w="9525">
              <a:solidFill>
                <a:srgbClr val="92CDDC"/>
              </a:solidFill>
              <a:round/>
              <a:headEnd/>
              <a:tailEnd/>
            </a:ln>
            <a:effectLst>
              <a:outerShdw dist="107763" dir="18900000" algn="ctr" rotWithShape="0">
                <a:srgbClr val="205867">
                  <a:alpha val="50000"/>
                </a:srgbClr>
              </a:outerShdw>
            </a:effectLst>
          </p:spPr>
          <p:txBody>
            <a:bodyPr lIns="19050" tIns="19050" rIns="19050" bIns="19050" anchor="ctr"/>
            <a:lstStyle/>
            <a:p>
              <a:pPr algn="ctr">
                <a:spcAft>
                  <a:spcPts val="1000"/>
                </a:spcAft>
              </a:pPr>
              <a:r>
                <a:rPr lang="en-US" altLang="th-TH" sz="1300" b="1">
                  <a:latin typeface="Tahoma" pitchFamily="34" charset="0"/>
                  <a:cs typeface="Angsana New" pitchFamily="18" charset="-34"/>
                </a:rPr>
                <a:t>Millers’ House Brands</a:t>
              </a:r>
              <a:endParaRPr lang="th-TH" altLang="th-TH" sz="1300">
                <a:cs typeface="Angsana New" pitchFamily="18" charset="-34"/>
              </a:endParaRPr>
            </a:p>
          </p:txBody>
        </p:sp>
        <p:sp>
          <p:nvSpPr>
            <p:cNvPr id="32787" name="กล่องข้อความ 2"/>
            <p:cNvSpPr>
              <a:spLocks noChangeArrowheads="1"/>
            </p:cNvSpPr>
            <p:nvPr/>
          </p:nvSpPr>
          <p:spPr bwMode="auto">
            <a:xfrm>
              <a:off x="6485" y="8489"/>
              <a:ext cx="1670" cy="855"/>
            </a:xfrm>
            <a:prstGeom prst="roundRect">
              <a:avLst>
                <a:gd name="adj" fmla="val 16667"/>
              </a:avLst>
            </a:prstGeom>
            <a:gradFill rotWithShape="0">
              <a:gsLst>
                <a:gs pos="0">
                  <a:srgbClr val="F79646"/>
                </a:gs>
                <a:gs pos="100000">
                  <a:srgbClr val="DF6A09"/>
                </a:gs>
              </a:gsLst>
              <a:path path="shape">
                <a:fillToRect l="50000" t="50000" r="50000" b="50000"/>
              </a:path>
            </a:gradFill>
            <a:ln w="0">
              <a:noFill/>
              <a:round/>
              <a:headEnd/>
              <a:tailEnd/>
            </a:ln>
            <a:effectLst>
              <a:outerShdw dist="107763" dir="18900000" algn="ctr" rotWithShape="0">
                <a:srgbClr val="974706">
                  <a:alpha val="50000"/>
                </a:srgbClr>
              </a:outerShdw>
            </a:effectLst>
          </p:spPr>
          <p:txBody>
            <a:bodyPr lIns="95250" tIns="47625" rIns="95250" bIns="47625" anchor="ctr"/>
            <a:lstStyle/>
            <a:p>
              <a:pPr algn="ctr">
                <a:spcAft>
                  <a:spcPts val="1000"/>
                </a:spcAft>
              </a:pPr>
              <a:r>
                <a:rPr lang="en-US" altLang="th-TH" sz="1300" b="1">
                  <a:latin typeface="Tahoma" pitchFamily="34" charset="0"/>
                  <a:cs typeface="Angsana New" pitchFamily="18" charset="-34"/>
                </a:rPr>
                <a:t>Exporters</a:t>
              </a:r>
              <a:endParaRPr lang="th-TH" altLang="th-TH" sz="1300">
                <a:cs typeface="Angsana New" pitchFamily="18" charset="-34"/>
              </a:endParaRPr>
            </a:p>
          </p:txBody>
        </p:sp>
        <p:grpSp>
          <p:nvGrpSpPr>
            <p:cNvPr id="32788" name="Group 17"/>
            <p:cNvGrpSpPr>
              <a:grpSpLocks/>
            </p:cNvGrpSpPr>
            <p:nvPr/>
          </p:nvGrpSpPr>
          <p:grpSpPr bwMode="auto">
            <a:xfrm>
              <a:off x="11780" y="2621"/>
              <a:ext cx="3133" cy="495"/>
              <a:chOff x="3703" y="10976"/>
              <a:chExt cx="3133" cy="495"/>
            </a:xfrm>
          </p:grpSpPr>
          <p:sp>
            <p:nvSpPr>
              <p:cNvPr id="32811" name="Text Box 18"/>
              <p:cNvSpPr txBox="1">
                <a:spLocks noChangeArrowheads="1"/>
              </p:cNvSpPr>
              <p:nvPr/>
            </p:nvSpPr>
            <p:spPr bwMode="auto">
              <a:xfrm>
                <a:off x="3703" y="10976"/>
                <a:ext cx="3133" cy="495"/>
              </a:xfrm>
              <a:prstGeom prst="rect">
                <a:avLst/>
              </a:prstGeom>
              <a:solidFill>
                <a:srgbClr val="FFFFFF"/>
              </a:solidFill>
              <a:ln w="9525">
                <a:noFill/>
                <a:miter lim="800000"/>
                <a:headEnd/>
                <a:tailEnd/>
              </a:ln>
            </p:spPr>
            <p:txBody>
              <a:bodyPr lIns="95250" tIns="47625" rIns="95250" bIns="47625" anchor="ctr"/>
              <a:lstStyle/>
              <a:p>
                <a:pPr>
                  <a:spcAft>
                    <a:spcPts val="1000"/>
                  </a:spcAft>
                </a:pPr>
                <a:r>
                  <a:rPr lang="en-US" altLang="th-TH" sz="1300" b="1">
                    <a:solidFill>
                      <a:srgbClr val="4F6228"/>
                    </a:solidFill>
                    <a:latin typeface="Tahoma" pitchFamily="34" charset="0"/>
                    <a:cs typeface="Angsana New" pitchFamily="18" charset="-34"/>
                  </a:rPr>
                  <a:t>Paddy distribution</a:t>
                </a:r>
                <a:endParaRPr lang="th-TH" altLang="th-TH" sz="1300">
                  <a:cs typeface="Angsana New" pitchFamily="18" charset="-34"/>
                </a:endParaRPr>
              </a:p>
            </p:txBody>
          </p:sp>
          <p:cxnSp>
            <p:nvCxnSpPr>
              <p:cNvPr id="32812" name="ลูกศรเชื่อมต่อแบบตรง 17"/>
              <p:cNvCxnSpPr>
                <a:cxnSpLocks/>
              </p:cNvCxnSpPr>
              <p:nvPr/>
            </p:nvCxnSpPr>
            <p:spPr bwMode="auto">
              <a:xfrm>
                <a:off x="3945" y="10984"/>
                <a:ext cx="2032" cy="1"/>
              </a:xfrm>
              <a:prstGeom prst="bentConnector3">
                <a:avLst>
                  <a:gd name="adj1" fmla="val 50000"/>
                </a:avLst>
              </a:prstGeom>
              <a:noFill/>
              <a:ln w="19050">
                <a:solidFill>
                  <a:srgbClr val="4E6128"/>
                </a:solidFill>
                <a:miter lim="800000"/>
                <a:headEnd/>
                <a:tailEnd type="arrow" w="med" len="med"/>
              </a:ln>
            </p:spPr>
          </p:cxnSp>
        </p:grpSp>
        <p:grpSp>
          <p:nvGrpSpPr>
            <p:cNvPr id="32789" name="Group 20"/>
            <p:cNvGrpSpPr>
              <a:grpSpLocks/>
            </p:cNvGrpSpPr>
            <p:nvPr/>
          </p:nvGrpSpPr>
          <p:grpSpPr bwMode="auto">
            <a:xfrm>
              <a:off x="11748" y="3287"/>
              <a:ext cx="3251" cy="495"/>
              <a:chOff x="6656" y="10972"/>
              <a:chExt cx="2665" cy="495"/>
            </a:xfrm>
          </p:grpSpPr>
          <p:sp>
            <p:nvSpPr>
              <p:cNvPr id="32809" name="Text Box 21"/>
              <p:cNvSpPr txBox="1">
                <a:spLocks noChangeArrowheads="1"/>
              </p:cNvSpPr>
              <p:nvPr/>
            </p:nvSpPr>
            <p:spPr bwMode="auto">
              <a:xfrm>
                <a:off x="6656" y="10972"/>
                <a:ext cx="2665" cy="495"/>
              </a:xfrm>
              <a:prstGeom prst="rect">
                <a:avLst/>
              </a:prstGeom>
              <a:solidFill>
                <a:srgbClr val="FFFFFF"/>
              </a:solidFill>
              <a:ln w="9525">
                <a:noFill/>
                <a:miter lim="800000"/>
                <a:headEnd/>
                <a:tailEnd/>
              </a:ln>
            </p:spPr>
            <p:txBody>
              <a:bodyPr lIns="95250" tIns="47625" rIns="95250" bIns="47625" anchor="ctr"/>
              <a:lstStyle/>
              <a:p>
                <a:pPr>
                  <a:spcAft>
                    <a:spcPts val="1000"/>
                  </a:spcAft>
                </a:pPr>
                <a:r>
                  <a:rPr lang="en-US" altLang="th-TH" sz="1300" b="1">
                    <a:solidFill>
                      <a:srgbClr val="984806"/>
                    </a:solidFill>
                    <a:latin typeface="Tahoma" pitchFamily="34" charset="0"/>
                    <a:cs typeface="Angsana New" pitchFamily="18" charset="-34"/>
                  </a:rPr>
                  <a:t>Milled Rice distribution</a:t>
                </a:r>
                <a:endParaRPr lang="th-TH" altLang="th-TH" sz="1300">
                  <a:cs typeface="Angsana New" pitchFamily="18" charset="-34"/>
                </a:endParaRPr>
              </a:p>
            </p:txBody>
          </p:sp>
          <p:cxnSp>
            <p:nvCxnSpPr>
              <p:cNvPr id="32810" name="ลูกศรเชื่อมต่อแบบตรง 328"/>
              <p:cNvCxnSpPr>
                <a:cxnSpLocks/>
              </p:cNvCxnSpPr>
              <p:nvPr/>
            </p:nvCxnSpPr>
            <p:spPr bwMode="auto">
              <a:xfrm>
                <a:off x="6830" y="11001"/>
                <a:ext cx="1977" cy="1"/>
              </a:xfrm>
              <a:prstGeom prst="bentConnector3">
                <a:avLst>
                  <a:gd name="adj1" fmla="val 49977"/>
                </a:avLst>
              </a:prstGeom>
              <a:noFill/>
              <a:ln w="19050">
                <a:solidFill>
                  <a:srgbClr val="974706"/>
                </a:solidFill>
                <a:prstDash val="dash"/>
                <a:miter lim="800000"/>
                <a:headEnd/>
                <a:tailEnd type="arrow" w="med" len="med"/>
              </a:ln>
            </p:spPr>
          </p:cxnSp>
        </p:grpSp>
        <p:sp>
          <p:nvSpPr>
            <p:cNvPr id="32790" name="Text Box 23"/>
            <p:cNvSpPr txBox="1">
              <a:spLocks noChangeArrowheads="1"/>
            </p:cNvSpPr>
            <p:nvPr/>
          </p:nvSpPr>
          <p:spPr bwMode="auto">
            <a:xfrm>
              <a:off x="11071" y="8862"/>
              <a:ext cx="3808" cy="495"/>
            </a:xfrm>
            <a:prstGeom prst="rect">
              <a:avLst/>
            </a:prstGeom>
            <a:solidFill>
              <a:srgbClr val="FFFFFF"/>
            </a:solidFill>
            <a:ln w="9525">
              <a:noFill/>
              <a:miter lim="800000"/>
              <a:headEnd/>
              <a:tailEnd/>
            </a:ln>
          </p:spPr>
          <p:txBody>
            <a:bodyPr lIns="95250" tIns="47625" rIns="95250" bIns="47625" anchor="ctr"/>
            <a:lstStyle/>
            <a:p>
              <a:pPr>
                <a:spcAft>
                  <a:spcPts val="1000"/>
                </a:spcAft>
              </a:pPr>
              <a:r>
                <a:rPr lang="en-US" altLang="th-TH" sz="1200" b="1">
                  <a:solidFill>
                    <a:srgbClr val="002060"/>
                  </a:solidFill>
                  <a:latin typeface="Tahoma" pitchFamily="34" charset="0"/>
                  <a:cs typeface="Angsana New" pitchFamily="18" charset="-34"/>
                </a:rPr>
                <a:t>Source: Suchato et al., 2012</a:t>
              </a:r>
              <a:endParaRPr lang="th-TH" altLang="th-TH" sz="1200">
                <a:cs typeface="Angsana New" pitchFamily="18" charset="-34"/>
              </a:endParaRPr>
            </a:p>
          </p:txBody>
        </p:sp>
        <p:sp>
          <p:nvSpPr>
            <p:cNvPr id="32791" name="Text Box 24"/>
            <p:cNvSpPr txBox="1">
              <a:spLocks noChangeArrowheads="1"/>
            </p:cNvSpPr>
            <p:nvPr/>
          </p:nvSpPr>
          <p:spPr bwMode="auto">
            <a:xfrm>
              <a:off x="4432" y="1042"/>
              <a:ext cx="6806" cy="733"/>
            </a:xfrm>
            <a:prstGeom prst="rect">
              <a:avLst/>
            </a:prstGeom>
            <a:solidFill>
              <a:srgbClr val="FFFFFF"/>
            </a:solidFill>
            <a:ln w="63500" cmpd="thickThin">
              <a:solidFill>
                <a:srgbClr val="9BBB59"/>
              </a:solidFill>
              <a:miter lim="800000"/>
              <a:headEnd/>
              <a:tailEnd/>
            </a:ln>
          </p:spPr>
          <p:txBody>
            <a:bodyPr lIns="95250" tIns="47625" rIns="95250" bIns="47625" anchor="ctr"/>
            <a:lstStyle/>
            <a:p>
              <a:pPr>
                <a:spcAft>
                  <a:spcPts val="1000"/>
                </a:spcAft>
              </a:pPr>
              <a:r>
                <a:rPr lang="en-US" altLang="th-TH" sz="1300" b="1">
                  <a:solidFill>
                    <a:srgbClr val="002060"/>
                  </a:solidFill>
                  <a:latin typeface="Tahoma" pitchFamily="34" charset="0"/>
                  <a:cs typeface="Angsana New" pitchFamily="18" charset="-34"/>
                </a:rPr>
                <a:t>Packed Thai Jasmine Rice Distribution in Thailand</a:t>
              </a:r>
              <a:endParaRPr lang="th-TH" altLang="th-TH" sz="1300">
                <a:cs typeface="Angsana New" pitchFamily="18" charset="-34"/>
              </a:endParaRPr>
            </a:p>
          </p:txBody>
        </p:sp>
        <p:cxnSp>
          <p:nvCxnSpPr>
            <p:cNvPr id="32792" name="ลูกศรเชื่อมต่อแบบตรง 17"/>
            <p:cNvCxnSpPr>
              <a:cxnSpLocks/>
            </p:cNvCxnSpPr>
            <p:nvPr/>
          </p:nvCxnSpPr>
          <p:spPr bwMode="auto">
            <a:xfrm>
              <a:off x="2342" y="5476"/>
              <a:ext cx="601" cy="0"/>
            </a:xfrm>
            <a:prstGeom prst="straightConnector1">
              <a:avLst/>
            </a:prstGeom>
            <a:noFill/>
            <a:ln w="19050">
              <a:solidFill>
                <a:srgbClr val="4E6128"/>
              </a:solidFill>
              <a:round/>
              <a:headEnd/>
              <a:tailEnd type="arrow" w="med" len="med"/>
            </a:ln>
          </p:spPr>
        </p:cxnSp>
        <p:cxnSp>
          <p:nvCxnSpPr>
            <p:cNvPr id="32793" name="ลูกศรเชื่อมต่อแบบตรง 17"/>
            <p:cNvCxnSpPr>
              <a:cxnSpLocks/>
            </p:cNvCxnSpPr>
            <p:nvPr/>
          </p:nvCxnSpPr>
          <p:spPr bwMode="auto">
            <a:xfrm>
              <a:off x="2342" y="6737"/>
              <a:ext cx="601" cy="0"/>
            </a:xfrm>
            <a:prstGeom prst="straightConnector1">
              <a:avLst/>
            </a:prstGeom>
            <a:noFill/>
            <a:ln w="19050">
              <a:solidFill>
                <a:srgbClr val="4E6128"/>
              </a:solidFill>
              <a:round/>
              <a:headEnd/>
              <a:tailEnd type="arrow" w="med" len="med"/>
            </a:ln>
          </p:spPr>
        </p:cxnSp>
        <p:cxnSp>
          <p:nvCxnSpPr>
            <p:cNvPr id="32794" name="ลูกศรเชื่อมต่อแบบตรง 17"/>
            <p:cNvCxnSpPr>
              <a:cxnSpLocks/>
            </p:cNvCxnSpPr>
            <p:nvPr/>
          </p:nvCxnSpPr>
          <p:spPr bwMode="auto">
            <a:xfrm>
              <a:off x="4974" y="4076"/>
              <a:ext cx="786" cy="0"/>
            </a:xfrm>
            <a:prstGeom prst="straightConnector1">
              <a:avLst/>
            </a:prstGeom>
            <a:noFill/>
            <a:ln w="19050">
              <a:solidFill>
                <a:srgbClr val="4E6128"/>
              </a:solidFill>
              <a:round/>
              <a:headEnd/>
              <a:tailEnd/>
            </a:ln>
          </p:spPr>
        </p:cxnSp>
        <p:cxnSp>
          <p:nvCxnSpPr>
            <p:cNvPr id="32795" name="ลูกศรเชื่อมต่อแบบตรง 17"/>
            <p:cNvCxnSpPr>
              <a:cxnSpLocks/>
            </p:cNvCxnSpPr>
            <p:nvPr/>
          </p:nvCxnSpPr>
          <p:spPr bwMode="auto">
            <a:xfrm rot="-5400000">
              <a:off x="5350" y="3667"/>
              <a:ext cx="819" cy="0"/>
            </a:xfrm>
            <a:prstGeom prst="straightConnector1">
              <a:avLst/>
            </a:prstGeom>
            <a:noFill/>
            <a:ln w="19050">
              <a:solidFill>
                <a:srgbClr val="4E6128"/>
              </a:solidFill>
              <a:round/>
              <a:headEnd/>
              <a:tailEnd type="arrow" w="med" len="med"/>
            </a:ln>
          </p:spPr>
        </p:cxnSp>
        <p:cxnSp>
          <p:nvCxnSpPr>
            <p:cNvPr id="32796" name="ลูกศรเชื่อมต่อแบบตรง 17"/>
            <p:cNvCxnSpPr>
              <a:cxnSpLocks/>
            </p:cNvCxnSpPr>
            <p:nvPr/>
          </p:nvCxnSpPr>
          <p:spPr bwMode="auto">
            <a:xfrm rot="-5400000">
              <a:off x="5194" y="4642"/>
              <a:ext cx="1133" cy="1"/>
            </a:xfrm>
            <a:prstGeom prst="bentConnector3">
              <a:avLst>
                <a:gd name="adj1" fmla="val 49954"/>
              </a:avLst>
            </a:prstGeom>
            <a:noFill/>
            <a:ln w="19050">
              <a:solidFill>
                <a:srgbClr val="4E6128"/>
              </a:solidFill>
              <a:miter lim="800000"/>
              <a:headEnd/>
              <a:tailEnd type="arrow" w="med" len="med"/>
            </a:ln>
          </p:spPr>
        </p:cxnSp>
        <p:cxnSp>
          <p:nvCxnSpPr>
            <p:cNvPr id="32797" name="ลูกศรเชื่อมต่อแบบตรง 17"/>
            <p:cNvCxnSpPr>
              <a:cxnSpLocks/>
            </p:cNvCxnSpPr>
            <p:nvPr/>
          </p:nvCxnSpPr>
          <p:spPr bwMode="auto">
            <a:xfrm>
              <a:off x="4680" y="5209"/>
              <a:ext cx="1080" cy="0"/>
            </a:xfrm>
            <a:prstGeom prst="straightConnector1">
              <a:avLst/>
            </a:prstGeom>
            <a:noFill/>
            <a:ln w="19050">
              <a:solidFill>
                <a:srgbClr val="4E6128"/>
              </a:solidFill>
              <a:round/>
              <a:headEnd/>
              <a:tailEnd/>
            </a:ln>
          </p:spPr>
        </p:cxnSp>
        <p:cxnSp>
          <p:nvCxnSpPr>
            <p:cNvPr id="32798" name="ลูกศรเชื่อมต่อแบบตรง 17"/>
            <p:cNvCxnSpPr>
              <a:cxnSpLocks/>
            </p:cNvCxnSpPr>
            <p:nvPr/>
          </p:nvCxnSpPr>
          <p:spPr bwMode="auto">
            <a:xfrm flipV="1">
              <a:off x="4871" y="6749"/>
              <a:ext cx="2354" cy="10"/>
            </a:xfrm>
            <a:prstGeom prst="bentConnector3">
              <a:avLst>
                <a:gd name="adj1" fmla="val 50000"/>
              </a:avLst>
            </a:prstGeom>
            <a:noFill/>
            <a:ln w="19050">
              <a:solidFill>
                <a:srgbClr val="974706"/>
              </a:solidFill>
              <a:prstDash val="dash"/>
              <a:miter lim="800000"/>
              <a:headEnd/>
              <a:tailEnd/>
            </a:ln>
          </p:spPr>
        </p:cxnSp>
        <p:cxnSp>
          <p:nvCxnSpPr>
            <p:cNvPr id="32799" name="ลูกศรเชื่อมต่อแบบตรง 17"/>
            <p:cNvCxnSpPr>
              <a:cxnSpLocks/>
            </p:cNvCxnSpPr>
            <p:nvPr/>
          </p:nvCxnSpPr>
          <p:spPr bwMode="auto">
            <a:xfrm rot="-5400000">
              <a:off x="5554" y="5065"/>
              <a:ext cx="3331" cy="13"/>
            </a:xfrm>
            <a:prstGeom prst="bentConnector3">
              <a:avLst>
                <a:gd name="adj1" fmla="val 49986"/>
              </a:avLst>
            </a:prstGeom>
            <a:noFill/>
            <a:ln w="19050">
              <a:solidFill>
                <a:srgbClr val="974706"/>
              </a:solidFill>
              <a:prstDash val="dash"/>
              <a:miter lim="800000"/>
              <a:headEnd/>
              <a:tailEnd type="arrow" w="med" len="med"/>
            </a:ln>
          </p:spPr>
        </p:cxnSp>
        <p:sp>
          <p:nvSpPr>
            <p:cNvPr id="32800" name="AutoShape 33"/>
            <p:cNvSpPr>
              <a:spLocks/>
            </p:cNvSpPr>
            <p:nvPr/>
          </p:nvSpPr>
          <p:spPr bwMode="auto">
            <a:xfrm>
              <a:off x="12741" y="5683"/>
              <a:ext cx="525" cy="2700"/>
            </a:xfrm>
            <a:prstGeom prst="rightBrace">
              <a:avLst>
                <a:gd name="adj1" fmla="val 42857"/>
                <a:gd name="adj2" fmla="val 50000"/>
              </a:avLst>
            </a:prstGeom>
            <a:noFill/>
            <a:ln w="19050">
              <a:solidFill>
                <a:srgbClr val="974706"/>
              </a:solidFill>
              <a:prstDash val="dash"/>
              <a:round/>
              <a:headEnd/>
              <a:tailEnd/>
            </a:ln>
          </p:spPr>
          <p:txBody>
            <a:bodyPr anchor="ctr"/>
            <a:lstStyle/>
            <a:p>
              <a:endParaRPr lang="de-DE" altLang="th-TH" sz="1300"/>
            </a:p>
          </p:txBody>
        </p:sp>
        <p:sp>
          <p:nvSpPr>
            <p:cNvPr id="32801" name="AutoShape 34"/>
            <p:cNvSpPr>
              <a:spLocks/>
            </p:cNvSpPr>
            <p:nvPr/>
          </p:nvSpPr>
          <p:spPr bwMode="auto">
            <a:xfrm>
              <a:off x="7607" y="5792"/>
              <a:ext cx="390" cy="2446"/>
            </a:xfrm>
            <a:prstGeom prst="leftBracket">
              <a:avLst>
                <a:gd name="adj" fmla="val 52265"/>
              </a:avLst>
            </a:prstGeom>
            <a:noFill/>
            <a:ln w="19050">
              <a:solidFill>
                <a:srgbClr val="974706"/>
              </a:solidFill>
              <a:prstDash val="dash"/>
              <a:round/>
              <a:headEnd/>
              <a:tailEnd/>
            </a:ln>
          </p:spPr>
          <p:txBody>
            <a:bodyPr anchor="ctr"/>
            <a:lstStyle/>
            <a:p>
              <a:endParaRPr lang="de-DE" altLang="th-TH" sz="1300"/>
            </a:p>
          </p:txBody>
        </p:sp>
        <p:cxnSp>
          <p:nvCxnSpPr>
            <p:cNvPr id="32802" name="ลูกศรเชื่อมต่อแบบตรง 17"/>
            <p:cNvCxnSpPr>
              <a:cxnSpLocks/>
            </p:cNvCxnSpPr>
            <p:nvPr/>
          </p:nvCxnSpPr>
          <p:spPr bwMode="auto">
            <a:xfrm rot="5400000">
              <a:off x="3567" y="7807"/>
              <a:ext cx="757" cy="1"/>
            </a:xfrm>
            <a:prstGeom prst="bentConnector3">
              <a:avLst>
                <a:gd name="adj1" fmla="val 49935"/>
              </a:avLst>
            </a:prstGeom>
            <a:noFill/>
            <a:ln w="19050">
              <a:solidFill>
                <a:srgbClr val="974706"/>
              </a:solidFill>
              <a:prstDash val="dash"/>
              <a:miter lim="800000"/>
              <a:headEnd/>
              <a:tailEnd type="arrow" w="med" len="med"/>
            </a:ln>
          </p:spPr>
        </p:cxnSp>
        <p:cxnSp>
          <p:nvCxnSpPr>
            <p:cNvPr id="32803" name="ลูกศรเชื่อมต่อแบบตรง 17"/>
            <p:cNvCxnSpPr>
              <a:cxnSpLocks/>
            </p:cNvCxnSpPr>
            <p:nvPr/>
          </p:nvCxnSpPr>
          <p:spPr bwMode="auto">
            <a:xfrm rot="5400000">
              <a:off x="3668" y="4997"/>
              <a:ext cx="330" cy="1"/>
            </a:xfrm>
            <a:prstGeom prst="bentConnector3">
              <a:avLst>
                <a:gd name="adj1" fmla="val 50000"/>
              </a:avLst>
            </a:prstGeom>
            <a:noFill/>
            <a:ln w="19050">
              <a:solidFill>
                <a:srgbClr val="4E6128"/>
              </a:solidFill>
              <a:miter lim="800000"/>
              <a:headEnd/>
              <a:tailEnd type="arrow" w="med" len="med"/>
            </a:ln>
          </p:spPr>
        </p:cxnSp>
        <p:cxnSp>
          <p:nvCxnSpPr>
            <p:cNvPr id="32804" name="ลูกศรเชื่อมต่อแบบตรง 17"/>
            <p:cNvCxnSpPr>
              <a:cxnSpLocks/>
            </p:cNvCxnSpPr>
            <p:nvPr/>
          </p:nvCxnSpPr>
          <p:spPr bwMode="auto">
            <a:xfrm rot="5400000">
              <a:off x="3713" y="6251"/>
              <a:ext cx="330" cy="1"/>
            </a:xfrm>
            <a:prstGeom prst="bentConnector3">
              <a:avLst>
                <a:gd name="adj1" fmla="val 50000"/>
              </a:avLst>
            </a:prstGeom>
            <a:noFill/>
            <a:ln w="19050">
              <a:solidFill>
                <a:srgbClr val="4E6128"/>
              </a:solidFill>
              <a:miter lim="800000"/>
              <a:headEnd/>
              <a:tailEnd type="arrow" w="med" len="med"/>
            </a:ln>
          </p:spPr>
        </p:cxnSp>
        <p:cxnSp>
          <p:nvCxnSpPr>
            <p:cNvPr id="32805" name="ลูกศรเชื่อมต่อแบบตรง 17"/>
            <p:cNvCxnSpPr>
              <a:cxnSpLocks/>
            </p:cNvCxnSpPr>
            <p:nvPr/>
          </p:nvCxnSpPr>
          <p:spPr bwMode="auto">
            <a:xfrm>
              <a:off x="5642" y="8796"/>
              <a:ext cx="844" cy="1"/>
            </a:xfrm>
            <a:prstGeom prst="bentConnector3">
              <a:avLst>
                <a:gd name="adj1" fmla="val 48579"/>
              </a:avLst>
            </a:prstGeom>
            <a:noFill/>
            <a:ln w="19050">
              <a:solidFill>
                <a:srgbClr val="974706"/>
              </a:solidFill>
              <a:prstDash val="dash"/>
              <a:miter lim="800000"/>
              <a:headEnd/>
              <a:tailEnd type="arrow" w="med" len="med"/>
            </a:ln>
          </p:spPr>
        </p:cxnSp>
        <p:cxnSp>
          <p:nvCxnSpPr>
            <p:cNvPr id="32806" name="AutoShape 39"/>
            <p:cNvCxnSpPr>
              <a:cxnSpLocks noChangeShapeType="1"/>
            </p:cNvCxnSpPr>
            <p:nvPr/>
          </p:nvCxnSpPr>
          <p:spPr bwMode="auto">
            <a:xfrm>
              <a:off x="5067" y="5515"/>
              <a:ext cx="653" cy="0"/>
            </a:xfrm>
            <a:prstGeom prst="straightConnector1">
              <a:avLst/>
            </a:prstGeom>
            <a:noFill/>
            <a:ln w="19050">
              <a:solidFill>
                <a:srgbClr val="4E6128"/>
              </a:solidFill>
              <a:round/>
              <a:headEnd/>
              <a:tailEnd type="arrow" w="med" len="med"/>
            </a:ln>
          </p:spPr>
        </p:cxnSp>
        <p:cxnSp>
          <p:nvCxnSpPr>
            <p:cNvPr id="32807" name="AutoShape 40"/>
            <p:cNvCxnSpPr>
              <a:cxnSpLocks noChangeShapeType="1"/>
            </p:cNvCxnSpPr>
            <p:nvPr/>
          </p:nvCxnSpPr>
          <p:spPr bwMode="auto">
            <a:xfrm rot="10800000" flipV="1">
              <a:off x="4679" y="6345"/>
              <a:ext cx="1080" cy="255"/>
            </a:xfrm>
            <a:prstGeom prst="bentConnector3">
              <a:avLst>
                <a:gd name="adj1" fmla="val 93"/>
              </a:avLst>
            </a:prstGeom>
            <a:noFill/>
            <a:ln w="19050">
              <a:solidFill>
                <a:srgbClr val="4E6128"/>
              </a:solidFill>
              <a:miter lim="800000"/>
              <a:headEnd/>
              <a:tailEnd type="arrow" w="med" len="med"/>
            </a:ln>
          </p:spPr>
        </p:cxnSp>
        <p:cxnSp>
          <p:nvCxnSpPr>
            <p:cNvPr id="32808" name="ลูกศรเชื่อมต่อแบบตรง 17"/>
            <p:cNvCxnSpPr>
              <a:cxnSpLocks/>
            </p:cNvCxnSpPr>
            <p:nvPr/>
          </p:nvCxnSpPr>
          <p:spPr bwMode="auto">
            <a:xfrm>
              <a:off x="5115" y="6999"/>
              <a:ext cx="2436" cy="2"/>
            </a:xfrm>
            <a:prstGeom prst="bentConnector3">
              <a:avLst>
                <a:gd name="adj1" fmla="val 50000"/>
              </a:avLst>
            </a:prstGeom>
            <a:noFill/>
            <a:ln w="19050">
              <a:solidFill>
                <a:srgbClr val="974706"/>
              </a:solidFill>
              <a:prstDash val="dash"/>
              <a:miter lim="800000"/>
              <a:headEnd/>
              <a:tailEnd type="arrow" w="med" len="med"/>
            </a:ln>
          </p:spPr>
        </p:cxnSp>
      </p:grpSp>
      <p:sp>
        <p:nvSpPr>
          <p:cNvPr id="32771" name="Text Box 6"/>
          <p:cNvSpPr txBox="1">
            <a:spLocks noChangeArrowheads="1"/>
          </p:cNvSpPr>
          <p:nvPr/>
        </p:nvSpPr>
        <p:spPr bwMode="auto">
          <a:xfrm>
            <a:off x="214313" y="785813"/>
            <a:ext cx="5286375" cy="400050"/>
          </a:xfrm>
          <a:prstGeom prst="rect">
            <a:avLst/>
          </a:prstGeom>
          <a:solidFill>
            <a:srgbClr val="7030A0"/>
          </a:solidFill>
          <a:ln w="9525">
            <a:noFill/>
            <a:miter lim="800000"/>
            <a:headEnd/>
            <a:tailEnd/>
          </a:ln>
        </p:spPr>
        <p:txBody>
          <a:bodyPr>
            <a:spAutoFit/>
          </a:bodyPr>
          <a:lstStyle/>
          <a:p>
            <a:pPr>
              <a:spcBef>
                <a:spcPct val="50000"/>
              </a:spcBef>
            </a:pPr>
            <a:r>
              <a:rPr lang="en-US" altLang="th-TH">
                <a:solidFill>
                  <a:schemeClr val="bg1"/>
                </a:solidFill>
                <a:latin typeface="Tahoma" pitchFamily="34" charset="0"/>
                <a:sym typeface="Wingdings" pitchFamily="2" charset="2"/>
              </a:rPr>
              <a:t></a:t>
            </a:r>
            <a:r>
              <a:rPr lang="en-US" altLang="th-TH">
                <a:solidFill>
                  <a:schemeClr val="bg1"/>
                </a:solidFill>
                <a:latin typeface="Tahoma" pitchFamily="34" charset="0"/>
                <a:sym typeface="Wingdings 2" pitchFamily="18" charset="2"/>
              </a:rPr>
              <a:t> The Packed Jasmine Rice Marketing</a:t>
            </a:r>
            <a:endParaRPr lang="th-TH" altLang="th-TH">
              <a:solidFill>
                <a:schemeClr val="bg1"/>
              </a:solidFill>
              <a:latin typeface="Tahoma" pitchFamily="34" charset="0"/>
            </a:endParaRPr>
          </a:p>
        </p:txBody>
      </p:sp>
      <p:sp>
        <p:nvSpPr>
          <p:cNvPr id="32772" name="Rectangle 2"/>
          <p:cNvSpPr txBox="1">
            <a:spLocks noChangeArrowheads="1"/>
          </p:cNvSpPr>
          <p:nvPr/>
        </p:nvSpPr>
        <p:spPr bwMode="auto">
          <a:xfrm>
            <a:off x="117475" y="236538"/>
            <a:ext cx="3179763" cy="455612"/>
          </a:xfrm>
          <a:prstGeom prst="rect">
            <a:avLst/>
          </a:prstGeom>
          <a:solidFill>
            <a:srgbClr val="006600"/>
          </a:solidFill>
          <a:ln w="9525">
            <a:noFill/>
            <a:miter lim="800000"/>
            <a:headEnd/>
            <a:tailEnd/>
          </a:ln>
        </p:spPr>
        <p:txBody>
          <a:bodyPr/>
          <a:lstStyle/>
          <a:p>
            <a:r>
              <a:rPr lang="de-DE" altLang="th-TH" sz="2800" b="1">
                <a:solidFill>
                  <a:schemeClr val="bg1"/>
                </a:solidFill>
                <a:latin typeface="Calibri" pitchFamily="34" charset="0"/>
              </a:rPr>
              <a:t>4.2 (contunued)</a:t>
            </a:r>
          </a:p>
        </p:txBody>
      </p:sp>
      <p:sp>
        <p:nvSpPr>
          <p:cNvPr id="32773" name="Text Box 9"/>
          <p:cNvSpPr txBox="1">
            <a:spLocks noChangeArrowheads="1"/>
          </p:cNvSpPr>
          <p:nvPr/>
        </p:nvSpPr>
        <p:spPr bwMode="auto">
          <a:xfrm>
            <a:off x="5795963" y="25400"/>
            <a:ext cx="3330575"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en-US" altLang="th-TH" sz="1200" b="1">
                <a:solidFill>
                  <a:schemeClr val="bg1"/>
                </a:solidFill>
                <a:latin typeface="Tahoma" pitchFamily="34" charset="0"/>
                <a:sym typeface="Wingdings" pitchFamily="2" charset="2"/>
              </a:rPr>
              <a:t>4. Rice  Marketing and trading</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8"/>
          <p:cNvSpPr txBox="1">
            <a:spLocks noChangeArrowheads="1"/>
          </p:cNvSpPr>
          <p:nvPr/>
        </p:nvSpPr>
        <p:spPr bwMode="auto">
          <a:xfrm>
            <a:off x="0" y="476250"/>
            <a:ext cx="6732588" cy="461963"/>
          </a:xfrm>
          <a:prstGeom prst="rect">
            <a:avLst/>
          </a:prstGeom>
          <a:solidFill>
            <a:srgbClr val="006600"/>
          </a:solidFill>
          <a:ln w="9525">
            <a:noFill/>
            <a:miter lim="800000"/>
            <a:headEnd/>
            <a:tailEnd/>
          </a:ln>
        </p:spPr>
        <p:txBody>
          <a:bodyPr>
            <a:spAutoFit/>
          </a:bodyPr>
          <a:lstStyle/>
          <a:p>
            <a:pPr>
              <a:spcBef>
                <a:spcPct val="50000"/>
              </a:spcBef>
            </a:pPr>
            <a:r>
              <a:rPr lang="en-US" altLang="th-TH" sz="2400" b="1">
                <a:solidFill>
                  <a:schemeClr val="bg1"/>
                </a:solidFill>
                <a:latin typeface="Tahoma" pitchFamily="34" charset="0"/>
                <a:sym typeface="Wingdings" pitchFamily="2" charset="2"/>
              </a:rPr>
              <a:t>4.3</a:t>
            </a:r>
            <a:r>
              <a:rPr lang="th-TH" altLang="th-TH" sz="2400" b="1">
                <a:solidFill>
                  <a:schemeClr val="bg1"/>
                </a:solidFill>
                <a:latin typeface="Tahoma" pitchFamily="34" charset="0"/>
                <a:sym typeface="Wingdings" pitchFamily="2" charset="2"/>
              </a:rPr>
              <a:t> </a:t>
            </a:r>
            <a:r>
              <a:rPr lang="en-US" altLang="th-TH" sz="2400" b="1">
                <a:solidFill>
                  <a:schemeClr val="bg1"/>
                </a:solidFill>
                <a:latin typeface="Tahoma" pitchFamily="34" charset="0"/>
                <a:sym typeface="Wingdings" pitchFamily="2" charset="2"/>
              </a:rPr>
              <a:t>Market Price Determination</a:t>
            </a:r>
            <a:endParaRPr lang="th-TH" altLang="th-TH" sz="2400" b="1">
              <a:solidFill>
                <a:schemeClr val="bg1"/>
              </a:solidFill>
              <a:latin typeface="Tahoma" pitchFamily="34" charset="0"/>
              <a:sym typeface="Wingdings" pitchFamily="2" charset="2"/>
            </a:endParaRPr>
          </a:p>
        </p:txBody>
      </p:sp>
      <p:sp>
        <p:nvSpPr>
          <p:cNvPr id="33795" name="Text Box 9"/>
          <p:cNvSpPr txBox="1">
            <a:spLocks noChangeArrowheads="1"/>
          </p:cNvSpPr>
          <p:nvPr/>
        </p:nvSpPr>
        <p:spPr bwMode="auto">
          <a:xfrm>
            <a:off x="34925" y="1484313"/>
            <a:ext cx="3600450" cy="4094162"/>
          </a:xfrm>
          <a:prstGeom prst="rect">
            <a:avLst/>
          </a:prstGeom>
          <a:solidFill>
            <a:schemeClr val="bg1"/>
          </a:solidFill>
          <a:ln w="9525">
            <a:solidFill>
              <a:srgbClr val="008000"/>
            </a:solidFill>
            <a:miter lim="800000"/>
            <a:headEnd/>
            <a:tailEnd/>
          </a:ln>
        </p:spPr>
        <p:txBody>
          <a:bodyPr>
            <a:spAutoFit/>
          </a:bodyPr>
          <a:lstStyle/>
          <a:p>
            <a:pPr>
              <a:spcBef>
                <a:spcPct val="50000"/>
              </a:spcBef>
            </a:pPr>
            <a:r>
              <a:rPr lang="en-US" altLang="th-TH">
                <a:sym typeface="Wingdings" pitchFamily="2" charset="2"/>
              </a:rPr>
              <a:t>Millers</a:t>
            </a:r>
            <a:r>
              <a:rPr lang="th-TH" altLang="th-TH">
                <a:sym typeface="Wingdings" pitchFamily="2" charset="2"/>
              </a:rPr>
              <a:t> </a:t>
            </a:r>
            <a:r>
              <a:rPr lang="en-US" altLang="th-TH">
                <a:sym typeface="Wingdings" pitchFamily="2" charset="2"/>
              </a:rPr>
              <a:t>play plays essential role in converting the milled rice to paddy price.</a:t>
            </a:r>
          </a:p>
          <a:p>
            <a:pPr>
              <a:spcBef>
                <a:spcPct val="50000"/>
              </a:spcBef>
            </a:pPr>
            <a:r>
              <a:rPr lang="en-US" altLang="th-TH">
                <a:sym typeface="Wingdings" pitchFamily="2" charset="2"/>
              </a:rPr>
              <a:t>They know well for their owned milling cost</a:t>
            </a:r>
            <a:r>
              <a:rPr lang="th-TH" altLang="th-TH">
                <a:sym typeface="Wingdings" pitchFamily="2" charset="2"/>
              </a:rPr>
              <a:t> </a:t>
            </a:r>
            <a:r>
              <a:rPr lang="en-US" altLang="th-TH">
                <a:sym typeface="Wingdings" pitchFamily="2" charset="2"/>
              </a:rPr>
              <a:t>and including their owned capacity of rice conversion from paddy to be milled rice.</a:t>
            </a:r>
            <a:r>
              <a:rPr lang="th-TH" altLang="th-TH"/>
              <a:t> </a:t>
            </a:r>
          </a:p>
          <a:p>
            <a:pPr>
              <a:spcBef>
                <a:spcPct val="50000"/>
              </a:spcBef>
            </a:pPr>
            <a:r>
              <a:rPr lang="th-TH" altLang="th-TH">
                <a:sym typeface="Wingdings" pitchFamily="2" charset="2"/>
              </a:rPr>
              <a:t> </a:t>
            </a:r>
            <a:r>
              <a:rPr lang="en-US" altLang="th-TH">
                <a:sym typeface="Wingdings" pitchFamily="2" charset="2"/>
              </a:rPr>
              <a:t>They can better access price information from export markets</a:t>
            </a:r>
            <a:r>
              <a:rPr lang="th-TH" altLang="th-TH"/>
              <a:t> </a:t>
            </a:r>
            <a:r>
              <a:rPr lang="en-US" altLang="th-TH"/>
              <a:t>and wholesale market in Bangkok.</a:t>
            </a:r>
            <a:endParaRPr lang="th-TH" altLang="th-TH"/>
          </a:p>
        </p:txBody>
      </p:sp>
      <p:pic>
        <p:nvPicPr>
          <p:cNvPr id="33796" name="Picture 10" descr="audit &amp; market research"/>
          <p:cNvPicPr>
            <a:picLocks noChangeAspect="1" noChangeArrowheads="1"/>
          </p:cNvPicPr>
          <p:nvPr/>
        </p:nvPicPr>
        <p:blipFill>
          <a:blip r:embed="rId2"/>
          <a:srcRect/>
          <a:stretch>
            <a:fillRect/>
          </a:stretch>
        </p:blipFill>
        <p:spPr bwMode="auto">
          <a:xfrm>
            <a:off x="4132263" y="1628775"/>
            <a:ext cx="1901825" cy="1620838"/>
          </a:xfrm>
          <a:prstGeom prst="rect">
            <a:avLst/>
          </a:prstGeom>
          <a:noFill/>
          <a:ln w="9525">
            <a:noFill/>
            <a:miter lim="800000"/>
            <a:headEnd/>
            <a:tailEnd/>
          </a:ln>
        </p:spPr>
      </p:pic>
      <p:sp>
        <p:nvSpPr>
          <p:cNvPr id="33797" name="Text Box 11"/>
          <p:cNvSpPr txBox="1">
            <a:spLocks noChangeArrowheads="1"/>
          </p:cNvSpPr>
          <p:nvPr/>
        </p:nvSpPr>
        <p:spPr bwMode="auto">
          <a:xfrm>
            <a:off x="3851275" y="3357563"/>
            <a:ext cx="5221288" cy="2308225"/>
          </a:xfrm>
          <a:prstGeom prst="rect">
            <a:avLst/>
          </a:prstGeom>
          <a:solidFill>
            <a:schemeClr val="bg1"/>
          </a:solidFill>
          <a:ln w="9525">
            <a:noFill/>
            <a:miter lim="800000"/>
            <a:headEnd/>
            <a:tailEnd/>
          </a:ln>
        </p:spPr>
        <p:txBody>
          <a:bodyPr>
            <a:spAutoFit/>
          </a:bodyPr>
          <a:lstStyle/>
          <a:p>
            <a:pPr>
              <a:spcBef>
                <a:spcPct val="50000"/>
              </a:spcBef>
            </a:pPr>
            <a:r>
              <a:rPr lang="th-TH" altLang="th-TH" sz="1800">
                <a:solidFill>
                  <a:srgbClr val="000099"/>
                </a:solidFill>
                <a:sym typeface="Wingdings" pitchFamily="2" charset="2"/>
              </a:rPr>
              <a:t></a:t>
            </a:r>
            <a:r>
              <a:rPr lang="th-TH" altLang="th-TH" sz="1800">
                <a:solidFill>
                  <a:srgbClr val="000099"/>
                </a:solidFill>
              </a:rPr>
              <a:t> </a:t>
            </a:r>
            <a:r>
              <a:rPr lang="en-US" altLang="th-TH" sz="1800">
                <a:solidFill>
                  <a:srgbClr val="000099"/>
                </a:solidFill>
              </a:rPr>
              <a:t>Previously Central wholesale markets plays essential role for making symmetry information in the paddy market by act as the trust agents for bargaining power between farmers and millers. But after heavy intervention in the paddy market by government under the pledging scheme at high price. Those who operated the Central were out of business in the recent past.</a:t>
            </a:r>
            <a:endParaRPr lang="th-TH" altLang="th-TH" sz="1800">
              <a:solidFill>
                <a:srgbClr val="000099"/>
              </a:solidFill>
            </a:endParaRPr>
          </a:p>
        </p:txBody>
      </p:sp>
      <p:sp>
        <p:nvSpPr>
          <p:cNvPr id="33799" name="AutoShape 13"/>
          <p:cNvSpPr>
            <a:spLocks noChangeArrowheads="1"/>
          </p:cNvSpPr>
          <p:nvPr/>
        </p:nvSpPr>
        <p:spPr bwMode="auto">
          <a:xfrm>
            <a:off x="6489700" y="1168400"/>
            <a:ext cx="2159000" cy="720725"/>
          </a:xfrm>
          <a:prstGeom prst="wedgeEllipseCallout">
            <a:avLst>
              <a:gd name="adj1" fmla="val -73370"/>
              <a:gd name="adj2" fmla="val 110574"/>
            </a:avLst>
          </a:prstGeom>
          <a:solidFill>
            <a:schemeClr val="accent2">
              <a:lumMod val="20000"/>
              <a:lumOff val="80000"/>
            </a:schemeClr>
          </a:solidFill>
          <a:ln w="9525">
            <a:solidFill>
              <a:schemeClr val="tx1"/>
            </a:solidFill>
            <a:prstDash val="sysDot"/>
            <a:miter lim="800000"/>
            <a:headEnd/>
            <a:tailEnd/>
          </a:ln>
        </p:spPr>
        <p:txBody>
          <a:bodyPr/>
          <a:lstStyle>
            <a:lvl1pPr eaLnBrk="0" hangingPunct="0">
              <a:spcBef>
                <a:spcPct val="20000"/>
              </a:spcBef>
              <a:buFont typeface="Arial" pitchFamily="34" charset="0"/>
              <a:buChar char="•"/>
              <a:defRPr sz="3200">
                <a:solidFill>
                  <a:schemeClr val="tx1"/>
                </a:solidFill>
                <a:latin typeface="Calibri" pitchFamily="34" charset="0"/>
                <a:cs typeface="Cordia New" pitchFamily="34" charset="-34"/>
              </a:defRPr>
            </a:lvl1pPr>
            <a:lvl2pPr marL="742950" indent="-285750" eaLnBrk="0" hangingPunct="0">
              <a:spcBef>
                <a:spcPct val="20000"/>
              </a:spcBef>
              <a:buFont typeface="Arial" pitchFamily="34" charset="0"/>
              <a:buChar char="–"/>
              <a:defRPr sz="2800">
                <a:solidFill>
                  <a:schemeClr val="tx1"/>
                </a:solidFill>
                <a:latin typeface="Calibri" pitchFamily="34" charset="0"/>
                <a:cs typeface="Cordia New" pitchFamily="34" charset="-34"/>
              </a:defRPr>
            </a:lvl2pPr>
            <a:lvl3pPr marL="1143000" indent="-228600" eaLnBrk="0" hangingPunct="0">
              <a:spcBef>
                <a:spcPct val="20000"/>
              </a:spcBef>
              <a:buFont typeface="Arial" pitchFamily="34" charset="0"/>
              <a:buChar char="•"/>
              <a:defRPr sz="2400">
                <a:solidFill>
                  <a:schemeClr val="tx1"/>
                </a:solidFill>
                <a:latin typeface="Calibri" pitchFamily="34" charset="0"/>
                <a:cs typeface="Cordia New" pitchFamily="34" charset="-34"/>
              </a:defRPr>
            </a:lvl3pPr>
            <a:lvl4pPr marL="1600200" indent="-228600" eaLnBrk="0" hangingPunct="0">
              <a:spcBef>
                <a:spcPct val="20000"/>
              </a:spcBef>
              <a:buFont typeface="Arial" pitchFamily="34" charset="0"/>
              <a:buChar char="–"/>
              <a:defRPr sz="2000">
                <a:solidFill>
                  <a:schemeClr val="tx1"/>
                </a:solidFill>
                <a:latin typeface="Calibri" pitchFamily="34" charset="0"/>
                <a:cs typeface="Cordia New" pitchFamily="34" charset="-34"/>
              </a:defRPr>
            </a:lvl4pPr>
            <a:lvl5pPr marL="2057400" indent="-228600" eaLnBrk="0" hangingPunct="0">
              <a:spcBef>
                <a:spcPct val="20000"/>
              </a:spcBef>
              <a:buFont typeface="Arial" pitchFamily="34" charset="0"/>
              <a:buChar char="»"/>
              <a:defRPr sz="2000">
                <a:solidFill>
                  <a:schemeClr val="tx1"/>
                </a:solidFill>
                <a:latin typeface="Calibri" pitchFamily="34" charset="0"/>
                <a:cs typeface="Cordia New" pitchFamily="34" charset="-34"/>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Cordia New" pitchFamily="34" charset="-34"/>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Cordia New" pitchFamily="34" charset="-34"/>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Cordia New" pitchFamily="34" charset="-34"/>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Cordia New" pitchFamily="34" charset="-34"/>
              </a:defRPr>
            </a:lvl9pPr>
          </a:lstStyle>
          <a:p>
            <a:pPr algn="ctr" eaLnBrk="1" hangingPunct="1">
              <a:spcBef>
                <a:spcPct val="0"/>
              </a:spcBef>
              <a:buFontTx/>
              <a:buNone/>
              <a:defRPr/>
            </a:pPr>
            <a:r>
              <a:rPr lang="en-US" altLang="th-TH" sz="1600" i="1" dirty="0" smtClean="0">
                <a:latin typeface="Tahoma" panose="020B0604030504040204" pitchFamily="34" charset="0"/>
                <a:ea typeface="Tahoma" panose="020B0604030504040204" pitchFamily="34" charset="0"/>
                <a:cs typeface="Tahoma" panose="020B0604030504040204" pitchFamily="34" charset="0"/>
              </a:rPr>
              <a:t>How much for paddy price?</a:t>
            </a:r>
            <a:endParaRPr lang="th-TH" altLang="th-TH" sz="1600" i="1" dirty="0" smtClean="0">
              <a:latin typeface="Tahoma" panose="020B0604030504040204" pitchFamily="34" charset="0"/>
              <a:ea typeface="Tahoma" panose="020B0604030504040204" pitchFamily="34" charset="0"/>
              <a:cs typeface="Tahoma" panose="020B0604030504040204" pitchFamily="34" charset="0"/>
            </a:endParaRPr>
          </a:p>
        </p:txBody>
      </p:sp>
      <p:sp>
        <p:nvSpPr>
          <p:cNvPr id="2" name="Text Box 7"/>
          <p:cNvSpPr txBox="1">
            <a:spLocks noChangeArrowheads="1"/>
          </p:cNvSpPr>
          <p:nvPr/>
        </p:nvSpPr>
        <p:spPr bwMode="auto">
          <a:xfrm>
            <a:off x="34925" y="6237288"/>
            <a:ext cx="3600450" cy="373062"/>
          </a:xfrm>
          <a:prstGeom prst="rect">
            <a:avLst/>
          </a:prstGeom>
          <a:noFill/>
          <a:ln w="9525" algn="in">
            <a:noFill/>
            <a:miter lim="800000"/>
            <a:headEnd/>
            <a:tailEnd/>
          </a:ln>
        </p:spPr>
        <p:txBody>
          <a:bodyPr lIns="36576" tIns="36576" rIns="36576" bIns="36576"/>
          <a:lstStyle/>
          <a:p>
            <a:r>
              <a:rPr lang="en-US" altLang="th-TH" sz="1000" b="1">
                <a:latin typeface="Rockwell" pitchFamily="18" charset="0"/>
              </a:rPr>
              <a:t>Source: Modified from AFET data</a:t>
            </a:r>
            <a:endParaRPr lang="th-TH" altLang="th-TH" sz="1000" b="1"/>
          </a:p>
        </p:txBody>
      </p:sp>
      <p:sp>
        <p:nvSpPr>
          <p:cNvPr id="33800" name="Text Box 8"/>
          <p:cNvSpPr txBox="1">
            <a:spLocks noChangeArrowheads="1"/>
          </p:cNvSpPr>
          <p:nvPr/>
        </p:nvSpPr>
        <p:spPr bwMode="auto">
          <a:xfrm>
            <a:off x="152400" y="1012825"/>
            <a:ext cx="4275138" cy="400050"/>
          </a:xfrm>
          <a:prstGeom prst="rect">
            <a:avLst/>
          </a:prstGeom>
          <a:solidFill>
            <a:srgbClr val="7030A0"/>
          </a:solidFill>
          <a:ln w="9525">
            <a:noFill/>
            <a:miter lim="800000"/>
            <a:headEnd/>
            <a:tailEnd/>
          </a:ln>
        </p:spPr>
        <p:txBody>
          <a:bodyPr>
            <a:spAutoFit/>
          </a:bodyPr>
          <a:lstStyle/>
          <a:p>
            <a:pPr>
              <a:spcBef>
                <a:spcPct val="50000"/>
              </a:spcBef>
            </a:pPr>
            <a:r>
              <a:rPr lang="th-TH" altLang="th-TH">
                <a:solidFill>
                  <a:schemeClr val="bg1"/>
                </a:solidFill>
                <a:latin typeface="Tahoma" pitchFamily="34" charset="0"/>
                <a:sym typeface="Wingdings" pitchFamily="2" charset="2"/>
              </a:rPr>
              <a:t> </a:t>
            </a:r>
            <a:r>
              <a:rPr lang="en-US" altLang="th-TH">
                <a:solidFill>
                  <a:schemeClr val="bg1"/>
                </a:solidFill>
                <a:latin typeface="Tahoma" pitchFamily="34" charset="0"/>
                <a:sym typeface="Wingdings" pitchFamily="2" charset="2"/>
              </a:rPr>
              <a:t>Paddy price determination</a:t>
            </a:r>
            <a:endParaRPr lang="th-TH" altLang="th-TH">
              <a:solidFill>
                <a:schemeClr val="bg1"/>
              </a:solidFill>
              <a:latin typeface="Tahoma" pitchFamily="34" charset="0"/>
              <a:sym typeface="Wingdings" pitchFamily="2" charset="2"/>
            </a:endParaRPr>
          </a:p>
        </p:txBody>
      </p:sp>
      <p:sp>
        <p:nvSpPr>
          <p:cNvPr id="33801" name="Text Box 9"/>
          <p:cNvSpPr txBox="1">
            <a:spLocks noChangeArrowheads="1"/>
          </p:cNvSpPr>
          <p:nvPr/>
        </p:nvSpPr>
        <p:spPr bwMode="auto">
          <a:xfrm>
            <a:off x="5795963" y="25400"/>
            <a:ext cx="3330575"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en-US" altLang="th-TH" sz="1200" b="1">
                <a:solidFill>
                  <a:schemeClr val="bg1"/>
                </a:solidFill>
                <a:latin typeface="Tahoma" pitchFamily="34" charset="0"/>
                <a:sym typeface="Wingdings" pitchFamily="2" charset="2"/>
              </a:rPr>
              <a:t>4. Rice  Marketing and trading</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9"/>
          <p:cNvSpPr txBox="1">
            <a:spLocks noChangeArrowheads="1"/>
          </p:cNvSpPr>
          <p:nvPr/>
        </p:nvSpPr>
        <p:spPr bwMode="auto">
          <a:xfrm>
            <a:off x="250825" y="1630363"/>
            <a:ext cx="3600450" cy="5016500"/>
          </a:xfrm>
          <a:prstGeom prst="rect">
            <a:avLst/>
          </a:prstGeom>
          <a:solidFill>
            <a:schemeClr val="bg1"/>
          </a:solidFill>
          <a:ln w="9525">
            <a:solidFill>
              <a:srgbClr val="008000"/>
            </a:solidFill>
            <a:miter lim="800000"/>
            <a:headEnd/>
            <a:tailEnd/>
          </a:ln>
        </p:spPr>
        <p:txBody>
          <a:bodyPr>
            <a:spAutoFit/>
          </a:bodyPr>
          <a:lstStyle/>
          <a:p>
            <a:pPr>
              <a:spcBef>
                <a:spcPct val="50000"/>
              </a:spcBef>
            </a:pPr>
            <a:r>
              <a:rPr lang="th-TH" altLang="th-TH">
                <a:sym typeface="Wingdings" pitchFamily="2" charset="2"/>
              </a:rPr>
              <a:t></a:t>
            </a:r>
            <a:r>
              <a:rPr lang="en-US" altLang="th-TH">
                <a:sym typeface="Wingdings" pitchFamily="2" charset="2"/>
              </a:rPr>
              <a:t>Wholesale rice market in BKK is influential by exporters, wholesalers,  and brokers. They can better access world market price at different destination.</a:t>
            </a:r>
          </a:p>
          <a:p>
            <a:pPr>
              <a:spcBef>
                <a:spcPct val="50000"/>
              </a:spcBef>
            </a:pPr>
            <a:r>
              <a:rPr lang="en-US" altLang="th-TH">
                <a:sym typeface="Wingdings" pitchFamily="2" charset="2"/>
              </a:rPr>
              <a:t>Exporters when they get order from abroad many of them use their brokers</a:t>
            </a:r>
            <a:r>
              <a:rPr lang="th-TH" altLang="th-TH">
                <a:sym typeface="Wingdings" pitchFamily="2" charset="2"/>
              </a:rPr>
              <a:t> </a:t>
            </a:r>
            <a:r>
              <a:rPr lang="en-US" altLang="th-TH">
                <a:sym typeface="Wingdings" pitchFamily="2" charset="2"/>
              </a:rPr>
              <a:t>to contact the millers in their own networks  to acquire the rice at the compettitive prices.</a:t>
            </a:r>
            <a:r>
              <a:rPr lang="th-TH" altLang="th-TH"/>
              <a:t> </a:t>
            </a:r>
          </a:p>
          <a:p>
            <a:pPr>
              <a:spcBef>
                <a:spcPct val="50000"/>
              </a:spcBef>
            </a:pPr>
            <a:r>
              <a:rPr lang="th-TH" altLang="th-TH">
                <a:sym typeface="Wingdings" pitchFamily="2" charset="2"/>
              </a:rPr>
              <a:t></a:t>
            </a:r>
            <a:r>
              <a:rPr lang="en-US" altLang="th-TH">
                <a:sym typeface="Wingdings" pitchFamily="2" charset="2"/>
              </a:rPr>
              <a:t>About 200 exporters were</a:t>
            </a:r>
            <a:r>
              <a:rPr lang="th-TH" altLang="th-TH">
                <a:sym typeface="Wingdings" pitchFamily="2" charset="2"/>
              </a:rPr>
              <a:t> </a:t>
            </a:r>
            <a:r>
              <a:rPr lang="en-US" altLang="th-TH">
                <a:sym typeface="Wingdings" pitchFamily="2" charset="2"/>
              </a:rPr>
              <a:t>registered with the MOC for their export license.</a:t>
            </a:r>
            <a:endParaRPr lang="th-TH" altLang="th-TH"/>
          </a:p>
        </p:txBody>
      </p:sp>
      <p:sp>
        <p:nvSpPr>
          <p:cNvPr id="34819" name="Text Box 10"/>
          <p:cNvSpPr txBox="1">
            <a:spLocks noChangeArrowheads="1"/>
          </p:cNvSpPr>
          <p:nvPr/>
        </p:nvSpPr>
        <p:spPr bwMode="auto">
          <a:xfrm>
            <a:off x="3995738" y="4941888"/>
            <a:ext cx="4537075" cy="1630362"/>
          </a:xfrm>
          <a:prstGeom prst="rect">
            <a:avLst/>
          </a:prstGeom>
          <a:solidFill>
            <a:schemeClr val="bg1"/>
          </a:solidFill>
          <a:ln w="9525">
            <a:noFill/>
            <a:miter lim="800000"/>
            <a:headEnd/>
            <a:tailEnd/>
          </a:ln>
        </p:spPr>
        <p:txBody>
          <a:bodyPr>
            <a:spAutoFit/>
          </a:bodyPr>
          <a:lstStyle/>
          <a:p>
            <a:pPr>
              <a:spcBef>
                <a:spcPct val="50000"/>
              </a:spcBef>
            </a:pPr>
            <a:r>
              <a:rPr lang="th-TH" altLang="th-TH">
                <a:latin typeface="Tahoma" pitchFamily="34" charset="0"/>
                <a:sym typeface="Wingdings" pitchFamily="2" charset="2"/>
              </a:rPr>
              <a:t> </a:t>
            </a:r>
            <a:r>
              <a:rPr lang="en-US" altLang="th-TH">
                <a:latin typeface="Tahoma" pitchFamily="34" charset="0"/>
                <a:sym typeface="Wingdings" pitchFamily="2" charset="2"/>
              </a:rPr>
              <a:t>For exporters, a quoted price is linked with the FOB price from international market plus their inside information which they accumulated in the past.</a:t>
            </a:r>
            <a:r>
              <a:rPr lang="th-TH" altLang="th-TH">
                <a:latin typeface="Tahoma" pitchFamily="34" charset="0"/>
              </a:rPr>
              <a:t> </a:t>
            </a:r>
          </a:p>
        </p:txBody>
      </p:sp>
      <p:pic>
        <p:nvPicPr>
          <p:cNvPr id="34820" name="Picture 11" descr="benchmarking"/>
          <p:cNvPicPr>
            <a:picLocks noChangeAspect="1" noChangeArrowheads="1"/>
          </p:cNvPicPr>
          <p:nvPr/>
        </p:nvPicPr>
        <p:blipFill>
          <a:blip r:embed="rId2"/>
          <a:srcRect/>
          <a:stretch>
            <a:fillRect/>
          </a:stretch>
        </p:blipFill>
        <p:spPr bwMode="auto">
          <a:xfrm>
            <a:off x="4845050" y="2636838"/>
            <a:ext cx="2066925" cy="2125662"/>
          </a:xfrm>
          <a:prstGeom prst="rect">
            <a:avLst/>
          </a:prstGeom>
          <a:noFill/>
          <a:ln w="9525">
            <a:noFill/>
            <a:miter lim="800000"/>
            <a:headEnd/>
            <a:tailEnd/>
          </a:ln>
        </p:spPr>
      </p:pic>
      <p:sp>
        <p:nvSpPr>
          <p:cNvPr id="34821" name="AutoShape 20"/>
          <p:cNvSpPr>
            <a:spLocks noChangeArrowheads="1"/>
          </p:cNvSpPr>
          <p:nvPr/>
        </p:nvSpPr>
        <p:spPr bwMode="auto">
          <a:xfrm>
            <a:off x="5580063" y="1341438"/>
            <a:ext cx="2663825" cy="1150937"/>
          </a:xfrm>
          <a:prstGeom prst="cloudCallout">
            <a:avLst>
              <a:gd name="adj1" fmla="val -43579"/>
              <a:gd name="adj2" fmla="val 38829"/>
            </a:avLst>
          </a:prstGeom>
          <a:solidFill>
            <a:schemeClr val="bg1"/>
          </a:solidFill>
          <a:ln w="9525">
            <a:solidFill>
              <a:schemeClr val="tx1"/>
            </a:solidFill>
            <a:round/>
            <a:headEnd/>
            <a:tailEnd/>
          </a:ln>
        </p:spPr>
        <p:txBody>
          <a:bodyPr/>
          <a:lstStyle/>
          <a:p>
            <a:pPr algn="ctr"/>
            <a:endParaRPr lang="th-TH" altLang="th-TH"/>
          </a:p>
        </p:txBody>
      </p:sp>
      <p:sp>
        <p:nvSpPr>
          <p:cNvPr id="34822" name="Text Box 21"/>
          <p:cNvSpPr txBox="1">
            <a:spLocks noChangeArrowheads="1"/>
          </p:cNvSpPr>
          <p:nvPr/>
        </p:nvSpPr>
        <p:spPr bwMode="auto">
          <a:xfrm>
            <a:off x="5867400" y="1574800"/>
            <a:ext cx="2160588" cy="646113"/>
          </a:xfrm>
          <a:prstGeom prst="rect">
            <a:avLst/>
          </a:prstGeom>
          <a:solidFill>
            <a:schemeClr val="bg1"/>
          </a:solidFill>
          <a:ln w="9525">
            <a:noFill/>
            <a:miter lim="800000"/>
            <a:headEnd/>
            <a:tailEnd/>
          </a:ln>
        </p:spPr>
        <p:txBody>
          <a:bodyPr>
            <a:spAutoFit/>
          </a:bodyPr>
          <a:lstStyle/>
          <a:p>
            <a:pPr>
              <a:spcBef>
                <a:spcPct val="50000"/>
              </a:spcBef>
            </a:pPr>
            <a:r>
              <a:rPr lang="en-US" altLang="th-TH" sz="1800">
                <a:solidFill>
                  <a:srgbClr val="0000FF"/>
                </a:solidFill>
              </a:rPr>
              <a:t>How much should we offer prices?</a:t>
            </a:r>
            <a:endParaRPr lang="th-TH" altLang="th-TH" sz="1800">
              <a:solidFill>
                <a:srgbClr val="0000FF"/>
              </a:solidFill>
            </a:endParaRPr>
          </a:p>
        </p:txBody>
      </p:sp>
      <p:sp>
        <p:nvSpPr>
          <p:cNvPr id="34823" name="Text Box 8"/>
          <p:cNvSpPr txBox="1">
            <a:spLocks noChangeArrowheads="1"/>
          </p:cNvSpPr>
          <p:nvPr/>
        </p:nvSpPr>
        <p:spPr bwMode="auto">
          <a:xfrm>
            <a:off x="0" y="301625"/>
            <a:ext cx="6732588" cy="461963"/>
          </a:xfrm>
          <a:prstGeom prst="rect">
            <a:avLst/>
          </a:prstGeom>
          <a:solidFill>
            <a:srgbClr val="006600"/>
          </a:solidFill>
          <a:ln w="9525">
            <a:noFill/>
            <a:miter lim="800000"/>
            <a:headEnd/>
            <a:tailEnd/>
          </a:ln>
        </p:spPr>
        <p:txBody>
          <a:bodyPr>
            <a:spAutoFit/>
          </a:bodyPr>
          <a:lstStyle/>
          <a:p>
            <a:pPr>
              <a:spcBef>
                <a:spcPct val="50000"/>
              </a:spcBef>
            </a:pPr>
            <a:r>
              <a:rPr lang="en-US" altLang="th-TH" sz="2400" b="1">
                <a:solidFill>
                  <a:schemeClr val="bg1"/>
                </a:solidFill>
                <a:latin typeface="Tahoma" pitchFamily="34" charset="0"/>
                <a:sym typeface="Wingdings" pitchFamily="2" charset="2"/>
              </a:rPr>
              <a:t>4.3</a:t>
            </a:r>
            <a:r>
              <a:rPr lang="th-TH" altLang="th-TH" sz="2400" b="1">
                <a:solidFill>
                  <a:schemeClr val="bg1"/>
                </a:solidFill>
                <a:latin typeface="Tahoma" pitchFamily="34" charset="0"/>
                <a:sym typeface="Wingdings" pitchFamily="2" charset="2"/>
              </a:rPr>
              <a:t> </a:t>
            </a:r>
            <a:r>
              <a:rPr lang="en-US" altLang="th-TH" sz="2400" b="1">
                <a:solidFill>
                  <a:schemeClr val="bg1"/>
                </a:solidFill>
                <a:latin typeface="Tahoma" pitchFamily="34" charset="0"/>
                <a:sym typeface="Wingdings" pitchFamily="2" charset="2"/>
              </a:rPr>
              <a:t>(Continued)</a:t>
            </a:r>
            <a:endParaRPr lang="th-TH" altLang="th-TH" sz="2400" b="1">
              <a:solidFill>
                <a:schemeClr val="bg1"/>
              </a:solidFill>
              <a:latin typeface="Tahoma" pitchFamily="34" charset="0"/>
              <a:sym typeface="Wingdings" pitchFamily="2" charset="2"/>
            </a:endParaRPr>
          </a:p>
        </p:txBody>
      </p:sp>
      <p:sp>
        <p:nvSpPr>
          <p:cNvPr id="34824" name="Text Box 8"/>
          <p:cNvSpPr txBox="1">
            <a:spLocks noChangeArrowheads="1"/>
          </p:cNvSpPr>
          <p:nvPr/>
        </p:nvSpPr>
        <p:spPr bwMode="auto">
          <a:xfrm>
            <a:off x="152400" y="941388"/>
            <a:ext cx="4275138" cy="400050"/>
          </a:xfrm>
          <a:prstGeom prst="rect">
            <a:avLst/>
          </a:prstGeom>
          <a:solidFill>
            <a:srgbClr val="7030A0"/>
          </a:solidFill>
          <a:ln w="9525">
            <a:noFill/>
            <a:miter lim="800000"/>
            <a:headEnd/>
            <a:tailEnd/>
          </a:ln>
        </p:spPr>
        <p:txBody>
          <a:bodyPr>
            <a:spAutoFit/>
          </a:bodyPr>
          <a:lstStyle/>
          <a:p>
            <a:pPr>
              <a:spcBef>
                <a:spcPct val="50000"/>
              </a:spcBef>
            </a:pPr>
            <a:r>
              <a:rPr lang="en-US" altLang="th-TH">
                <a:solidFill>
                  <a:schemeClr val="bg1"/>
                </a:solidFill>
                <a:latin typeface="Tahoma" pitchFamily="34" charset="0"/>
                <a:sym typeface="Wingdings" pitchFamily="2" charset="2"/>
              </a:rPr>
              <a:t></a:t>
            </a:r>
            <a:r>
              <a:rPr lang="th-TH" altLang="th-TH">
                <a:solidFill>
                  <a:schemeClr val="bg1"/>
                </a:solidFill>
                <a:latin typeface="Tahoma" pitchFamily="34" charset="0"/>
                <a:sym typeface="Wingdings" pitchFamily="2" charset="2"/>
              </a:rPr>
              <a:t> </a:t>
            </a:r>
            <a:r>
              <a:rPr lang="en-US" altLang="th-TH">
                <a:solidFill>
                  <a:schemeClr val="bg1"/>
                </a:solidFill>
                <a:latin typeface="Tahoma" pitchFamily="34" charset="0"/>
                <a:sym typeface="Wingdings" pitchFamily="2" charset="2"/>
              </a:rPr>
              <a:t>Milled rice market in Bangkok</a:t>
            </a:r>
            <a:endParaRPr lang="th-TH" altLang="th-TH">
              <a:solidFill>
                <a:schemeClr val="bg1"/>
              </a:solidFill>
              <a:latin typeface="Tahoma" pitchFamily="34" charset="0"/>
              <a:sym typeface="Wingdings" pitchFamily="2" charset="2"/>
            </a:endParaRPr>
          </a:p>
        </p:txBody>
      </p:sp>
      <p:sp>
        <p:nvSpPr>
          <p:cNvPr id="34825" name="Text Box 9"/>
          <p:cNvSpPr txBox="1">
            <a:spLocks noChangeArrowheads="1"/>
          </p:cNvSpPr>
          <p:nvPr/>
        </p:nvSpPr>
        <p:spPr bwMode="auto">
          <a:xfrm>
            <a:off x="5795963" y="25400"/>
            <a:ext cx="3330575"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en-US" altLang="th-TH" sz="1200" b="1">
                <a:solidFill>
                  <a:schemeClr val="bg1"/>
                </a:solidFill>
                <a:latin typeface="Tahoma" pitchFamily="34" charset="0"/>
                <a:sym typeface="Wingdings" pitchFamily="2" charset="2"/>
              </a:rPr>
              <a:t>4. Rice  Marketing and trading</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5"/>
          <p:cNvSpPr txBox="1">
            <a:spLocks noChangeArrowheads="1"/>
          </p:cNvSpPr>
          <p:nvPr/>
        </p:nvSpPr>
        <p:spPr bwMode="auto">
          <a:xfrm>
            <a:off x="90488" y="476250"/>
            <a:ext cx="5057775" cy="461963"/>
          </a:xfrm>
          <a:prstGeom prst="rect">
            <a:avLst/>
          </a:prstGeom>
          <a:solidFill>
            <a:srgbClr val="006600"/>
          </a:solidFill>
          <a:ln w="9525">
            <a:noFill/>
            <a:miter lim="800000"/>
            <a:headEnd/>
            <a:tailEnd/>
          </a:ln>
        </p:spPr>
        <p:txBody>
          <a:bodyPr>
            <a:spAutoFit/>
          </a:bodyPr>
          <a:lstStyle/>
          <a:p>
            <a:pPr>
              <a:spcBef>
                <a:spcPct val="50000"/>
              </a:spcBef>
            </a:pPr>
            <a:r>
              <a:rPr lang="en-US" altLang="th-TH" sz="2400" b="1">
                <a:solidFill>
                  <a:schemeClr val="bg1"/>
                </a:solidFill>
                <a:latin typeface="Tahoma" pitchFamily="34" charset="0"/>
                <a:sym typeface="Wingdings" pitchFamily="2" charset="2"/>
              </a:rPr>
              <a:t>4.4 Market Price Movement</a:t>
            </a:r>
            <a:endParaRPr lang="en-US" altLang="th-TH" sz="2400" b="1">
              <a:solidFill>
                <a:schemeClr val="bg1"/>
              </a:solidFill>
              <a:latin typeface="Tahoma" pitchFamily="34" charset="0"/>
            </a:endParaRPr>
          </a:p>
        </p:txBody>
      </p:sp>
      <p:sp>
        <p:nvSpPr>
          <p:cNvPr id="35843" name="Rectangle 1"/>
          <p:cNvSpPr>
            <a:spLocks noChangeArrowheads="1"/>
          </p:cNvSpPr>
          <p:nvPr/>
        </p:nvSpPr>
        <p:spPr bwMode="auto">
          <a:xfrm>
            <a:off x="179388" y="1052513"/>
            <a:ext cx="7921625" cy="708025"/>
          </a:xfrm>
          <a:prstGeom prst="rect">
            <a:avLst/>
          </a:prstGeom>
          <a:solidFill>
            <a:srgbClr val="7030A0"/>
          </a:solidFill>
          <a:ln w="9525">
            <a:noFill/>
            <a:miter lim="800000"/>
            <a:headEnd/>
            <a:tailEnd/>
          </a:ln>
        </p:spPr>
        <p:txBody>
          <a:bodyPr>
            <a:spAutoFit/>
          </a:bodyPr>
          <a:lstStyle/>
          <a:p>
            <a:r>
              <a:rPr lang="th-TH" altLang="th-TH" b="1">
                <a:solidFill>
                  <a:schemeClr val="bg1"/>
                </a:solidFill>
                <a:sym typeface="Wingdings" pitchFamily="2" charset="2"/>
              </a:rPr>
              <a:t></a:t>
            </a:r>
            <a:r>
              <a:rPr lang="en-US" altLang="th-TH" b="1">
                <a:solidFill>
                  <a:schemeClr val="bg1"/>
                </a:solidFill>
                <a:sym typeface="Wingdings" pitchFamily="2" charset="2"/>
              </a:rPr>
              <a:t> Price movements of exported price, BKK whole sale price and paddy price</a:t>
            </a:r>
            <a:endParaRPr lang="th-TH" altLang="th-TH" b="1">
              <a:solidFill>
                <a:schemeClr val="bg1"/>
              </a:solidFill>
            </a:endParaRPr>
          </a:p>
        </p:txBody>
      </p:sp>
      <p:graphicFrame>
        <p:nvGraphicFramePr>
          <p:cNvPr id="6" name="Chart 4"/>
          <p:cNvGraphicFramePr/>
          <p:nvPr/>
        </p:nvGraphicFramePr>
        <p:xfrm>
          <a:off x="420712" y="1899476"/>
          <a:ext cx="8086676" cy="4386808"/>
        </p:xfrm>
        <a:graphic>
          <a:graphicData uri="http://schemas.openxmlformats.org/drawingml/2006/chart">
            <c:chart xmlns:c="http://schemas.openxmlformats.org/drawingml/2006/chart" xmlns:r="http://schemas.openxmlformats.org/officeDocument/2006/relationships" r:id="rId2"/>
          </a:graphicData>
        </a:graphic>
      </p:graphicFrame>
      <p:sp>
        <p:nvSpPr>
          <p:cNvPr id="35845" name="TextBox 1"/>
          <p:cNvSpPr txBox="1">
            <a:spLocks noChangeArrowheads="1"/>
          </p:cNvSpPr>
          <p:nvPr/>
        </p:nvSpPr>
        <p:spPr bwMode="auto">
          <a:xfrm>
            <a:off x="531813" y="6230938"/>
            <a:ext cx="8280400" cy="287337"/>
          </a:xfrm>
          <a:prstGeom prst="rect">
            <a:avLst/>
          </a:prstGeom>
          <a:solidFill>
            <a:schemeClr val="bg1"/>
          </a:solidFill>
          <a:ln w="9525">
            <a:noFill/>
            <a:miter lim="800000"/>
            <a:headEnd/>
            <a:tailEnd/>
          </a:ln>
        </p:spPr>
        <p:txBody>
          <a:bodyPr/>
          <a:lstStyle/>
          <a:p>
            <a:r>
              <a:rPr lang="th-TH" altLang="th-TH" sz="1200" b="1">
                <a:latin typeface="Browallia New" pitchFamily="34" charset="-34"/>
                <a:cs typeface="Browallia New" pitchFamily="34" charset="-34"/>
              </a:rPr>
              <a:t>ที่มา </a:t>
            </a:r>
            <a:r>
              <a:rPr lang="en-US" altLang="th-TH" sz="1200" b="1">
                <a:latin typeface="Browallia New" pitchFamily="34" charset="-34"/>
                <a:cs typeface="Browallia New" pitchFamily="34" charset="-34"/>
              </a:rPr>
              <a:t>:  </a:t>
            </a:r>
            <a:r>
              <a:rPr lang="th-TH" altLang="th-TH" sz="1200" b="1">
                <a:latin typeface="Browallia New" pitchFamily="34" charset="-34"/>
                <a:cs typeface="Browallia New" pitchFamily="34" charset="-34"/>
              </a:rPr>
              <a:t>สภาหอการค้าแห่งประเทศไทย</a:t>
            </a:r>
            <a:r>
              <a:rPr lang="en-US" altLang="th-TH" sz="1200" b="1">
                <a:latin typeface="Browallia New" pitchFamily="34" charset="-34"/>
                <a:cs typeface="Browallia New" pitchFamily="34" charset="-34"/>
              </a:rPr>
              <a:t>, </a:t>
            </a:r>
            <a:r>
              <a:rPr lang="th-TH" altLang="th-TH" sz="1200" b="1">
                <a:latin typeface="Browallia New" pitchFamily="34" charset="-34"/>
                <a:cs typeface="Browallia New" pitchFamily="34" charset="-34"/>
              </a:rPr>
              <a:t>กรมการค้าภายใน</a:t>
            </a:r>
            <a:r>
              <a:rPr lang="en-US" altLang="th-TH" sz="1200" b="1">
                <a:latin typeface="Browallia New" pitchFamily="34" charset="-34"/>
                <a:cs typeface="Browallia New" pitchFamily="34" charset="-34"/>
              </a:rPr>
              <a:t>, </a:t>
            </a:r>
            <a:r>
              <a:rPr lang="th-TH" altLang="th-TH" sz="1200" b="1">
                <a:latin typeface="Browallia New" pitchFamily="34" charset="-34"/>
                <a:cs typeface="Browallia New" pitchFamily="34" charset="-34"/>
              </a:rPr>
              <a:t>สำนักงานเศรษฐกิจการเกษตร</a:t>
            </a:r>
            <a:r>
              <a:rPr lang="en-US" altLang="th-TH" sz="1200" b="1">
                <a:latin typeface="Browallia New" pitchFamily="34" charset="-34"/>
                <a:cs typeface="Browallia New" pitchFamily="34" charset="-34"/>
              </a:rPr>
              <a:t>, </a:t>
            </a:r>
            <a:r>
              <a:rPr lang="th-TH" altLang="th-TH" sz="1200" b="1">
                <a:latin typeface="Browallia New" pitchFamily="34" charset="-34"/>
                <a:cs typeface="Browallia New" pitchFamily="34" charset="-34"/>
              </a:rPr>
              <a:t>และธนาคารแห่งประเทศไทย</a:t>
            </a:r>
          </a:p>
        </p:txBody>
      </p:sp>
      <p:sp>
        <p:nvSpPr>
          <p:cNvPr id="35846" name="Text Box 9"/>
          <p:cNvSpPr txBox="1">
            <a:spLocks noChangeArrowheads="1"/>
          </p:cNvSpPr>
          <p:nvPr/>
        </p:nvSpPr>
        <p:spPr bwMode="auto">
          <a:xfrm>
            <a:off x="5795963" y="25400"/>
            <a:ext cx="3330575"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en-US" altLang="th-TH" sz="1200" b="1">
                <a:solidFill>
                  <a:schemeClr val="bg1"/>
                </a:solidFill>
                <a:latin typeface="Tahoma" pitchFamily="34" charset="0"/>
                <a:sym typeface="Wingdings" pitchFamily="2" charset="2"/>
              </a:rPr>
              <a:t>4. Rice  Marketing and trading</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6" name="Chart 1"/>
          <p:cNvGraphicFramePr>
            <a:graphicFrameLocks/>
          </p:cNvGraphicFramePr>
          <p:nvPr/>
        </p:nvGraphicFramePr>
        <p:xfrm>
          <a:off x="1208088" y="1577975"/>
          <a:ext cx="7011987" cy="4781550"/>
        </p:xfrm>
        <a:graphic>
          <a:graphicData uri="http://schemas.openxmlformats.org/presentationml/2006/ole">
            <p:oleObj spid="_x0000_s36866" r:id="rId3" imgW="7011008" imgH="4779678" progId="Excel.Chart.8">
              <p:embed/>
            </p:oleObj>
          </a:graphicData>
        </a:graphic>
      </p:graphicFrame>
      <p:sp>
        <p:nvSpPr>
          <p:cNvPr id="36867" name="Title 1"/>
          <p:cNvSpPr txBox="1">
            <a:spLocks/>
          </p:cNvSpPr>
          <p:nvPr/>
        </p:nvSpPr>
        <p:spPr bwMode="auto">
          <a:xfrm>
            <a:off x="34925" y="1073150"/>
            <a:ext cx="8516938" cy="411163"/>
          </a:xfrm>
          <a:prstGeom prst="rect">
            <a:avLst/>
          </a:prstGeom>
          <a:solidFill>
            <a:srgbClr val="7030A0"/>
          </a:solidFill>
          <a:ln w="9525">
            <a:noFill/>
            <a:miter lim="800000"/>
            <a:headEnd/>
            <a:tailEnd/>
          </a:ln>
        </p:spPr>
        <p:txBody>
          <a:bodyPr/>
          <a:lstStyle/>
          <a:p>
            <a:r>
              <a:rPr lang="th-TH" altLang="th-TH">
                <a:solidFill>
                  <a:schemeClr val="bg1"/>
                </a:solidFill>
                <a:latin typeface="Tahoma" pitchFamily="34" charset="0"/>
                <a:sym typeface="Wingdings" pitchFamily="2" charset="2"/>
              </a:rPr>
              <a:t></a:t>
            </a:r>
            <a:r>
              <a:rPr lang="en-US" altLang="th-TH">
                <a:solidFill>
                  <a:schemeClr val="bg1"/>
                </a:solidFill>
                <a:latin typeface="Tahoma" pitchFamily="34" charset="0"/>
                <a:sym typeface="Wingdings" pitchFamily="2" charset="2"/>
              </a:rPr>
              <a:t>FOB prices for different grades of rice and differents export countries</a:t>
            </a:r>
            <a:endParaRPr lang="th-TH" altLang="th-TH">
              <a:solidFill>
                <a:schemeClr val="bg1"/>
              </a:solidFill>
              <a:latin typeface="Tahoma" pitchFamily="34" charset="0"/>
            </a:endParaRPr>
          </a:p>
        </p:txBody>
      </p:sp>
      <p:sp>
        <p:nvSpPr>
          <p:cNvPr id="36868" name="Text Box 5"/>
          <p:cNvSpPr txBox="1">
            <a:spLocks noChangeArrowheads="1"/>
          </p:cNvSpPr>
          <p:nvPr/>
        </p:nvSpPr>
        <p:spPr bwMode="auto">
          <a:xfrm>
            <a:off x="90488" y="476250"/>
            <a:ext cx="5057775" cy="461963"/>
          </a:xfrm>
          <a:prstGeom prst="rect">
            <a:avLst/>
          </a:prstGeom>
          <a:solidFill>
            <a:srgbClr val="006600"/>
          </a:solidFill>
          <a:ln w="9525">
            <a:noFill/>
            <a:miter lim="800000"/>
            <a:headEnd/>
            <a:tailEnd/>
          </a:ln>
        </p:spPr>
        <p:txBody>
          <a:bodyPr>
            <a:spAutoFit/>
          </a:bodyPr>
          <a:lstStyle/>
          <a:p>
            <a:pPr>
              <a:spcBef>
                <a:spcPct val="50000"/>
              </a:spcBef>
            </a:pPr>
            <a:r>
              <a:rPr lang="en-US" altLang="th-TH" sz="2400" b="1">
                <a:solidFill>
                  <a:schemeClr val="bg1"/>
                </a:solidFill>
                <a:latin typeface="Tahoma" pitchFamily="34" charset="0"/>
                <a:sym typeface="Wingdings" pitchFamily="2" charset="2"/>
              </a:rPr>
              <a:t>4.4 Market Price Movement</a:t>
            </a:r>
            <a:endParaRPr lang="en-US" altLang="th-TH" sz="2400" b="1">
              <a:solidFill>
                <a:schemeClr val="bg1"/>
              </a:solidFill>
              <a:latin typeface="Tahoma" pitchFamily="34" charset="0"/>
            </a:endParaRPr>
          </a:p>
        </p:txBody>
      </p:sp>
      <p:sp>
        <p:nvSpPr>
          <p:cNvPr id="36869" name="TextBox 5"/>
          <p:cNvSpPr txBox="1">
            <a:spLocks noChangeArrowheads="1"/>
          </p:cNvSpPr>
          <p:nvPr/>
        </p:nvSpPr>
        <p:spPr bwMode="auto">
          <a:xfrm>
            <a:off x="539750" y="6524625"/>
            <a:ext cx="2592388" cy="277813"/>
          </a:xfrm>
          <a:prstGeom prst="rect">
            <a:avLst/>
          </a:prstGeom>
          <a:noFill/>
          <a:ln w="9525">
            <a:noFill/>
            <a:miter lim="800000"/>
            <a:headEnd/>
            <a:tailEnd/>
          </a:ln>
        </p:spPr>
        <p:txBody>
          <a:bodyPr>
            <a:spAutoFit/>
          </a:bodyPr>
          <a:lstStyle/>
          <a:p>
            <a:r>
              <a:rPr lang="en-US" altLang="th-TH" sz="1200">
                <a:latin typeface="Tahoma" pitchFamily="34" charset="0"/>
              </a:rPr>
              <a:t>Source: FAO</a:t>
            </a:r>
            <a:endParaRPr lang="th-TH" altLang="th-TH" sz="1200">
              <a:latin typeface="Tahoma" pitchFamily="34" charset="0"/>
            </a:endParaRPr>
          </a:p>
        </p:txBody>
      </p:sp>
      <p:sp>
        <p:nvSpPr>
          <p:cNvPr id="36870" name="Text Box 9"/>
          <p:cNvSpPr txBox="1">
            <a:spLocks noChangeArrowheads="1"/>
          </p:cNvSpPr>
          <p:nvPr/>
        </p:nvSpPr>
        <p:spPr bwMode="auto">
          <a:xfrm>
            <a:off x="5795963" y="25400"/>
            <a:ext cx="3330575" cy="276225"/>
          </a:xfrm>
          <a:prstGeom prst="rect">
            <a:avLst/>
          </a:prstGeom>
          <a:solidFill>
            <a:srgbClr val="0000CC"/>
          </a:solidFill>
          <a:ln w="9525">
            <a:noFill/>
            <a:miter lim="800000"/>
            <a:headEnd/>
            <a:tailEnd/>
          </a:ln>
        </p:spPr>
        <p:txBody>
          <a:bodyPr>
            <a:spAutoFit/>
          </a:bodyPr>
          <a:lstStyle/>
          <a:p>
            <a:pPr algn="r">
              <a:spcBef>
                <a:spcPct val="75000"/>
              </a:spcBef>
              <a:tabLst>
                <a:tab pos="444500" algn="l"/>
              </a:tabLst>
            </a:pPr>
            <a:r>
              <a:rPr lang="en-US" altLang="th-TH" sz="1200" b="1">
                <a:solidFill>
                  <a:schemeClr val="bg1"/>
                </a:solidFill>
                <a:latin typeface="Tahoma" pitchFamily="34" charset="0"/>
                <a:sym typeface="Wingdings" pitchFamily="2" charset="2"/>
              </a:rPr>
              <a:t>4. Rice  Marketing and trading</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Text Box 9"/>
          <p:cNvSpPr txBox="1">
            <a:spLocks noChangeArrowheads="1"/>
          </p:cNvSpPr>
          <p:nvPr/>
        </p:nvSpPr>
        <p:spPr bwMode="auto">
          <a:xfrm>
            <a:off x="608013" y="2997200"/>
            <a:ext cx="8126412" cy="1077913"/>
          </a:xfrm>
          <a:prstGeom prst="rect">
            <a:avLst/>
          </a:prstGeom>
          <a:solidFill>
            <a:schemeClr val="bg1"/>
          </a:solidFill>
          <a:ln w="9525">
            <a:noFill/>
            <a:miter lim="800000"/>
            <a:headEnd/>
            <a:tailEnd/>
          </a:ln>
        </p:spPr>
        <p:txBody>
          <a:bodyPr>
            <a:spAutoFit/>
          </a:bodyPr>
          <a:lstStyle/>
          <a:p>
            <a:pPr>
              <a:spcBef>
                <a:spcPct val="75000"/>
              </a:spcBef>
              <a:tabLst>
                <a:tab pos="444500" algn="l"/>
              </a:tabLst>
            </a:pPr>
            <a:r>
              <a:rPr lang="en-US" altLang="th-TH" sz="3200" b="1">
                <a:latin typeface="Tahoma" pitchFamily="34" charset="0"/>
                <a:sym typeface="Wingdings" pitchFamily="2" charset="2"/>
              </a:rPr>
              <a:t>5. Government Rice Price Policy and Its impacts</a:t>
            </a:r>
            <a:endParaRPr lang="th-TH" altLang="th-TH" sz="3200" b="1">
              <a:latin typeface="Tahoma" pitchFamily="34" charset="0"/>
            </a:endParaRPr>
          </a:p>
        </p:txBody>
      </p:sp>
      <p:sp>
        <p:nvSpPr>
          <p:cNvPr id="37891" name="Rectangle 2"/>
          <p:cNvSpPr>
            <a:spLocks noChangeArrowheads="1"/>
          </p:cNvSpPr>
          <p:nvPr/>
        </p:nvSpPr>
        <p:spPr bwMode="auto">
          <a:xfrm>
            <a:off x="142875" y="6597650"/>
            <a:ext cx="1357313" cy="152400"/>
          </a:xfrm>
          <a:prstGeom prst="rect">
            <a:avLst/>
          </a:prstGeom>
          <a:solidFill>
            <a:schemeClr val="bg1"/>
          </a:solidFill>
          <a:ln w="9525">
            <a:solidFill>
              <a:schemeClr val="bg1"/>
            </a:solidFill>
            <a:miter lim="800000"/>
            <a:headEnd/>
            <a:tailEnd/>
          </a:ln>
        </p:spPr>
        <p:txBody>
          <a:bodyPr wrap="none" anchor="ctr"/>
          <a:lstStyle/>
          <a:p>
            <a:r>
              <a:rPr lang="th-TH" altLang="th-TH" sz="800" b="1">
                <a:latin typeface="Tahoma" pitchFamily="34" charset="0"/>
              </a:rPr>
              <a:t>สถาบันคลังสมองของชาติ</a:t>
            </a:r>
          </a:p>
        </p:txBody>
      </p:sp>
      <p:sp>
        <p:nvSpPr>
          <p:cNvPr id="37892" name="Rectangle 10"/>
          <p:cNvSpPr>
            <a:spLocks noChangeArrowheads="1"/>
          </p:cNvSpPr>
          <p:nvPr/>
        </p:nvSpPr>
        <p:spPr bwMode="auto">
          <a:xfrm>
            <a:off x="8388350" y="6334125"/>
            <a:ext cx="381000" cy="307975"/>
          </a:xfrm>
          <a:prstGeom prst="rect">
            <a:avLst/>
          </a:prstGeom>
          <a:noFill/>
          <a:ln w="9525">
            <a:noFill/>
            <a:miter lim="800000"/>
            <a:headEnd/>
            <a:tailEnd/>
          </a:ln>
        </p:spPr>
        <p:txBody>
          <a:bodyPr wrap="none">
            <a:spAutoFit/>
          </a:bodyPr>
          <a:lstStyle/>
          <a:p>
            <a:pPr algn="ctr"/>
            <a:fld id="{53B4F7D0-FDD3-4962-AF98-E3BEC0E9EBBC}" type="slidenum">
              <a:rPr lang="en-US" altLang="th-TH" sz="1400">
                <a:latin typeface="Tahoma" pitchFamily="34" charset="0"/>
              </a:rPr>
              <a:pPr algn="ctr"/>
              <a:t>36</a:t>
            </a:fld>
            <a:endParaRPr lang="en-US" altLang="th-TH" sz="1400">
              <a:latin typeface="Tahoma" pitchFamily="34" charset="0"/>
            </a:endParaRPr>
          </a:p>
        </p:txBody>
      </p:sp>
      <p:pic>
        <p:nvPicPr>
          <p:cNvPr id="37893" name="Picture 17" descr="http://t2.gstatic.com/images?q=tbn:ANd9GcQhjvdxNXWYBbjjumnm7sGMzuH7KUHhf68cHfDsYW6mpQiD0RjF3Q"/>
          <p:cNvPicPr>
            <a:picLocks noChangeAspect="1" noChangeArrowheads="1"/>
          </p:cNvPicPr>
          <p:nvPr/>
        </p:nvPicPr>
        <p:blipFill>
          <a:blip r:embed="rId2"/>
          <a:srcRect/>
          <a:stretch>
            <a:fillRect/>
          </a:stretch>
        </p:blipFill>
        <p:spPr bwMode="auto">
          <a:xfrm>
            <a:off x="2928938" y="785813"/>
            <a:ext cx="2590800" cy="1762125"/>
          </a:xfrm>
          <a:prstGeom prst="rect">
            <a:avLst/>
          </a:prstGeom>
          <a:noFill/>
          <a:ln w="9525">
            <a:noFill/>
            <a:miter lim="800000"/>
            <a:headEnd/>
            <a:tailEnd/>
          </a:ln>
        </p:spPr>
      </p:pic>
      <p:pic>
        <p:nvPicPr>
          <p:cNvPr id="37894" name="Picture 17" descr="F:\logo-knit.jpg"/>
          <p:cNvPicPr>
            <a:picLocks noChangeAspect="1" noChangeArrowheads="1"/>
          </p:cNvPicPr>
          <p:nvPr/>
        </p:nvPicPr>
        <p:blipFill>
          <a:blip r:embed="rId3"/>
          <a:srcRect/>
          <a:stretch>
            <a:fillRect/>
          </a:stretch>
        </p:blipFill>
        <p:spPr bwMode="auto">
          <a:xfrm>
            <a:off x="285750" y="6215063"/>
            <a:ext cx="642938" cy="373062"/>
          </a:xfrm>
          <a:prstGeom prst="rect">
            <a:avLst/>
          </a:prstGeom>
          <a:noFill/>
          <a:ln w="9525">
            <a:noFill/>
            <a:miter lim="800000"/>
            <a:headEnd/>
            <a:tailEnd/>
          </a:ln>
        </p:spPr>
      </p:pic>
      <p:pic>
        <p:nvPicPr>
          <p:cNvPr id="37895" name="Picture 25" descr="http://t3.gstatic.com/images?q=tbn:ANd9GcSBxvJeJtHCeQNMyKlquANloHm65qYOGprQZSsDwPX0rArW5AhiKw"/>
          <p:cNvPicPr>
            <a:picLocks noChangeAspect="1" noChangeArrowheads="1"/>
          </p:cNvPicPr>
          <p:nvPr/>
        </p:nvPicPr>
        <p:blipFill>
          <a:blip r:embed="rId4"/>
          <a:srcRect/>
          <a:stretch>
            <a:fillRect/>
          </a:stretch>
        </p:blipFill>
        <p:spPr bwMode="auto">
          <a:xfrm>
            <a:off x="714375" y="4429125"/>
            <a:ext cx="2466975" cy="1847850"/>
          </a:xfrm>
          <a:prstGeom prst="rect">
            <a:avLst/>
          </a:prstGeom>
          <a:noFill/>
          <a:ln w="9525">
            <a:noFill/>
            <a:miter lim="800000"/>
            <a:headEnd/>
            <a:tailEnd/>
          </a:ln>
        </p:spPr>
      </p:pic>
      <p:pic>
        <p:nvPicPr>
          <p:cNvPr id="37896" name="Picture 39" descr="http://img.kapook.com/image/Travel_1/bangkok/h2_1.jpg"/>
          <p:cNvPicPr>
            <a:picLocks noChangeAspect="1" noChangeArrowheads="1"/>
          </p:cNvPicPr>
          <p:nvPr/>
        </p:nvPicPr>
        <p:blipFill>
          <a:blip r:embed="rId5"/>
          <a:srcRect/>
          <a:stretch>
            <a:fillRect/>
          </a:stretch>
        </p:blipFill>
        <p:spPr bwMode="auto">
          <a:xfrm>
            <a:off x="285750" y="638175"/>
            <a:ext cx="2279650" cy="1711325"/>
          </a:xfrm>
          <a:prstGeom prst="rect">
            <a:avLst/>
          </a:prstGeom>
          <a:noFill/>
          <a:ln w="9525">
            <a:noFill/>
            <a:miter lim="800000"/>
            <a:headEnd/>
            <a:tailEnd/>
          </a:ln>
        </p:spPr>
      </p:pic>
      <p:sp>
        <p:nvSpPr>
          <p:cNvPr id="37897" name="TextBox 17"/>
          <p:cNvSpPr txBox="1">
            <a:spLocks noChangeArrowheads="1"/>
          </p:cNvSpPr>
          <p:nvPr/>
        </p:nvSpPr>
        <p:spPr bwMode="auto">
          <a:xfrm>
            <a:off x="0" y="0"/>
            <a:ext cx="9144000" cy="523875"/>
          </a:xfrm>
          <a:prstGeom prst="rect">
            <a:avLst/>
          </a:prstGeom>
          <a:solidFill>
            <a:srgbClr val="006600"/>
          </a:solidFill>
          <a:ln w="9525">
            <a:noFill/>
            <a:miter lim="800000"/>
            <a:headEnd/>
            <a:tailEnd/>
          </a:ln>
        </p:spPr>
        <p:txBody>
          <a:bodyPr>
            <a:spAutoFit/>
          </a:bodyPr>
          <a:lstStyle/>
          <a:p>
            <a:pPr algn="r"/>
            <a:r>
              <a:rPr lang="en-US" altLang="th-TH" sz="1400" b="1">
                <a:solidFill>
                  <a:schemeClr val="bg1"/>
                </a:solidFill>
                <a:latin typeface="Tahoma" pitchFamily="34" charset="0"/>
              </a:rPr>
              <a:t>“Thailand Rice</a:t>
            </a:r>
            <a:r>
              <a:rPr lang="th-TH" altLang="th-TH" sz="1400" b="1">
                <a:solidFill>
                  <a:schemeClr val="bg1"/>
                </a:solidFill>
                <a:latin typeface="Tahoma" pitchFamily="34" charset="0"/>
              </a:rPr>
              <a:t> </a:t>
            </a:r>
            <a:r>
              <a:rPr lang="en-US" altLang="th-TH" sz="1400" b="1">
                <a:solidFill>
                  <a:schemeClr val="bg1"/>
                </a:solidFill>
                <a:latin typeface="Tahoma" pitchFamily="34" charset="0"/>
              </a:rPr>
              <a:t>Economy and Trade” </a:t>
            </a:r>
            <a:r>
              <a:rPr lang="en-US" altLang="th-TH" sz="1400" b="1">
                <a:solidFill>
                  <a:schemeClr val="bg1"/>
                </a:solidFill>
              </a:rPr>
              <a:t>Special: A lecture for course</a:t>
            </a:r>
            <a:r>
              <a:rPr lang="th-TH" altLang="th-TH" sz="1400" b="1">
                <a:solidFill>
                  <a:schemeClr val="bg1"/>
                </a:solidFill>
              </a:rPr>
              <a:t> </a:t>
            </a:r>
            <a:r>
              <a:rPr lang="en-US" altLang="th-TH" sz="1400" b="1">
                <a:solidFill>
                  <a:schemeClr val="bg1"/>
                </a:solidFill>
              </a:rPr>
              <a:t>01007496 “Selected Topic” (Agricultural Entrepreneur Capacity Building) November 5, 2013 at room no. 317 Faculty of Agriculture</a:t>
            </a:r>
            <a:endParaRPr lang="th-TH" altLang="th-TH" sz="1400" b="1">
              <a:solidFill>
                <a:srgbClr val="FFFF00"/>
              </a:solidFill>
            </a:endParaRPr>
          </a:p>
        </p:txBody>
      </p:sp>
    </p:spTree>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Line 3"/>
          <p:cNvSpPr>
            <a:spLocks noChangeShapeType="1"/>
          </p:cNvSpPr>
          <p:nvPr/>
        </p:nvSpPr>
        <p:spPr bwMode="auto">
          <a:xfrm>
            <a:off x="3797300" y="2179638"/>
            <a:ext cx="0" cy="0"/>
          </a:xfrm>
          <a:prstGeom prst="line">
            <a:avLst/>
          </a:prstGeom>
          <a:noFill/>
          <a:ln w="12700" cap="rnd">
            <a:solidFill>
              <a:srgbClr val="000000"/>
            </a:solidFill>
            <a:round/>
            <a:headEnd/>
            <a:tailEnd/>
          </a:ln>
        </p:spPr>
        <p:txBody>
          <a:bodyPr/>
          <a:lstStyle/>
          <a:p>
            <a:endParaRPr lang="th-TH"/>
          </a:p>
        </p:txBody>
      </p:sp>
      <p:sp>
        <p:nvSpPr>
          <p:cNvPr id="38915" name="Line 4"/>
          <p:cNvSpPr>
            <a:spLocks noChangeShapeType="1"/>
          </p:cNvSpPr>
          <p:nvPr/>
        </p:nvSpPr>
        <p:spPr bwMode="auto">
          <a:xfrm>
            <a:off x="4033838" y="2189163"/>
            <a:ext cx="0" cy="0"/>
          </a:xfrm>
          <a:prstGeom prst="line">
            <a:avLst/>
          </a:prstGeom>
          <a:noFill/>
          <a:ln w="12700" cap="rnd">
            <a:solidFill>
              <a:srgbClr val="000000"/>
            </a:solidFill>
            <a:round/>
            <a:headEnd/>
            <a:tailEnd/>
          </a:ln>
        </p:spPr>
        <p:txBody>
          <a:bodyPr/>
          <a:lstStyle/>
          <a:p>
            <a:endParaRPr lang="th-TH"/>
          </a:p>
        </p:txBody>
      </p:sp>
      <p:sp>
        <p:nvSpPr>
          <p:cNvPr id="38916" name="Line 5"/>
          <p:cNvSpPr>
            <a:spLocks noChangeShapeType="1"/>
          </p:cNvSpPr>
          <p:nvPr/>
        </p:nvSpPr>
        <p:spPr bwMode="auto">
          <a:xfrm>
            <a:off x="3995738" y="2376488"/>
            <a:ext cx="0" cy="0"/>
          </a:xfrm>
          <a:prstGeom prst="line">
            <a:avLst/>
          </a:prstGeom>
          <a:noFill/>
          <a:ln w="12700" cap="rnd">
            <a:solidFill>
              <a:srgbClr val="000000"/>
            </a:solidFill>
            <a:round/>
            <a:headEnd/>
            <a:tailEnd/>
          </a:ln>
        </p:spPr>
        <p:txBody>
          <a:bodyPr/>
          <a:lstStyle/>
          <a:p>
            <a:endParaRPr lang="th-TH"/>
          </a:p>
        </p:txBody>
      </p:sp>
      <p:sp>
        <p:nvSpPr>
          <p:cNvPr id="38917" name="Text Box 8"/>
          <p:cNvSpPr txBox="1">
            <a:spLocks noChangeArrowheads="1"/>
          </p:cNvSpPr>
          <p:nvPr/>
        </p:nvSpPr>
        <p:spPr bwMode="auto">
          <a:xfrm>
            <a:off x="107950" y="428625"/>
            <a:ext cx="5975350" cy="461963"/>
          </a:xfrm>
          <a:prstGeom prst="rect">
            <a:avLst/>
          </a:prstGeom>
          <a:solidFill>
            <a:srgbClr val="008000"/>
          </a:solidFill>
          <a:ln w="9525">
            <a:solidFill>
              <a:srgbClr val="FFFF00"/>
            </a:solidFill>
            <a:miter lim="800000"/>
            <a:headEnd/>
            <a:tailEnd/>
          </a:ln>
        </p:spPr>
        <p:txBody>
          <a:bodyPr>
            <a:spAutoFit/>
          </a:bodyPr>
          <a:lstStyle/>
          <a:p>
            <a:pPr eaLnBrk="0" hangingPunct="0">
              <a:spcBef>
                <a:spcPct val="50000"/>
              </a:spcBef>
            </a:pPr>
            <a:r>
              <a:rPr lang="en-US" altLang="th-TH" sz="2400" b="1">
                <a:solidFill>
                  <a:schemeClr val="bg1"/>
                </a:solidFill>
                <a:latin typeface="Tahoma" pitchFamily="34" charset="0"/>
                <a:sym typeface="Wingdings" pitchFamily="2" charset="2"/>
              </a:rPr>
              <a:t>5.1 Forms of Agricultural Policy</a:t>
            </a:r>
            <a:endParaRPr lang="en-US" altLang="th-TH" sz="2400">
              <a:solidFill>
                <a:schemeClr val="bg1"/>
              </a:solidFill>
              <a:latin typeface="Angsana New" pitchFamily="18" charset="-34"/>
            </a:endParaRPr>
          </a:p>
        </p:txBody>
      </p:sp>
      <p:sp>
        <p:nvSpPr>
          <p:cNvPr id="38918" name="Text Box 10"/>
          <p:cNvSpPr txBox="1">
            <a:spLocks noChangeArrowheads="1"/>
          </p:cNvSpPr>
          <p:nvPr/>
        </p:nvSpPr>
        <p:spPr bwMode="auto">
          <a:xfrm>
            <a:off x="179388" y="1628775"/>
            <a:ext cx="8391525" cy="1016000"/>
          </a:xfrm>
          <a:prstGeom prst="rect">
            <a:avLst/>
          </a:prstGeom>
          <a:solidFill>
            <a:schemeClr val="bg1"/>
          </a:solidFill>
          <a:ln w="9525">
            <a:noFill/>
            <a:miter lim="800000"/>
            <a:headEnd/>
            <a:tailEnd/>
          </a:ln>
        </p:spPr>
        <p:txBody>
          <a:bodyPr>
            <a:spAutoFit/>
          </a:bodyPr>
          <a:lstStyle/>
          <a:p>
            <a:pPr eaLnBrk="0" hangingPunct="0">
              <a:spcBef>
                <a:spcPct val="50000"/>
              </a:spcBef>
            </a:pPr>
            <a:r>
              <a:rPr lang="en-US" altLang="th-TH">
                <a:latin typeface="Tahoma" pitchFamily="34" charset="0"/>
                <a:sym typeface="Wingdings" pitchFamily="2" charset="2"/>
              </a:rPr>
              <a:t></a:t>
            </a:r>
            <a:r>
              <a:rPr lang="th-TH" altLang="th-TH">
                <a:latin typeface="Tahoma" pitchFamily="34" charset="0"/>
                <a:sym typeface="Wingdings" pitchFamily="2" charset="2"/>
              </a:rPr>
              <a:t> </a:t>
            </a:r>
            <a:r>
              <a:rPr lang="en-US" altLang="th-TH">
                <a:latin typeface="Tahoma" pitchFamily="34" charset="0"/>
                <a:sym typeface="Wingdings" pitchFamily="2" charset="2"/>
              </a:rPr>
              <a:t>Non-price policy  mostly  designed for improving production efficiency and for well being of farmers . It essentially drives the farmers’ production to be a competitiveness and sustainability.</a:t>
            </a:r>
            <a:endParaRPr lang="en-US" altLang="th-TH">
              <a:latin typeface="Tahoma" pitchFamily="34" charset="0"/>
            </a:endParaRPr>
          </a:p>
        </p:txBody>
      </p:sp>
      <p:sp>
        <p:nvSpPr>
          <p:cNvPr id="38919"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
        <p:nvSpPr>
          <p:cNvPr id="38920" name="Slide Number Placeholder 29"/>
          <p:cNvSpPr txBox="1">
            <a:spLocks/>
          </p:cNvSpPr>
          <p:nvPr/>
        </p:nvSpPr>
        <p:spPr bwMode="auto">
          <a:xfrm>
            <a:off x="7715250" y="6524625"/>
            <a:ext cx="1143000" cy="333375"/>
          </a:xfrm>
          <a:prstGeom prst="rect">
            <a:avLst/>
          </a:prstGeom>
          <a:noFill/>
          <a:ln w="9525">
            <a:noFill/>
            <a:miter lim="800000"/>
            <a:headEnd/>
            <a:tailEnd/>
          </a:ln>
        </p:spPr>
        <p:txBody>
          <a:bodyPr/>
          <a:lstStyle/>
          <a:p>
            <a:pPr algn="r"/>
            <a:fld id="{C3431129-CEFD-4959-B1DC-C39A237D069E}" type="slidenum">
              <a:rPr lang="en-US" altLang="th-TH" sz="1400">
                <a:cs typeface="Angsana New" pitchFamily="18" charset="-34"/>
              </a:rPr>
              <a:pPr algn="r"/>
              <a:t>37</a:t>
            </a:fld>
            <a:endParaRPr lang="en-US" altLang="th-TH" sz="1400">
              <a:cs typeface="Angsana New" pitchFamily="18" charset="-34"/>
            </a:endParaRPr>
          </a:p>
        </p:txBody>
      </p:sp>
      <p:sp>
        <p:nvSpPr>
          <p:cNvPr id="38921" name="TextBox 1"/>
          <p:cNvSpPr txBox="1">
            <a:spLocks noChangeArrowheads="1"/>
          </p:cNvSpPr>
          <p:nvPr/>
        </p:nvSpPr>
        <p:spPr bwMode="auto">
          <a:xfrm>
            <a:off x="179388" y="1125538"/>
            <a:ext cx="2916237" cy="400050"/>
          </a:xfrm>
          <a:prstGeom prst="rect">
            <a:avLst/>
          </a:prstGeom>
          <a:solidFill>
            <a:srgbClr val="7030A0"/>
          </a:solidFill>
          <a:ln w="9525">
            <a:noFill/>
            <a:miter lim="800000"/>
            <a:headEnd/>
            <a:tailEnd/>
          </a:ln>
        </p:spPr>
        <p:txBody>
          <a:bodyPr>
            <a:spAutoFit/>
          </a:bodyPr>
          <a:lstStyle/>
          <a:p>
            <a:r>
              <a:rPr lang="th-TH" altLang="th-TH">
                <a:solidFill>
                  <a:schemeClr val="bg1"/>
                </a:solidFill>
                <a:sym typeface="Wingdings" pitchFamily="2" charset="2"/>
              </a:rPr>
              <a:t></a:t>
            </a:r>
            <a:r>
              <a:rPr lang="th-TH" altLang="th-TH" b="1">
                <a:solidFill>
                  <a:schemeClr val="bg1"/>
                </a:solidFill>
                <a:latin typeface="Angsana New" pitchFamily="18" charset="-34"/>
              </a:rPr>
              <a:t> </a:t>
            </a:r>
            <a:r>
              <a:rPr lang="en-US" altLang="th-TH" b="1">
                <a:solidFill>
                  <a:schemeClr val="bg1"/>
                </a:solidFill>
                <a:latin typeface="Tahoma" pitchFamily="34" charset="0"/>
              </a:rPr>
              <a:t>Non-price policy  </a:t>
            </a:r>
            <a:endParaRPr lang="th-TH" altLang="th-TH">
              <a:solidFill>
                <a:schemeClr val="bg1"/>
              </a:solidFill>
            </a:endParaRPr>
          </a:p>
        </p:txBody>
      </p:sp>
      <p:sp>
        <p:nvSpPr>
          <p:cNvPr id="38922" name="TextBox 1"/>
          <p:cNvSpPr txBox="1">
            <a:spLocks noChangeArrowheads="1"/>
          </p:cNvSpPr>
          <p:nvPr/>
        </p:nvSpPr>
        <p:spPr bwMode="auto">
          <a:xfrm>
            <a:off x="179388" y="2781300"/>
            <a:ext cx="3024187" cy="400050"/>
          </a:xfrm>
          <a:prstGeom prst="rect">
            <a:avLst/>
          </a:prstGeom>
          <a:solidFill>
            <a:srgbClr val="7030A0"/>
          </a:solidFill>
          <a:ln w="9525">
            <a:noFill/>
            <a:miter lim="800000"/>
            <a:headEnd/>
            <a:tailEnd/>
          </a:ln>
        </p:spPr>
        <p:txBody>
          <a:bodyPr>
            <a:spAutoFit/>
          </a:bodyPr>
          <a:lstStyle/>
          <a:p>
            <a:r>
              <a:rPr lang="th-TH" altLang="th-TH">
                <a:solidFill>
                  <a:schemeClr val="bg1"/>
                </a:solidFill>
                <a:latin typeface="Tahoma" pitchFamily="34" charset="0"/>
                <a:sym typeface="Wingdings" pitchFamily="2" charset="2"/>
              </a:rPr>
              <a:t></a:t>
            </a:r>
            <a:r>
              <a:rPr lang="th-TH" altLang="th-TH" b="1">
                <a:solidFill>
                  <a:schemeClr val="bg1"/>
                </a:solidFill>
                <a:latin typeface="Tahoma" pitchFamily="34" charset="0"/>
              </a:rPr>
              <a:t> </a:t>
            </a:r>
            <a:r>
              <a:rPr lang="en-US" altLang="th-TH" b="1">
                <a:solidFill>
                  <a:schemeClr val="bg1"/>
                </a:solidFill>
                <a:latin typeface="Tahoma" pitchFamily="34" charset="0"/>
              </a:rPr>
              <a:t>Market Policy </a:t>
            </a:r>
            <a:endParaRPr lang="th-TH" altLang="th-TH">
              <a:solidFill>
                <a:schemeClr val="bg1"/>
              </a:solidFill>
              <a:latin typeface="Tahoma" pitchFamily="34" charset="0"/>
            </a:endParaRPr>
          </a:p>
        </p:txBody>
      </p:sp>
      <p:sp>
        <p:nvSpPr>
          <p:cNvPr id="38923" name="Text Box 10"/>
          <p:cNvSpPr txBox="1">
            <a:spLocks noChangeArrowheads="1"/>
          </p:cNvSpPr>
          <p:nvPr/>
        </p:nvSpPr>
        <p:spPr bwMode="auto">
          <a:xfrm>
            <a:off x="179388" y="3284538"/>
            <a:ext cx="8391525" cy="708025"/>
          </a:xfrm>
          <a:prstGeom prst="rect">
            <a:avLst/>
          </a:prstGeom>
          <a:solidFill>
            <a:schemeClr val="bg1"/>
          </a:solidFill>
          <a:ln w="9525">
            <a:noFill/>
            <a:miter lim="800000"/>
            <a:headEnd/>
            <a:tailEnd/>
          </a:ln>
        </p:spPr>
        <p:txBody>
          <a:bodyPr>
            <a:spAutoFit/>
          </a:bodyPr>
          <a:lstStyle/>
          <a:p>
            <a:pPr eaLnBrk="0" hangingPunct="0">
              <a:spcBef>
                <a:spcPct val="50000"/>
              </a:spcBef>
            </a:pPr>
            <a:r>
              <a:rPr lang="en-US" altLang="th-TH">
                <a:latin typeface="Tahoma" pitchFamily="34" charset="0"/>
                <a:sym typeface="Wingdings" pitchFamily="2" charset="2"/>
              </a:rPr>
              <a:t></a:t>
            </a:r>
            <a:r>
              <a:rPr lang="th-TH" altLang="th-TH">
                <a:latin typeface="Tahoma" pitchFamily="34" charset="0"/>
                <a:sym typeface="Wingdings" pitchFamily="2" charset="2"/>
              </a:rPr>
              <a:t> </a:t>
            </a:r>
            <a:r>
              <a:rPr lang="en-US" altLang="th-TH">
                <a:latin typeface="Tahoma" pitchFamily="34" charset="0"/>
                <a:sym typeface="Wingdings" pitchFamily="2" charset="2"/>
              </a:rPr>
              <a:t>Market policy is used for improving market structure and enhancing market efficiency for better benefit of both producers and consumers.</a:t>
            </a:r>
            <a:endParaRPr lang="en-US" altLang="th-TH">
              <a:latin typeface="Tahoma" pitchFamily="34" charset="0"/>
            </a:endParaRPr>
          </a:p>
        </p:txBody>
      </p:sp>
      <p:sp>
        <p:nvSpPr>
          <p:cNvPr id="38924" name="Rectangle 1"/>
          <p:cNvSpPr>
            <a:spLocks noChangeArrowheads="1"/>
          </p:cNvSpPr>
          <p:nvPr/>
        </p:nvSpPr>
        <p:spPr bwMode="auto">
          <a:xfrm>
            <a:off x="220663" y="4689475"/>
            <a:ext cx="8455025" cy="1016000"/>
          </a:xfrm>
          <a:prstGeom prst="rect">
            <a:avLst/>
          </a:prstGeom>
          <a:noFill/>
          <a:ln w="9525">
            <a:noFill/>
            <a:miter lim="800000"/>
            <a:headEnd/>
            <a:tailEnd/>
          </a:ln>
        </p:spPr>
        <p:txBody>
          <a:bodyPr>
            <a:spAutoFit/>
          </a:bodyPr>
          <a:lstStyle/>
          <a:p>
            <a:pPr eaLnBrk="0" hangingPunct="0">
              <a:spcBef>
                <a:spcPct val="50000"/>
              </a:spcBef>
            </a:pPr>
            <a:r>
              <a:rPr lang="en-US" altLang="th-TH">
                <a:latin typeface="Tahoma" pitchFamily="34" charset="0"/>
                <a:sym typeface="Wingdings" pitchFamily="2" charset="2"/>
              </a:rPr>
              <a:t>P</a:t>
            </a:r>
            <a:r>
              <a:rPr lang="en-US" altLang="th-TH">
                <a:latin typeface="Tahoma" pitchFamily="34" charset="0"/>
              </a:rPr>
              <a:t>rice policy is  normally used as an instrument for reducing market price fluctuation and creating price stability. It is considered as a tool for making equity than efficiency purposes. </a:t>
            </a:r>
            <a:endParaRPr lang="en-US" altLang="th-TH" sz="2400">
              <a:latin typeface="Tahoma" pitchFamily="34" charset="0"/>
            </a:endParaRPr>
          </a:p>
        </p:txBody>
      </p:sp>
      <p:sp>
        <p:nvSpPr>
          <p:cNvPr id="38925" name="TextBox 1"/>
          <p:cNvSpPr txBox="1">
            <a:spLocks noChangeArrowheads="1"/>
          </p:cNvSpPr>
          <p:nvPr/>
        </p:nvSpPr>
        <p:spPr bwMode="auto">
          <a:xfrm>
            <a:off x="179388" y="4108450"/>
            <a:ext cx="3024187" cy="400050"/>
          </a:xfrm>
          <a:prstGeom prst="rect">
            <a:avLst/>
          </a:prstGeom>
          <a:solidFill>
            <a:srgbClr val="7030A0"/>
          </a:solidFill>
          <a:ln w="9525">
            <a:noFill/>
            <a:miter lim="800000"/>
            <a:headEnd/>
            <a:tailEnd/>
          </a:ln>
        </p:spPr>
        <p:txBody>
          <a:bodyPr>
            <a:spAutoFit/>
          </a:bodyPr>
          <a:lstStyle/>
          <a:p>
            <a:r>
              <a:rPr lang="th-TH" altLang="th-TH">
                <a:solidFill>
                  <a:schemeClr val="bg1"/>
                </a:solidFill>
                <a:latin typeface="Tahoma" pitchFamily="34" charset="0"/>
                <a:sym typeface="Wingdings" pitchFamily="2" charset="2"/>
              </a:rPr>
              <a:t></a:t>
            </a:r>
            <a:r>
              <a:rPr lang="th-TH" altLang="th-TH" b="1">
                <a:solidFill>
                  <a:schemeClr val="bg1"/>
                </a:solidFill>
                <a:latin typeface="Tahoma" pitchFamily="34" charset="0"/>
              </a:rPr>
              <a:t> </a:t>
            </a:r>
            <a:r>
              <a:rPr lang="en-US" altLang="th-TH" b="1">
                <a:solidFill>
                  <a:schemeClr val="bg1"/>
                </a:solidFill>
                <a:latin typeface="Tahoma" pitchFamily="34" charset="0"/>
              </a:rPr>
              <a:t>Price  Policy </a:t>
            </a:r>
            <a:endParaRPr lang="th-TH" altLang="th-TH">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Line 3"/>
          <p:cNvSpPr>
            <a:spLocks noChangeShapeType="1"/>
          </p:cNvSpPr>
          <p:nvPr/>
        </p:nvSpPr>
        <p:spPr bwMode="auto">
          <a:xfrm>
            <a:off x="3797300" y="2179638"/>
            <a:ext cx="0" cy="0"/>
          </a:xfrm>
          <a:prstGeom prst="line">
            <a:avLst/>
          </a:prstGeom>
          <a:noFill/>
          <a:ln w="12700" cap="rnd">
            <a:solidFill>
              <a:srgbClr val="000000"/>
            </a:solidFill>
            <a:round/>
            <a:headEnd/>
            <a:tailEnd/>
          </a:ln>
        </p:spPr>
        <p:txBody>
          <a:bodyPr/>
          <a:lstStyle/>
          <a:p>
            <a:endParaRPr lang="th-TH"/>
          </a:p>
        </p:txBody>
      </p:sp>
      <p:sp>
        <p:nvSpPr>
          <p:cNvPr id="39939" name="Line 4"/>
          <p:cNvSpPr>
            <a:spLocks noChangeShapeType="1"/>
          </p:cNvSpPr>
          <p:nvPr/>
        </p:nvSpPr>
        <p:spPr bwMode="auto">
          <a:xfrm>
            <a:off x="4033838" y="2189163"/>
            <a:ext cx="0" cy="0"/>
          </a:xfrm>
          <a:prstGeom prst="line">
            <a:avLst/>
          </a:prstGeom>
          <a:noFill/>
          <a:ln w="12700" cap="rnd">
            <a:solidFill>
              <a:srgbClr val="000000"/>
            </a:solidFill>
            <a:round/>
            <a:headEnd/>
            <a:tailEnd/>
          </a:ln>
        </p:spPr>
        <p:txBody>
          <a:bodyPr/>
          <a:lstStyle/>
          <a:p>
            <a:endParaRPr lang="th-TH"/>
          </a:p>
        </p:txBody>
      </p:sp>
      <p:sp>
        <p:nvSpPr>
          <p:cNvPr id="39940" name="Line 5"/>
          <p:cNvSpPr>
            <a:spLocks noChangeShapeType="1"/>
          </p:cNvSpPr>
          <p:nvPr/>
        </p:nvSpPr>
        <p:spPr bwMode="auto">
          <a:xfrm>
            <a:off x="3995738" y="2933700"/>
            <a:ext cx="0" cy="0"/>
          </a:xfrm>
          <a:prstGeom prst="line">
            <a:avLst/>
          </a:prstGeom>
          <a:noFill/>
          <a:ln w="12700" cap="rnd">
            <a:solidFill>
              <a:srgbClr val="000000"/>
            </a:solidFill>
            <a:round/>
            <a:headEnd/>
            <a:tailEnd/>
          </a:ln>
        </p:spPr>
        <p:txBody>
          <a:bodyPr/>
          <a:lstStyle/>
          <a:p>
            <a:endParaRPr lang="th-TH"/>
          </a:p>
        </p:txBody>
      </p:sp>
      <p:sp>
        <p:nvSpPr>
          <p:cNvPr id="39941" name="Rectangle 7"/>
          <p:cNvSpPr>
            <a:spLocks noChangeArrowheads="1"/>
          </p:cNvSpPr>
          <p:nvPr/>
        </p:nvSpPr>
        <p:spPr bwMode="auto">
          <a:xfrm>
            <a:off x="0" y="2330450"/>
            <a:ext cx="9144000" cy="0"/>
          </a:xfrm>
          <a:prstGeom prst="rect">
            <a:avLst/>
          </a:prstGeom>
          <a:noFill/>
          <a:ln w="9525">
            <a:noFill/>
            <a:miter lim="800000"/>
            <a:headEnd/>
            <a:tailEnd/>
          </a:ln>
        </p:spPr>
        <p:txBody>
          <a:bodyPr wrap="none" anchor="ctr">
            <a:spAutoFit/>
          </a:bodyPr>
          <a:lstStyle/>
          <a:p>
            <a:endParaRPr lang="th-TH" altLang="th-TH"/>
          </a:p>
        </p:txBody>
      </p:sp>
      <p:sp>
        <p:nvSpPr>
          <p:cNvPr id="39942" name="TextBox 8"/>
          <p:cNvSpPr txBox="1">
            <a:spLocks noChangeArrowheads="1"/>
          </p:cNvSpPr>
          <p:nvPr/>
        </p:nvSpPr>
        <p:spPr bwMode="auto">
          <a:xfrm>
            <a:off x="53975" y="476250"/>
            <a:ext cx="5310188" cy="461963"/>
          </a:xfrm>
          <a:prstGeom prst="rect">
            <a:avLst/>
          </a:prstGeom>
          <a:solidFill>
            <a:srgbClr val="006600"/>
          </a:solidFill>
          <a:ln w="9525">
            <a:noFill/>
            <a:miter lim="800000"/>
            <a:headEnd/>
            <a:tailEnd/>
          </a:ln>
        </p:spPr>
        <p:txBody>
          <a:bodyPr>
            <a:spAutoFit/>
          </a:bodyPr>
          <a:lstStyle/>
          <a:p>
            <a:r>
              <a:rPr lang="en-US" altLang="th-TH" sz="2400" b="1">
                <a:solidFill>
                  <a:schemeClr val="bg1"/>
                </a:solidFill>
                <a:latin typeface="Tahoma" pitchFamily="34" charset="0"/>
                <a:sym typeface="Wingdings" pitchFamily="2" charset="2"/>
              </a:rPr>
              <a:t>5.2 Rice as an Economic Crop</a:t>
            </a:r>
            <a:endParaRPr lang="th-TH" altLang="th-TH" sz="2400" b="1">
              <a:solidFill>
                <a:schemeClr val="bg1"/>
              </a:solidFill>
              <a:latin typeface="Tahoma" pitchFamily="34" charset="0"/>
            </a:endParaRPr>
          </a:p>
        </p:txBody>
      </p:sp>
      <p:grpSp>
        <p:nvGrpSpPr>
          <p:cNvPr id="39943" name="Group 12"/>
          <p:cNvGrpSpPr>
            <a:grpSpLocks/>
          </p:cNvGrpSpPr>
          <p:nvPr/>
        </p:nvGrpSpPr>
        <p:grpSpPr bwMode="auto">
          <a:xfrm>
            <a:off x="7938" y="1065213"/>
            <a:ext cx="9070975" cy="5513387"/>
            <a:chOff x="0" y="1555859"/>
            <a:chExt cx="9070975" cy="4991971"/>
          </a:xfrm>
        </p:grpSpPr>
        <p:sp>
          <p:nvSpPr>
            <p:cNvPr id="35" name="Oval 34"/>
            <p:cNvSpPr/>
            <p:nvPr/>
          </p:nvSpPr>
          <p:spPr>
            <a:xfrm>
              <a:off x="0" y="1987069"/>
              <a:ext cx="2303462" cy="1714777"/>
            </a:xfrm>
            <a:prstGeom prst="ellipse">
              <a:avLst/>
            </a:prstGeom>
            <a:solidFill>
              <a:srgbClr val="00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solidFill>
                    <a:schemeClr val="bg1"/>
                  </a:solidFill>
                  <a:latin typeface="Tahoma" pitchFamily="34" charset="0"/>
                  <a:ea typeface="Tahoma" pitchFamily="34" charset="0"/>
                  <a:cs typeface="Tahoma" pitchFamily="34" charset="0"/>
                </a:rPr>
                <a:t>Non-market policy</a:t>
              </a:r>
              <a:endParaRPr lang="th-TH" sz="1800" b="1" dirty="0">
                <a:solidFill>
                  <a:schemeClr val="bg1"/>
                </a:solidFill>
                <a:latin typeface="Tahoma" pitchFamily="34" charset="0"/>
                <a:ea typeface="Tahoma" pitchFamily="34" charset="0"/>
                <a:cs typeface="Tahoma" pitchFamily="34" charset="0"/>
              </a:endParaRPr>
            </a:p>
          </p:txBody>
        </p:sp>
        <p:sp>
          <p:nvSpPr>
            <p:cNvPr id="39947" name="TextBox 4"/>
            <p:cNvSpPr txBox="1">
              <a:spLocks noChangeArrowheads="1"/>
            </p:cNvSpPr>
            <p:nvPr/>
          </p:nvSpPr>
          <p:spPr bwMode="auto">
            <a:xfrm>
              <a:off x="3398854" y="1555859"/>
              <a:ext cx="2459021" cy="919565"/>
            </a:xfrm>
            <a:prstGeom prst="rect">
              <a:avLst/>
            </a:prstGeom>
            <a:noFill/>
            <a:ln w="9525">
              <a:solidFill>
                <a:srgbClr val="000000"/>
              </a:solidFill>
              <a:miter lim="800000"/>
              <a:headEnd/>
              <a:tailEnd/>
            </a:ln>
          </p:spPr>
          <p:txBody>
            <a:bodyPr>
              <a:spAutoFit/>
            </a:bodyPr>
            <a:lstStyle/>
            <a:p>
              <a:pPr algn="ctr"/>
              <a:r>
                <a:rPr lang="en-US" altLang="th-TH" b="1"/>
                <a:t>Policy response  for tacking farmers’ problems</a:t>
              </a:r>
              <a:endParaRPr lang="th-TH" altLang="th-TH" b="1"/>
            </a:p>
          </p:txBody>
        </p:sp>
        <p:sp>
          <p:nvSpPr>
            <p:cNvPr id="38" name="Oval 37"/>
            <p:cNvSpPr/>
            <p:nvPr/>
          </p:nvSpPr>
          <p:spPr bwMode="auto">
            <a:xfrm>
              <a:off x="6875462" y="1784400"/>
              <a:ext cx="2087563" cy="1785208"/>
            </a:xfrm>
            <a:prstGeom prst="ellipse">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solidFill>
                    <a:schemeClr val="bg1"/>
                  </a:solidFill>
                  <a:latin typeface="Tahoma" pitchFamily="34" charset="0"/>
                  <a:ea typeface="Tahoma" pitchFamily="34" charset="0"/>
                  <a:cs typeface="Tahoma" pitchFamily="34" charset="0"/>
                </a:rPr>
                <a:t>Price and income policy</a:t>
              </a:r>
              <a:endParaRPr lang="th-TH" sz="1800" b="1" dirty="0">
                <a:solidFill>
                  <a:schemeClr val="bg1"/>
                </a:solidFill>
                <a:latin typeface="Tahoma" pitchFamily="34" charset="0"/>
                <a:ea typeface="Tahoma" pitchFamily="34" charset="0"/>
                <a:cs typeface="Tahoma" pitchFamily="34" charset="0"/>
              </a:endParaRPr>
            </a:p>
          </p:txBody>
        </p:sp>
        <p:sp>
          <p:nvSpPr>
            <p:cNvPr id="39" name="Oval 38"/>
            <p:cNvSpPr/>
            <p:nvPr/>
          </p:nvSpPr>
          <p:spPr bwMode="auto">
            <a:xfrm>
              <a:off x="3589337" y="3201642"/>
              <a:ext cx="2268538" cy="1582540"/>
            </a:xfrm>
            <a:prstGeom prst="ellipse">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solidFill>
                    <a:schemeClr val="bg1"/>
                  </a:solidFill>
                  <a:latin typeface="Tahoma" pitchFamily="34" charset="0"/>
                  <a:ea typeface="Tahoma" pitchFamily="34" charset="0"/>
                  <a:cs typeface="Tahoma" pitchFamily="34" charset="0"/>
                </a:rPr>
                <a:t>Market policy</a:t>
              </a:r>
              <a:endParaRPr lang="th-TH" sz="1800" b="1" dirty="0">
                <a:solidFill>
                  <a:schemeClr val="bg1"/>
                </a:solidFill>
                <a:latin typeface="Tahoma" pitchFamily="34" charset="0"/>
                <a:ea typeface="Tahoma" pitchFamily="34" charset="0"/>
                <a:cs typeface="Tahoma" pitchFamily="34" charset="0"/>
              </a:endParaRPr>
            </a:p>
          </p:txBody>
        </p:sp>
        <p:sp>
          <p:nvSpPr>
            <p:cNvPr id="39950" name="TextBox 1"/>
            <p:cNvSpPr txBox="1">
              <a:spLocks noChangeArrowheads="1"/>
            </p:cNvSpPr>
            <p:nvPr/>
          </p:nvSpPr>
          <p:spPr bwMode="auto">
            <a:xfrm>
              <a:off x="0" y="3956330"/>
              <a:ext cx="3195117" cy="2591500"/>
            </a:xfrm>
            <a:prstGeom prst="rect">
              <a:avLst/>
            </a:prstGeom>
            <a:noFill/>
            <a:ln w="9525">
              <a:solidFill>
                <a:srgbClr val="000000"/>
              </a:solidFill>
              <a:miter lim="800000"/>
              <a:headEnd/>
              <a:tailEnd/>
            </a:ln>
          </p:spPr>
          <p:txBody>
            <a:bodyPr>
              <a:spAutoFit/>
            </a:bodyPr>
            <a:lstStyle/>
            <a:p>
              <a:r>
                <a:rPr lang="th-TH" altLang="th-TH" sz="1800">
                  <a:sym typeface="Wingdings" pitchFamily="2" charset="2"/>
                </a:rPr>
                <a:t></a:t>
              </a:r>
              <a:r>
                <a:rPr lang="en-US" altLang="th-TH" sz="1800">
                  <a:sym typeface="Wingdings" pitchFamily="2" charset="2"/>
                </a:rPr>
                <a:t>Improvement and development of irrigation systems for both regions and communities. </a:t>
              </a:r>
              <a:endParaRPr lang="th-TH" altLang="th-TH" sz="1800">
                <a:sym typeface="Wingdings" pitchFamily="2" charset="2"/>
              </a:endParaRPr>
            </a:p>
            <a:p>
              <a:r>
                <a:rPr lang="th-TH" altLang="th-TH" sz="1800">
                  <a:sym typeface="Wingdings" pitchFamily="2" charset="2"/>
                </a:rPr>
                <a:t></a:t>
              </a:r>
              <a:r>
                <a:rPr lang="en-US" altLang="th-TH" sz="1800">
                  <a:sym typeface="Wingdings" pitchFamily="2" charset="2"/>
                </a:rPr>
                <a:t>Investment in agricultural R&amp;D.</a:t>
              </a:r>
              <a:endParaRPr lang="th-TH" altLang="th-TH" sz="1800">
                <a:sym typeface="Wingdings" pitchFamily="2" charset="2"/>
              </a:endParaRPr>
            </a:p>
            <a:p>
              <a:r>
                <a:rPr lang="th-TH" altLang="th-TH" sz="1800">
                  <a:sym typeface="Wingdings" pitchFamily="2" charset="2"/>
                </a:rPr>
                <a:t></a:t>
              </a:r>
              <a:r>
                <a:rPr lang="en-US" altLang="th-TH" sz="1800">
                  <a:sym typeface="Wingdings" pitchFamily="2" charset="2"/>
                </a:rPr>
                <a:t>Improving  land productivity and tenure system.</a:t>
              </a:r>
              <a:endParaRPr lang="th-TH" altLang="th-TH" sz="1800">
                <a:sym typeface="Wingdings" pitchFamily="2" charset="2"/>
              </a:endParaRPr>
            </a:p>
            <a:p>
              <a:r>
                <a:rPr lang="th-TH" altLang="th-TH" sz="1800">
                  <a:sym typeface="Wingdings" pitchFamily="2" charset="2"/>
                </a:rPr>
                <a:t></a:t>
              </a:r>
              <a:r>
                <a:rPr lang="en-US" altLang="th-TH" sz="1800">
                  <a:sym typeface="Wingdings" pitchFamily="2" charset="2"/>
                </a:rPr>
                <a:t>Providing agricultural credit at a reasonable interest rate.</a:t>
              </a:r>
              <a:endParaRPr lang="th-TH" altLang="th-TH" sz="1800"/>
            </a:p>
          </p:txBody>
        </p:sp>
        <p:sp>
          <p:nvSpPr>
            <p:cNvPr id="39951" name="TextBox 16"/>
            <p:cNvSpPr txBox="1">
              <a:spLocks noChangeArrowheads="1"/>
            </p:cNvSpPr>
            <p:nvPr/>
          </p:nvSpPr>
          <p:spPr bwMode="auto">
            <a:xfrm>
              <a:off x="3525267" y="4844630"/>
              <a:ext cx="3270250" cy="1588338"/>
            </a:xfrm>
            <a:prstGeom prst="rect">
              <a:avLst/>
            </a:prstGeom>
            <a:noFill/>
            <a:ln w="9525">
              <a:solidFill>
                <a:srgbClr val="000000"/>
              </a:solidFill>
              <a:miter lim="800000"/>
              <a:headEnd/>
              <a:tailEnd/>
            </a:ln>
          </p:spPr>
          <p:txBody>
            <a:bodyPr>
              <a:spAutoFit/>
            </a:bodyPr>
            <a:lstStyle/>
            <a:p>
              <a:r>
                <a:rPr lang="th-TH" altLang="th-TH" sz="1800">
                  <a:sym typeface="Wingdings" pitchFamily="2" charset="2"/>
                </a:rPr>
                <a:t></a:t>
              </a:r>
              <a:r>
                <a:rPr lang="en-US" altLang="th-TH" sz="1800">
                  <a:sym typeface="Wingdings" pitchFamily="2" charset="2"/>
                </a:rPr>
                <a:t>Improvement in logistics and storage facilities.               </a:t>
              </a:r>
              <a:r>
                <a:rPr lang="th-TH" altLang="th-TH" sz="1800">
                  <a:sym typeface="Wingdings" pitchFamily="2" charset="2"/>
                </a:rPr>
                <a:t></a:t>
              </a:r>
              <a:r>
                <a:rPr lang="en-US" altLang="th-TH" sz="1800">
                  <a:sym typeface="Wingdings" pitchFamily="2" charset="2"/>
                </a:rPr>
                <a:t>Enhancing and developing domestic and export market structure.</a:t>
              </a:r>
              <a:endParaRPr lang="th-TH" altLang="th-TH" sz="1800">
                <a:sym typeface="Wingdings" pitchFamily="2" charset="2"/>
              </a:endParaRPr>
            </a:p>
            <a:p>
              <a:r>
                <a:rPr lang="th-TH" altLang="th-TH" sz="1800">
                  <a:sym typeface="Wingdings" pitchFamily="2" charset="2"/>
                </a:rPr>
                <a:t></a:t>
              </a:r>
              <a:r>
                <a:rPr lang="en-US" altLang="th-TH" sz="1800">
                  <a:sym typeface="Wingdings" pitchFamily="2" charset="2"/>
                </a:rPr>
                <a:t>Future market improvement.</a:t>
              </a:r>
              <a:endParaRPr lang="th-TH" altLang="th-TH" sz="1800"/>
            </a:p>
          </p:txBody>
        </p:sp>
        <p:sp>
          <p:nvSpPr>
            <p:cNvPr id="43" name="Right Arrow 42"/>
            <p:cNvSpPr/>
            <p:nvPr/>
          </p:nvSpPr>
          <p:spPr bwMode="auto">
            <a:xfrm rot="10800000">
              <a:off x="2690812" y="2241482"/>
              <a:ext cx="585788" cy="439834"/>
            </a:xfrm>
            <a:prstGeom prst="rightArrow">
              <a:avLst>
                <a:gd name="adj1" fmla="val 50000"/>
                <a:gd name="adj2" fmla="val 4681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44" name="Right Arrow 43"/>
            <p:cNvSpPr/>
            <p:nvPr/>
          </p:nvSpPr>
          <p:spPr bwMode="auto">
            <a:xfrm>
              <a:off x="6030912" y="2176801"/>
              <a:ext cx="561975" cy="4067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45" name="Down Arrow 44"/>
            <p:cNvSpPr/>
            <p:nvPr/>
          </p:nvSpPr>
          <p:spPr bwMode="auto">
            <a:xfrm>
              <a:off x="4449762" y="2852363"/>
              <a:ext cx="482600" cy="28747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39955" name="TextBox 15"/>
            <p:cNvSpPr txBox="1">
              <a:spLocks noChangeArrowheads="1"/>
            </p:cNvSpPr>
            <p:nvPr/>
          </p:nvSpPr>
          <p:spPr bwMode="auto">
            <a:xfrm>
              <a:off x="6646863" y="3856996"/>
              <a:ext cx="2424112" cy="835968"/>
            </a:xfrm>
            <a:prstGeom prst="rect">
              <a:avLst/>
            </a:prstGeom>
            <a:noFill/>
            <a:ln w="9525">
              <a:solidFill>
                <a:srgbClr val="000000"/>
              </a:solidFill>
              <a:miter lim="800000"/>
              <a:headEnd/>
              <a:tailEnd/>
            </a:ln>
          </p:spPr>
          <p:txBody>
            <a:bodyPr>
              <a:spAutoFit/>
            </a:bodyPr>
            <a:lstStyle/>
            <a:p>
              <a:r>
                <a:rPr lang="th-TH" altLang="th-TH" sz="1800">
                  <a:sym typeface="Wingdings" pitchFamily="2" charset="2"/>
                </a:rPr>
                <a:t></a:t>
              </a:r>
              <a:r>
                <a:rPr lang="en-US" altLang="th-TH" sz="1800">
                  <a:sym typeface="Wingdings" pitchFamily="2" charset="2"/>
                </a:rPr>
                <a:t>Market price and income intervention measures.</a:t>
              </a:r>
              <a:endParaRPr lang="th-TH" altLang="th-TH" sz="1800"/>
            </a:p>
          </p:txBody>
        </p:sp>
      </p:grpSp>
      <p:sp>
        <p:nvSpPr>
          <p:cNvPr id="39944" name="TextBox 1"/>
          <p:cNvSpPr txBox="1">
            <a:spLocks noChangeArrowheads="1"/>
          </p:cNvSpPr>
          <p:nvPr/>
        </p:nvSpPr>
        <p:spPr bwMode="auto">
          <a:xfrm>
            <a:off x="2581275" y="2195513"/>
            <a:ext cx="727075" cy="400050"/>
          </a:xfrm>
          <a:prstGeom prst="rect">
            <a:avLst/>
          </a:prstGeom>
          <a:noFill/>
          <a:ln w="9525">
            <a:noFill/>
            <a:miter lim="800000"/>
            <a:headEnd/>
            <a:tailEnd/>
          </a:ln>
        </p:spPr>
        <p:txBody>
          <a:bodyPr>
            <a:spAutoFit/>
          </a:bodyPr>
          <a:lstStyle/>
          <a:p>
            <a:r>
              <a:rPr lang="th-TH" altLang="th-TH" b="1">
                <a:solidFill>
                  <a:schemeClr val="bg1"/>
                </a:solidFill>
              </a:rPr>
              <a:t>มาก</a:t>
            </a:r>
          </a:p>
        </p:txBody>
      </p:sp>
      <p:sp>
        <p:nvSpPr>
          <p:cNvPr id="39945"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3" name="Slide Number Placeholder 29"/>
          <p:cNvSpPr>
            <a:spLocks noGrp="1"/>
          </p:cNvSpPr>
          <p:nvPr>
            <p:ph type="sldNum" sz="quarter" idx="12"/>
          </p:nvPr>
        </p:nvSpPr>
        <p:spPr/>
        <p:txBody>
          <a:bodyPr/>
          <a:lstStyle/>
          <a:p>
            <a:pPr>
              <a:defRPr/>
            </a:pPr>
            <a:fld id="{F2680E42-DD0F-4C1B-8A6C-4DECA83E5965}" type="slidenum">
              <a:rPr lang="en-US"/>
              <a:pPr>
                <a:defRPr/>
              </a:pPr>
              <a:t>39</a:t>
            </a:fld>
            <a:endParaRPr lang="en-US"/>
          </a:p>
        </p:txBody>
      </p:sp>
      <p:sp>
        <p:nvSpPr>
          <p:cNvPr id="40963" name="TextBox 15"/>
          <p:cNvSpPr txBox="1">
            <a:spLocks noChangeArrowheads="1"/>
          </p:cNvSpPr>
          <p:nvPr/>
        </p:nvSpPr>
        <p:spPr bwMode="auto">
          <a:xfrm>
            <a:off x="6335713" y="3357563"/>
            <a:ext cx="2735262" cy="923925"/>
          </a:xfrm>
          <a:prstGeom prst="rect">
            <a:avLst/>
          </a:prstGeom>
          <a:noFill/>
          <a:ln w="9525">
            <a:solidFill>
              <a:srgbClr val="000000"/>
            </a:solidFill>
            <a:miter lim="800000"/>
            <a:headEnd/>
            <a:tailEnd/>
          </a:ln>
        </p:spPr>
        <p:txBody>
          <a:bodyPr>
            <a:spAutoFit/>
          </a:bodyPr>
          <a:lstStyle/>
          <a:p>
            <a:r>
              <a:rPr lang="th-TH" altLang="th-TH" sz="1800">
                <a:sym typeface="Wingdings" pitchFamily="2" charset="2"/>
              </a:rPr>
              <a:t></a:t>
            </a:r>
            <a:r>
              <a:rPr lang="en-US" altLang="th-TH" sz="1800">
                <a:sym typeface="Wingdings" pitchFamily="2" charset="2"/>
              </a:rPr>
              <a:t>Rice pledging scheme.</a:t>
            </a:r>
            <a:endParaRPr lang="th-TH" altLang="th-TH" sz="1800">
              <a:sym typeface="Wingdings" pitchFamily="2" charset="2"/>
            </a:endParaRPr>
          </a:p>
          <a:p>
            <a:r>
              <a:rPr lang="th-TH" altLang="th-TH" sz="1800">
                <a:sym typeface="Wingdings" pitchFamily="2" charset="2"/>
              </a:rPr>
              <a:t></a:t>
            </a:r>
            <a:r>
              <a:rPr lang="en-US" altLang="th-TH" sz="1800">
                <a:sym typeface="Wingdings" pitchFamily="2" charset="2"/>
              </a:rPr>
              <a:t>Deficiency payment measure.</a:t>
            </a:r>
          </a:p>
        </p:txBody>
      </p:sp>
      <p:sp>
        <p:nvSpPr>
          <p:cNvPr id="5" name="Right Arrow 4"/>
          <p:cNvSpPr/>
          <p:nvPr/>
        </p:nvSpPr>
        <p:spPr bwMode="auto">
          <a:xfrm rot="10800000">
            <a:off x="2501900" y="1773238"/>
            <a:ext cx="533400" cy="4079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10" name="Right Arrow 9"/>
          <p:cNvSpPr/>
          <p:nvPr/>
        </p:nvSpPr>
        <p:spPr bwMode="auto">
          <a:xfrm>
            <a:off x="5795963" y="1341438"/>
            <a:ext cx="1079500" cy="11588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12" name="Down Arrow 11"/>
          <p:cNvSpPr/>
          <p:nvPr/>
        </p:nvSpPr>
        <p:spPr bwMode="auto">
          <a:xfrm>
            <a:off x="4449763" y="2357438"/>
            <a:ext cx="482600" cy="28733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40967" name="TextBox 22"/>
          <p:cNvSpPr txBox="1">
            <a:spLocks noChangeArrowheads="1"/>
          </p:cNvSpPr>
          <p:nvPr/>
        </p:nvSpPr>
        <p:spPr bwMode="auto">
          <a:xfrm>
            <a:off x="3571875" y="6416675"/>
            <a:ext cx="1857375" cy="369888"/>
          </a:xfrm>
          <a:prstGeom prst="rect">
            <a:avLst/>
          </a:prstGeom>
          <a:noFill/>
          <a:ln w="9525">
            <a:noFill/>
            <a:miter lim="800000"/>
            <a:headEnd/>
            <a:tailEnd/>
          </a:ln>
        </p:spPr>
        <p:txBody>
          <a:bodyPr>
            <a:spAutoFit/>
          </a:bodyPr>
          <a:lstStyle/>
          <a:p>
            <a:r>
              <a:rPr lang="th-TH" altLang="th-TH" sz="1800">
                <a:solidFill>
                  <a:schemeClr val="bg1"/>
                </a:solidFill>
              </a:rPr>
              <a:t>ความเป็นธรรม</a:t>
            </a:r>
          </a:p>
        </p:txBody>
      </p:sp>
      <p:sp>
        <p:nvSpPr>
          <p:cNvPr id="40968" name="TextBox 8"/>
          <p:cNvSpPr txBox="1">
            <a:spLocks noChangeArrowheads="1"/>
          </p:cNvSpPr>
          <p:nvPr/>
        </p:nvSpPr>
        <p:spPr bwMode="auto">
          <a:xfrm>
            <a:off x="71438" y="404813"/>
            <a:ext cx="4932362" cy="461962"/>
          </a:xfrm>
          <a:prstGeom prst="rect">
            <a:avLst/>
          </a:prstGeom>
          <a:solidFill>
            <a:srgbClr val="006600"/>
          </a:solidFill>
          <a:ln w="9525">
            <a:noFill/>
            <a:miter lim="800000"/>
            <a:headEnd/>
            <a:tailEnd/>
          </a:ln>
        </p:spPr>
        <p:txBody>
          <a:bodyPr>
            <a:spAutoFit/>
          </a:bodyPr>
          <a:lstStyle/>
          <a:p>
            <a:r>
              <a:rPr lang="en-US" altLang="th-TH" sz="2400" b="1">
                <a:solidFill>
                  <a:schemeClr val="bg1"/>
                </a:solidFill>
                <a:latin typeface="Tahoma" pitchFamily="34" charset="0"/>
                <a:sym typeface="Wingdings" pitchFamily="2" charset="2"/>
              </a:rPr>
              <a:t>5.3 Rice as a Political Crop</a:t>
            </a:r>
            <a:endParaRPr lang="th-TH" altLang="th-TH" sz="2400" b="1">
              <a:solidFill>
                <a:schemeClr val="bg1"/>
              </a:solidFill>
              <a:latin typeface="Tahoma" pitchFamily="34" charset="0"/>
            </a:endParaRPr>
          </a:p>
        </p:txBody>
      </p:sp>
      <p:sp>
        <p:nvSpPr>
          <p:cNvPr id="40969" name="Rectangle 1"/>
          <p:cNvSpPr>
            <a:spLocks noChangeArrowheads="1"/>
          </p:cNvSpPr>
          <p:nvPr/>
        </p:nvSpPr>
        <p:spPr bwMode="auto">
          <a:xfrm>
            <a:off x="360363" y="5229225"/>
            <a:ext cx="6732587" cy="1323975"/>
          </a:xfrm>
          <a:prstGeom prst="rect">
            <a:avLst/>
          </a:prstGeom>
          <a:solidFill>
            <a:schemeClr val="bg1"/>
          </a:solidFill>
          <a:ln w="9525">
            <a:noFill/>
            <a:miter lim="800000"/>
            <a:headEnd/>
            <a:tailEnd/>
          </a:ln>
        </p:spPr>
        <p:txBody>
          <a:bodyPr>
            <a:spAutoFit/>
          </a:bodyPr>
          <a:lstStyle/>
          <a:p>
            <a:r>
              <a:rPr lang="th-TH" altLang="th-TH" b="1">
                <a:sym typeface="Wingdings" pitchFamily="2" charset="2"/>
              </a:rPr>
              <a:t> </a:t>
            </a:r>
            <a:r>
              <a:rPr lang="en-US" altLang="th-TH" b="1">
                <a:sym typeface="Wingdings" pitchFamily="2" charset="2"/>
              </a:rPr>
              <a:t>Using rice</a:t>
            </a:r>
            <a:r>
              <a:rPr lang="th-TH" altLang="th-TH" b="1">
                <a:sym typeface="Wingdings" pitchFamily="2" charset="2"/>
              </a:rPr>
              <a:t> </a:t>
            </a:r>
            <a:r>
              <a:rPr lang="en-US" altLang="th-TH" b="1">
                <a:sym typeface="Wingdings" pitchFamily="2" charset="2"/>
              </a:rPr>
              <a:t>pledging scheme for securing farmers’ income. The pledging price is determined at  15,000 B/ton for normal paddy and at 20,000 B/ton for jasmine paddy with moisture standard at 14%.</a:t>
            </a:r>
            <a:endParaRPr lang="th-TH" altLang="th-TH" sz="1000" b="1"/>
          </a:p>
        </p:txBody>
      </p:sp>
      <p:sp>
        <p:nvSpPr>
          <p:cNvPr id="40970" name="TextBox 2"/>
          <p:cNvSpPr txBox="1">
            <a:spLocks noChangeArrowheads="1"/>
          </p:cNvSpPr>
          <p:nvPr/>
        </p:nvSpPr>
        <p:spPr bwMode="auto">
          <a:xfrm>
            <a:off x="0" y="4235450"/>
            <a:ext cx="3571875" cy="1014413"/>
          </a:xfrm>
          <a:prstGeom prst="rect">
            <a:avLst/>
          </a:prstGeom>
          <a:solidFill>
            <a:srgbClr val="CC3300"/>
          </a:solidFill>
          <a:ln w="9525">
            <a:noFill/>
            <a:miter lim="800000"/>
            <a:headEnd/>
            <a:tailEnd/>
          </a:ln>
        </p:spPr>
        <p:txBody>
          <a:bodyPr>
            <a:spAutoFit/>
          </a:bodyPr>
          <a:lstStyle/>
          <a:p>
            <a:r>
              <a:rPr lang="en-US" altLang="th-TH" b="1">
                <a:solidFill>
                  <a:schemeClr val="bg1"/>
                </a:solidFill>
              </a:rPr>
              <a:t>Government official statement by prime minister Yingluck</a:t>
            </a:r>
            <a:endParaRPr lang="th-TH" altLang="th-TH" b="1">
              <a:solidFill>
                <a:schemeClr val="bg1"/>
              </a:solidFill>
            </a:endParaRPr>
          </a:p>
        </p:txBody>
      </p:sp>
      <p:sp>
        <p:nvSpPr>
          <p:cNvPr id="40971" name="TextBox 8"/>
          <p:cNvSpPr txBox="1">
            <a:spLocks noChangeArrowheads="1"/>
          </p:cNvSpPr>
          <p:nvPr/>
        </p:nvSpPr>
        <p:spPr bwMode="auto">
          <a:xfrm>
            <a:off x="2124075" y="6535738"/>
            <a:ext cx="2643188" cy="277812"/>
          </a:xfrm>
          <a:prstGeom prst="rect">
            <a:avLst/>
          </a:prstGeom>
          <a:noFill/>
          <a:ln w="9525">
            <a:noFill/>
            <a:miter lim="800000"/>
            <a:headEnd/>
            <a:tailEnd/>
          </a:ln>
        </p:spPr>
        <p:txBody>
          <a:bodyPr>
            <a:spAutoFit/>
          </a:bodyPr>
          <a:lstStyle/>
          <a:p>
            <a:r>
              <a:rPr lang="th-TH" altLang="th-TH" sz="1200"/>
              <a:t>ที่มา</a:t>
            </a:r>
            <a:r>
              <a:rPr lang="en-US" altLang="th-TH" sz="1200"/>
              <a:t>:http://www.cabinet.thaigov.go.th</a:t>
            </a:r>
            <a:endParaRPr lang="th-TH" altLang="th-TH" sz="1200"/>
          </a:p>
        </p:txBody>
      </p:sp>
      <p:pic>
        <p:nvPicPr>
          <p:cNvPr id="18" name="Picture 10" descr="http://t2.gstatic.com/images?q=tbn:ANd9GcRIzjmUbvTL65vYCUoD_DSTlm0VbClm9dvamBn7NKx9NydB7TU7hg"/>
          <p:cNvPicPr>
            <a:picLocks noChangeAspect="1" noChangeArrowheads="1"/>
          </p:cNvPicPr>
          <p:nvPr/>
        </p:nvPicPr>
        <p:blipFill>
          <a:blip r:embed="rId2" cstate="print">
            <a:extLst/>
          </a:blip>
          <a:srcRect/>
          <a:stretch>
            <a:fillRect/>
          </a:stretch>
        </p:blipFill>
        <p:spPr bwMode="auto">
          <a:xfrm>
            <a:off x="3734938" y="4330700"/>
            <a:ext cx="1620180" cy="994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p:spPr>
      </p:pic>
      <p:pic>
        <p:nvPicPr>
          <p:cNvPr id="19" name="Picture 2" descr="http://t1.gstatic.com/images?q=tbn:ANd9GcSvQ0Q7hSqyL4nD4qYoYNozhWo5eNA_IriLKZn0aih8DixT6uVBHg"/>
          <p:cNvPicPr>
            <a:picLocks noChangeAspect="1" noChangeArrowheads="1"/>
          </p:cNvPicPr>
          <p:nvPr/>
        </p:nvPicPr>
        <p:blipFill>
          <a:blip r:embed="rId3"/>
          <a:srcRect/>
          <a:stretch>
            <a:fillRect/>
          </a:stretch>
        </p:blipFill>
        <p:spPr bwMode="auto">
          <a:xfrm>
            <a:off x="7092950" y="5516563"/>
            <a:ext cx="1978025" cy="1157287"/>
          </a:xfrm>
          <a:prstGeom prst="rect">
            <a:avLst/>
          </a:prstGeom>
          <a:ln>
            <a:noFill/>
          </a:ln>
          <a:effectLst>
            <a:outerShdw blurRad="292100" dist="139700" dir="2700000" algn="tl" rotWithShape="0">
              <a:srgbClr val="333333">
                <a:alpha val="65000"/>
              </a:srgbClr>
            </a:outerShdw>
          </a:effectLst>
          <a:extLst/>
        </p:spPr>
      </p:pic>
      <p:sp>
        <p:nvSpPr>
          <p:cNvPr id="21" name="Oval 20"/>
          <p:cNvSpPr/>
          <p:nvPr/>
        </p:nvSpPr>
        <p:spPr bwMode="auto">
          <a:xfrm>
            <a:off x="7938" y="1541463"/>
            <a:ext cx="2305050" cy="1893887"/>
          </a:xfrm>
          <a:prstGeom prst="ellipse">
            <a:avLst/>
          </a:prstGeom>
          <a:solidFill>
            <a:srgbClr val="00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solidFill>
                  <a:schemeClr val="bg1"/>
                </a:solidFill>
                <a:latin typeface="Tahoma" pitchFamily="34" charset="0"/>
                <a:ea typeface="Tahoma" pitchFamily="34" charset="0"/>
                <a:cs typeface="Tahoma" pitchFamily="34" charset="0"/>
              </a:rPr>
              <a:t>Non-market policy</a:t>
            </a:r>
            <a:endParaRPr lang="th-TH" sz="1800" b="1" dirty="0">
              <a:solidFill>
                <a:schemeClr val="bg1"/>
              </a:solidFill>
              <a:latin typeface="Tahoma" pitchFamily="34" charset="0"/>
              <a:ea typeface="Tahoma" pitchFamily="34" charset="0"/>
              <a:cs typeface="Tahoma" pitchFamily="34" charset="0"/>
            </a:endParaRPr>
          </a:p>
        </p:txBody>
      </p:sp>
      <p:sp>
        <p:nvSpPr>
          <p:cNvPr id="40975" name="TextBox 4"/>
          <p:cNvSpPr txBox="1">
            <a:spLocks noChangeArrowheads="1"/>
          </p:cNvSpPr>
          <p:nvPr/>
        </p:nvSpPr>
        <p:spPr bwMode="auto">
          <a:xfrm>
            <a:off x="3408363" y="1065213"/>
            <a:ext cx="2274887" cy="1323975"/>
          </a:xfrm>
          <a:prstGeom prst="rect">
            <a:avLst/>
          </a:prstGeom>
          <a:noFill/>
          <a:ln w="9525">
            <a:solidFill>
              <a:srgbClr val="000000"/>
            </a:solidFill>
            <a:miter lim="800000"/>
            <a:headEnd/>
            <a:tailEnd/>
          </a:ln>
        </p:spPr>
        <p:txBody>
          <a:bodyPr>
            <a:spAutoFit/>
          </a:bodyPr>
          <a:lstStyle/>
          <a:p>
            <a:pPr algn="ctr"/>
            <a:r>
              <a:rPr lang="en-US" altLang="th-TH" b="1"/>
              <a:t>Types of policy response  for tacking farmers’ problem</a:t>
            </a:r>
            <a:endParaRPr lang="th-TH" altLang="th-TH" b="1"/>
          </a:p>
        </p:txBody>
      </p:sp>
      <p:sp>
        <p:nvSpPr>
          <p:cNvPr id="24" name="Oval 23"/>
          <p:cNvSpPr/>
          <p:nvPr/>
        </p:nvSpPr>
        <p:spPr bwMode="auto">
          <a:xfrm>
            <a:off x="3598863" y="2636838"/>
            <a:ext cx="2266950" cy="1747837"/>
          </a:xfrm>
          <a:prstGeom prst="ellipse">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solidFill>
                  <a:schemeClr val="bg1"/>
                </a:solidFill>
                <a:latin typeface="Tahoma" pitchFamily="34" charset="0"/>
                <a:ea typeface="Tahoma" pitchFamily="34" charset="0"/>
                <a:cs typeface="Tahoma" pitchFamily="34" charset="0"/>
              </a:rPr>
              <a:t>Market policy</a:t>
            </a:r>
            <a:endParaRPr lang="th-TH" sz="1800" b="1" dirty="0">
              <a:solidFill>
                <a:schemeClr val="bg1"/>
              </a:solidFill>
              <a:latin typeface="Tahoma" pitchFamily="34" charset="0"/>
              <a:ea typeface="Tahoma" pitchFamily="34" charset="0"/>
              <a:cs typeface="Tahoma" pitchFamily="34" charset="0"/>
            </a:endParaRPr>
          </a:p>
        </p:txBody>
      </p:sp>
      <p:sp>
        <p:nvSpPr>
          <p:cNvPr id="25" name="Oval 24"/>
          <p:cNvSpPr/>
          <p:nvPr/>
        </p:nvSpPr>
        <p:spPr bwMode="auto">
          <a:xfrm>
            <a:off x="6884988" y="1319213"/>
            <a:ext cx="2085975" cy="1970087"/>
          </a:xfrm>
          <a:prstGeom prst="ellipse">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solidFill>
                  <a:schemeClr val="bg1"/>
                </a:solidFill>
                <a:latin typeface="Tahoma" pitchFamily="34" charset="0"/>
                <a:ea typeface="Tahoma" pitchFamily="34" charset="0"/>
                <a:cs typeface="Tahoma" pitchFamily="34" charset="0"/>
              </a:rPr>
              <a:t>Price and income policy</a:t>
            </a:r>
            <a:endParaRPr lang="th-TH" sz="1800" b="1" dirty="0">
              <a:solidFill>
                <a:schemeClr val="bg1"/>
              </a:solidFill>
              <a:latin typeface="Tahoma" pitchFamily="34" charset="0"/>
              <a:ea typeface="Tahoma" pitchFamily="34" charset="0"/>
              <a:cs typeface="Tahoma" pitchFamily="34" charset="0"/>
            </a:endParaRPr>
          </a:p>
        </p:txBody>
      </p:sp>
      <p:sp>
        <p:nvSpPr>
          <p:cNvPr id="40978"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0" y="404813"/>
            <a:ext cx="7008813" cy="503237"/>
          </a:xfrm>
          <a:solidFill>
            <a:srgbClr val="006600"/>
          </a:solidFill>
        </p:spPr>
        <p:txBody>
          <a:bodyPr rtlCol="0">
            <a:normAutofit/>
          </a:bodyPr>
          <a:lstStyle/>
          <a:p>
            <a:pPr algn="l" eaLnBrk="1" fontAlgn="auto" hangingPunct="1">
              <a:spcAft>
                <a:spcPts val="0"/>
              </a:spcAft>
              <a:defRPr/>
            </a:pPr>
            <a:r>
              <a:rPr lang="en-US" sz="2400" b="1" dirty="0" smtClean="0">
                <a:solidFill>
                  <a:schemeClr val="bg1"/>
                </a:solidFill>
                <a:effectLst>
                  <a:outerShdw blurRad="38100" dist="38100" dir="2700000" algn="tl">
                    <a:srgbClr val="000000"/>
                  </a:outerShdw>
                </a:effectLst>
                <a:latin typeface="Tahoma" pitchFamily="34" charset="0"/>
                <a:ea typeface="Tahoma" pitchFamily="34" charset="0"/>
                <a:cs typeface="Tahoma" pitchFamily="34" charset="0"/>
                <a:sym typeface="Wingdings 2"/>
              </a:rPr>
              <a:t>5.4 Evolution of Rice Pledging Scheme</a:t>
            </a:r>
            <a:endParaRPr lang="th-TH" sz="2400" b="1" dirty="0" smtClean="0">
              <a:solidFill>
                <a:schemeClr val="bg1"/>
              </a:solidFill>
              <a:effectLst>
                <a:outerShdw blurRad="38100" dist="38100" dir="2700000" algn="tl">
                  <a:srgbClr val="000000"/>
                </a:outerShdw>
              </a:effectLst>
              <a:latin typeface="Tahoma" pitchFamily="34" charset="0"/>
              <a:ea typeface="Tahoma" pitchFamily="34" charset="0"/>
              <a:cs typeface="Tahoma" pitchFamily="34" charset="0"/>
            </a:endParaRPr>
          </a:p>
        </p:txBody>
      </p:sp>
      <p:sp>
        <p:nvSpPr>
          <p:cNvPr id="41987" name="Rectangle 3"/>
          <p:cNvSpPr>
            <a:spLocks noGrp="1" noChangeArrowheads="1"/>
          </p:cNvSpPr>
          <p:nvPr>
            <p:ph type="body" idx="4294967295"/>
          </p:nvPr>
        </p:nvSpPr>
        <p:spPr>
          <a:xfrm>
            <a:off x="219075" y="1143000"/>
            <a:ext cx="8924925" cy="5815013"/>
          </a:xfrm>
          <a:solidFill>
            <a:schemeClr val="bg1"/>
          </a:solidFill>
        </p:spPr>
        <p:txBody>
          <a:bodyPr/>
          <a:lstStyle/>
          <a:p>
            <a:pPr eaLnBrk="1" hangingPunct="1">
              <a:lnSpc>
                <a:spcPct val="90000"/>
              </a:lnSpc>
            </a:pPr>
            <a:r>
              <a:rPr lang="en-US" altLang="th-TH" sz="2000" smtClean="0">
                <a:latin typeface="Tahoma" pitchFamily="34" charset="0"/>
                <a:cs typeface="Tahoma" pitchFamily="34" charset="0"/>
              </a:rPr>
              <a:t>Originated under the BAAC internal program for helping poor farmers who need cash</a:t>
            </a:r>
            <a:r>
              <a:rPr lang="th-TH" altLang="th-TH" sz="2000" smtClean="0">
                <a:latin typeface="Tahoma" pitchFamily="34" charset="0"/>
                <a:cs typeface="Tahoma" pitchFamily="34" charset="0"/>
              </a:rPr>
              <a:t> </a:t>
            </a:r>
            <a:r>
              <a:rPr lang="en-US" altLang="th-TH" sz="2000" smtClean="0">
                <a:latin typeface="Tahoma" pitchFamily="34" charset="0"/>
                <a:cs typeface="Tahoma" pitchFamily="34" charset="0"/>
              </a:rPr>
              <a:t>during harvesting season. By allowing farmers to pledge rice for getting 80% cash from BAAC. But it was later enhanced to be the government program.</a:t>
            </a:r>
            <a:endParaRPr lang="th-TH" altLang="th-TH" sz="2000" smtClean="0">
              <a:latin typeface="Tahoma" pitchFamily="34" charset="0"/>
              <a:cs typeface="Tahoma" pitchFamily="34" charset="0"/>
            </a:endParaRPr>
          </a:p>
          <a:p>
            <a:pPr eaLnBrk="1" hangingPunct="1">
              <a:lnSpc>
                <a:spcPct val="90000"/>
              </a:lnSpc>
            </a:pPr>
            <a:r>
              <a:rPr lang="en-US" altLang="th-TH" sz="2000" smtClean="0">
                <a:latin typeface="Tahoma" pitchFamily="34" charset="0"/>
                <a:cs typeface="Tahoma" pitchFamily="34" charset="0"/>
              </a:rPr>
              <a:t>Crop year</a:t>
            </a:r>
            <a:r>
              <a:rPr lang="th-TH" altLang="th-TH" sz="2000" smtClean="0">
                <a:latin typeface="Tahoma" pitchFamily="34" charset="0"/>
                <a:cs typeface="Tahoma" pitchFamily="34" charset="0"/>
              </a:rPr>
              <a:t> 2536/37 </a:t>
            </a:r>
            <a:r>
              <a:rPr lang="en-US" altLang="th-TH" sz="2000" smtClean="0">
                <a:latin typeface="Tahoma" pitchFamily="34" charset="0"/>
                <a:cs typeface="Tahoma" pitchFamily="34" charset="0"/>
              </a:rPr>
              <a:t>starting for invoice pledging.</a:t>
            </a:r>
            <a:endParaRPr lang="th-TH" altLang="th-TH" sz="2000" smtClean="0">
              <a:latin typeface="Tahoma" pitchFamily="34" charset="0"/>
              <a:cs typeface="Tahoma" pitchFamily="34" charset="0"/>
            </a:endParaRPr>
          </a:p>
          <a:p>
            <a:pPr eaLnBrk="1" hangingPunct="1">
              <a:lnSpc>
                <a:spcPct val="90000"/>
              </a:lnSpc>
            </a:pPr>
            <a:r>
              <a:rPr lang="th-TH" altLang="th-TH" sz="2000" smtClean="0">
                <a:latin typeface="Tahoma" pitchFamily="34" charset="0"/>
                <a:cs typeface="Tahoma" pitchFamily="34" charset="0"/>
              </a:rPr>
              <a:t> </a:t>
            </a:r>
            <a:r>
              <a:rPr lang="en-US" altLang="th-TH" sz="2000" smtClean="0">
                <a:latin typeface="Tahoma" pitchFamily="34" charset="0"/>
                <a:cs typeface="Tahoma" pitchFamily="34" charset="0"/>
              </a:rPr>
              <a:t>Crop year</a:t>
            </a:r>
            <a:r>
              <a:rPr lang="th-TH" altLang="th-TH" sz="2000" smtClean="0">
                <a:latin typeface="Tahoma" pitchFamily="34" charset="0"/>
                <a:cs typeface="Tahoma" pitchFamily="34" charset="0"/>
              </a:rPr>
              <a:t> 2543/44 </a:t>
            </a:r>
            <a:r>
              <a:rPr lang="en-US" altLang="th-TH" sz="2000" smtClean="0">
                <a:latin typeface="Tahoma" pitchFamily="34" charset="0"/>
                <a:cs typeface="Tahoma" pitchFamily="34" charset="0"/>
              </a:rPr>
              <a:t>Thai Ruk Thai Party increased the pledging target price</a:t>
            </a:r>
            <a:r>
              <a:rPr lang="th-TH" altLang="th-TH" sz="2000" smtClean="0">
                <a:latin typeface="Tahoma" pitchFamily="34" charset="0"/>
                <a:cs typeface="Tahoma" pitchFamily="34" charset="0"/>
              </a:rPr>
              <a:t> </a:t>
            </a:r>
            <a:r>
              <a:rPr lang="en-US" altLang="th-TH" sz="2000" smtClean="0">
                <a:latin typeface="Tahoma" pitchFamily="34" charset="0"/>
                <a:cs typeface="Tahoma" pitchFamily="34" charset="0"/>
              </a:rPr>
              <a:t>to a slightly higher than</a:t>
            </a:r>
            <a:r>
              <a:rPr lang="th-TH" altLang="th-TH" sz="2000" smtClean="0">
                <a:latin typeface="Tahoma" pitchFamily="34" charset="0"/>
                <a:cs typeface="Tahoma" pitchFamily="34" charset="0"/>
              </a:rPr>
              <a:t> </a:t>
            </a:r>
            <a:r>
              <a:rPr lang="en-US" altLang="th-TH" sz="2000" smtClean="0">
                <a:latin typeface="Tahoma" pitchFamily="34" charset="0"/>
                <a:cs typeface="Tahoma" pitchFamily="34" charset="0"/>
              </a:rPr>
              <a:t>the market price, including increasing size and budget of the program. This is equivalent to minimum price guarantee.</a:t>
            </a:r>
            <a:endParaRPr lang="th-TH" altLang="th-TH" sz="2000" smtClean="0">
              <a:latin typeface="Tahoma" pitchFamily="34" charset="0"/>
              <a:cs typeface="Tahoma" pitchFamily="34" charset="0"/>
            </a:endParaRPr>
          </a:p>
          <a:p>
            <a:pPr eaLnBrk="1" hangingPunct="1">
              <a:lnSpc>
                <a:spcPct val="90000"/>
              </a:lnSpc>
            </a:pPr>
            <a:r>
              <a:rPr lang="en-US" altLang="th-TH" sz="2000" smtClean="0">
                <a:latin typeface="Tahoma" pitchFamily="34" charset="0"/>
                <a:cs typeface="Tahoma" pitchFamily="34" charset="0"/>
              </a:rPr>
              <a:t>Crop year </a:t>
            </a:r>
            <a:r>
              <a:rPr lang="th-TH" altLang="th-TH" sz="2000" smtClean="0">
                <a:latin typeface="Tahoma" pitchFamily="34" charset="0"/>
                <a:cs typeface="Tahoma" pitchFamily="34" charset="0"/>
              </a:rPr>
              <a:t> 2544/45  </a:t>
            </a:r>
            <a:r>
              <a:rPr lang="en-US" altLang="th-TH" sz="2000" smtClean="0">
                <a:latin typeface="Tahoma" pitchFamily="34" charset="0"/>
                <a:cs typeface="Tahoma" pitchFamily="34" charset="0"/>
              </a:rPr>
              <a:t>from previous limit to wet season crop. It was extended to include second season crop.</a:t>
            </a:r>
            <a:endParaRPr lang="th-TH" altLang="th-TH" sz="2000" smtClean="0">
              <a:latin typeface="Tahoma" pitchFamily="34" charset="0"/>
              <a:cs typeface="Tahoma" pitchFamily="34" charset="0"/>
            </a:endParaRPr>
          </a:p>
          <a:p>
            <a:pPr eaLnBrk="1" hangingPunct="1">
              <a:lnSpc>
                <a:spcPct val="90000"/>
              </a:lnSpc>
            </a:pPr>
            <a:r>
              <a:rPr lang="en-US" altLang="th-TH" sz="2000" smtClean="0">
                <a:latin typeface="Tahoma" pitchFamily="34" charset="0"/>
                <a:cs typeface="Tahoma" pitchFamily="34" charset="0"/>
              </a:rPr>
              <a:t>Year B.E. 2551, a pledging price was raised  to 14,000 B/ton  for dry season crop. It was later reduced to be 12, 000 B/ton in wet season  crop year 2551/52. </a:t>
            </a:r>
            <a:endParaRPr lang="th-TH" altLang="th-TH" sz="2000" smtClean="0">
              <a:latin typeface="Tahoma" pitchFamily="34" charset="0"/>
              <a:cs typeface="Tahoma" pitchFamily="34" charset="0"/>
            </a:endParaRPr>
          </a:p>
          <a:p>
            <a:pPr eaLnBrk="1" hangingPunct="1">
              <a:lnSpc>
                <a:spcPct val="90000"/>
              </a:lnSpc>
            </a:pPr>
            <a:r>
              <a:rPr lang="en-US" altLang="th-TH" sz="2000" noProof="1" smtClean="0">
                <a:latin typeface="Tahoma" pitchFamily="34" charset="0"/>
                <a:cs typeface="Tahoma" pitchFamily="34" charset="0"/>
              </a:rPr>
              <a:t>Year B.E. 2553 The deficiency payment was used to replace a rice pledging scheme for quarantee farmers minimum income.</a:t>
            </a:r>
          </a:p>
          <a:p>
            <a:pPr eaLnBrk="1" hangingPunct="1">
              <a:lnSpc>
                <a:spcPct val="90000"/>
              </a:lnSpc>
            </a:pPr>
            <a:r>
              <a:rPr lang="en-US" altLang="th-TH" sz="2000" noProof="1" smtClean="0">
                <a:latin typeface="Tahoma" pitchFamily="34" charset="0"/>
                <a:cs typeface="Tahoma" pitchFamily="34" charset="0"/>
              </a:rPr>
              <a:t>Starting from October B.E. 2554, the pledging price was reased to 15,000 B/ton for narmal paddy rice and 20,000 B/ton for jasmine pady rice.</a:t>
            </a:r>
          </a:p>
        </p:txBody>
      </p:sp>
      <p:sp>
        <p:nvSpPr>
          <p:cNvPr id="41988" name="Slide Number Placeholder 29"/>
          <p:cNvSpPr txBox="1">
            <a:spLocks/>
          </p:cNvSpPr>
          <p:nvPr/>
        </p:nvSpPr>
        <p:spPr bwMode="auto">
          <a:xfrm>
            <a:off x="7715250" y="6524625"/>
            <a:ext cx="1143000" cy="333375"/>
          </a:xfrm>
          <a:prstGeom prst="rect">
            <a:avLst/>
          </a:prstGeom>
          <a:noFill/>
          <a:ln w="9525">
            <a:noFill/>
            <a:miter lim="800000"/>
            <a:headEnd/>
            <a:tailEnd/>
          </a:ln>
        </p:spPr>
        <p:txBody>
          <a:bodyPr/>
          <a:lstStyle/>
          <a:p>
            <a:pPr algn="r"/>
            <a:fld id="{4D02116B-2658-4736-90CC-BA293613E295}" type="slidenum">
              <a:rPr lang="en-US" altLang="th-TH" sz="1400">
                <a:cs typeface="Angsana New" pitchFamily="18" charset="-34"/>
              </a:rPr>
              <a:pPr algn="r"/>
              <a:t>40</a:t>
            </a:fld>
            <a:endParaRPr lang="en-US" altLang="th-TH" sz="1400">
              <a:cs typeface="Angsana New" pitchFamily="18" charset="-34"/>
            </a:endParaRPr>
          </a:p>
        </p:txBody>
      </p:sp>
      <p:sp>
        <p:nvSpPr>
          <p:cNvPr id="41989"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Line 3"/>
          <p:cNvSpPr>
            <a:spLocks noChangeShapeType="1"/>
          </p:cNvSpPr>
          <p:nvPr/>
        </p:nvSpPr>
        <p:spPr bwMode="auto">
          <a:xfrm>
            <a:off x="3797300" y="2179638"/>
            <a:ext cx="0" cy="0"/>
          </a:xfrm>
          <a:prstGeom prst="line">
            <a:avLst/>
          </a:prstGeom>
          <a:noFill/>
          <a:ln w="12700" cap="rnd">
            <a:solidFill>
              <a:srgbClr val="000000"/>
            </a:solidFill>
            <a:round/>
            <a:headEnd/>
            <a:tailEnd/>
          </a:ln>
        </p:spPr>
        <p:txBody>
          <a:bodyPr/>
          <a:lstStyle/>
          <a:p>
            <a:endParaRPr lang="th-TH"/>
          </a:p>
        </p:txBody>
      </p:sp>
      <p:sp>
        <p:nvSpPr>
          <p:cNvPr id="43011" name="Line 4"/>
          <p:cNvSpPr>
            <a:spLocks noChangeShapeType="1"/>
          </p:cNvSpPr>
          <p:nvPr/>
        </p:nvSpPr>
        <p:spPr bwMode="auto">
          <a:xfrm>
            <a:off x="4033838" y="2189163"/>
            <a:ext cx="0" cy="0"/>
          </a:xfrm>
          <a:prstGeom prst="line">
            <a:avLst/>
          </a:prstGeom>
          <a:noFill/>
          <a:ln w="12700" cap="rnd">
            <a:solidFill>
              <a:srgbClr val="000000"/>
            </a:solidFill>
            <a:round/>
            <a:headEnd/>
            <a:tailEnd/>
          </a:ln>
        </p:spPr>
        <p:txBody>
          <a:bodyPr/>
          <a:lstStyle/>
          <a:p>
            <a:endParaRPr lang="th-TH"/>
          </a:p>
        </p:txBody>
      </p:sp>
      <p:sp>
        <p:nvSpPr>
          <p:cNvPr id="43012" name="Line 5"/>
          <p:cNvSpPr>
            <a:spLocks noChangeShapeType="1"/>
          </p:cNvSpPr>
          <p:nvPr/>
        </p:nvSpPr>
        <p:spPr bwMode="auto">
          <a:xfrm>
            <a:off x="3995738" y="2376488"/>
            <a:ext cx="0" cy="0"/>
          </a:xfrm>
          <a:prstGeom prst="line">
            <a:avLst/>
          </a:prstGeom>
          <a:noFill/>
          <a:ln w="12700" cap="rnd">
            <a:solidFill>
              <a:srgbClr val="000000"/>
            </a:solidFill>
            <a:round/>
            <a:headEnd/>
            <a:tailEnd/>
          </a:ln>
        </p:spPr>
        <p:txBody>
          <a:bodyPr/>
          <a:lstStyle/>
          <a:p>
            <a:endParaRPr lang="th-TH"/>
          </a:p>
        </p:txBody>
      </p:sp>
      <p:sp>
        <p:nvSpPr>
          <p:cNvPr id="43013" name="Text Box 7"/>
          <p:cNvSpPr txBox="1">
            <a:spLocks noChangeArrowheads="1"/>
          </p:cNvSpPr>
          <p:nvPr/>
        </p:nvSpPr>
        <p:spPr bwMode="auto">
          <a:xfrm>
            <a:off x="142875" y="500063"/>
            <a:ext cx="8821738" cy="461962"/>
          </a:xfrm>
          <a:prstGeom prst="rect">
            <a:avLst/>
          </a:prstGeom>
          <a:solidFill>
            <a:srgbClr val="006600"/>
          </a:solidFill>
          <a:ln w="9525">
            <a:noFill/>
            <a:miter lim="800000"/>
            <a:headEnd/>
            <a:tailEnd/>
          </a:ln>
        </p:spPr>
        <p:txBody>
          <a:bodyPr>
            <a:spAutoFit/>
          </a:bodyPr>
          <a:lstStyle/>
          <a:p>
            <a:pPr eaLnBrk="0" hangingPunct="0">
              <a:spcBef>
                <a:spcPct val="50000"/>
              </a:spcBef>
            </a:pPr>
            <a:r>
              <a:rPr lang="en-US" altLang="th-TH" sz="2400" b="1">
                <a:solidFill>
                  <a:schemeClr val="bg1"/>
                </a:solidFill>
                <a:latin typeface="Tahoma" pitchFamily="34" charset="0"/>
                <a:sym typeface="Wingdings 2" pitchFamily="18" charset="2"/>
              </a:rPr>
              <a:t>5.5 Pledging scheme performance in </a:t>
            </a:r>
            <a:r>
              <a:rPr lang="th-TH" altLang="th-TH" sz="2400" b="1">
                <a:solidFill>
                  <a:schemeClr val="bg1"/>
                </a:solidFill>
                <a:latin typeface="Tahoma" pitchFamily="34" charset="0"/>
              </a:rPr>
              <a:t> </a:t>
            </a:r>
            <a:r>
              <a:rPr lang="en-US" altLang="th-TH" sz="2400" b="1">
                <a:solidFill>
                  <a:schemeClr val="bg1"/>
                </a:solidFill>
                <a:latin typeface="Tahoma" pitchFamily="34" charset="0"/>
              </a:rPr>
              <a:t>crop year 2542/43</a:t>
            </a:r>
            <a:endParaRPr lang="th-TH" altLang="th-TH" sz="2400" b="1">
              <a:solidFill>
                <a:schemeClr val="bg1"/>
              </a:solidFill>
              <a:latin typeface="Tahoma" pitchFamily="34" charset="0"/>
            </a:endParaRPr>
          </a:p>
        </p:txBody>
      </p:sp>
      <p:sp>
        <p:nvSpPr>
          <p:cNvPr id="43014" name="Text Box 8"/>
          <p:cNvSpPr txBox="1">
            <a:spLocks noChangeArrowheads="1"/>
          </p:cNvSpPr>
          <p:nvPr/>
        </p:nvSpPr>
        <p:spPr bwMode="auto">
          <a:xfrm>
            <a:off x="228600" y="2927350"/>
            <a:ext cx="8915400" cy="1077913"/>
          </a:xfrm>
          <a:prstGeom prst="rect">
            <a:avLst/>
          </a:prstGeom>
          <a:solidFill>
            <a:schemeClr val="bg1"/>
          </a:solidFill>
          <a:ln w="9525">
            <a:noFill/>
            <a:miter lim="800000"/>
            <a:headEnd/>
            <a:tailEnd/>
          </a:ln>
        </p:spPr>
        <p:txBody>
          <a:bodyPr>
            <a:spAutoFit/>
          </a:bodyPr>
          <a:lstStyle/>
          <a:p>
            <a:pPr eaLnBrk="0" hangingPunct="0">
              <a:spcBef>
                <a:spcPct val="50000"/>
              </a:spcBef>
            </a:pPr>
            <a:r>
              <a:rPr lang="en-US" altLang="th-TH" sz="1600">
                <a:latin typeface="Tahoma" pitchFamily="34" charset="0"/>
              </a:rPr>
              <a:t>Type of paddy                  </a:t>
            </a:r>
            <a:r>
              <a:rPr lang="th-TH" altLang="th-TH" sz="1600">
                <a:latin typeface="Tahoma" pitchFamily="34" charset="0"/>
              </a:rPr>
              <a:t>           </a:t>
            </a:r>
            <a:r>
              <a:rPr lang="en-US" altLang="th-TH" sz="1600">
                <a:latin typeface="Tahoma" pitchFamily="34" charset="0"/>
              </a:rPr>
              <a:t>Target price</a:t>
            </a:r>
            <a:r>
              <a:rPr lang="th-TH" altLang="th-TH" sz="1600">
                <a:latin typeface="Tahoma" pitchFamily="34" charset="0"/>
              </a:rPr>
              <a:t> (</a:t>
            </a:r>
            <a:r>
              <a:rPr lang="en-US" altLang="th-TH" sz="1600">
                <a:latin typeface="Tahoma" pitchFamily="34" charset="0"/>
              </a:rPr>
              <a:t>B/ton)</a:t>
            </a:r>
            <a:r>
              <a:rPr lang="th-TH" altLang="th-TH" sz="1600">
                <a:latin typeface="Tahoma" pitchFamily="34" charset="0"/>
              </a:rPr>
              <a:t>  </a:t>
            </a:r>
            <a:r>
              <a:rPr lang="en-US" altLang="th-TH" sz="1600">
                <a:latin typeface="Tahoma" pitchFamily="34" charset="0"/>
              </a:rPr>
              <a:t>Pledging price (B/ton)</a:t>
            </a:r>
          </a:p>
          <a:p>
            <a:pPr eaLnBrk="0" hangingPunct="0">
              <a:spcBef>
                <a:spcPct val="50000"/>
              </a:spcBef>
            </a:pPr>
            <a:r>
              <a:rPr lang="en-US" altLang="th-TH" sz="1600">
                <a:latin typeface="Tahoma" pitchFamily="34" charset="0"/>
              </a:rPr>
              <a:t> </a:t>
            </a:r>
            <a:r>
              <a:rPr lang="en-US" altLang="th-TH" sz="1600">
                <a:latin typeface="Tahoma" pitchFamily="34" charset="0"/>
                <a:sym typeface="Wingdings" pitchFamily="2" charset="2"/>
              </a:rPr>
              <a:t></a:t>
            </a:r>
            <a:r>
              <a:rPr lang="en-US" altLang="th-TH" sz="1600">
                <a:latin typeface="Tahoma" pitchFamily="34" charset="0"/>
              </a:rPr>
              <a:t>Jasmine pledging price</a:t>
            </a:r>
            <a:r>
              <a:rPr lang="th-TH" altLang="th-TH" sz="1600">
                <a:latin typeface="Tahoma" pitchFamily="34" charset="0"/>
              </a:rPr>
              <a:t>                    </a:t>
            </a:r>
            <a:r>
              <a:rPr lang="en-US" altLang="th-TH" sz="1600">
                <a:latin typeface="Tahoma" pitchFamily="34" charset="0"/>
              </a:rPr>
              <a:t>6,840                              6,495</a:t>
            </a:r>
          </a:p>
          <a:p>
            <a:pPr eaLnBrk="0" hangingPunct="0">
              <a:spcBef>
                <a:spcPct val="50000"/>
              </a:spcBef>
            </a:pPr>
            <a:r>
              <a:rPr lang="en-US" altLang="th-TH" sz="1600">
                <a:latin typeface="Tahoma" pitchFamily="34" charset="0"/>
              </a:rPr>
              <a:t> </a:t>
            </a:r>
            <a:r>
              <a:rPr lang="en-US" altLang="th-TH" sz="1600">
                <a:latin typeface="Tahoma" pitchFamily="34" charset="0"/>
                <a:sym typeface="Wingdings" pitchFamily="2" charset="2"/>
              </a:rPr>
              <a:t></a:t>
            </a:r>
            <a:r>
              <a:rPr lang="en-US" altLang="th-TH" sz="1600">
                <a:latin typeface="Tahoma" pitchFamily="34" charset="0"/>
              </a:rPr>
              <a:t>Common paddy price                       5,560                              5,280</a:t>
            </a:r>
          </a:p>
        </p:txBody>
      </p:sp>
      <p:sp>
        <p:nvSpPr>
          <p:cNvPr id="43015" name="Text Box 11"/>
          <p:cNvSpPr txBox="1">
            <a:spLocks noChangeArrowheads="1"/>
          </p:cNvSpPr>
          <p:nvPr/>
        </p:nvSpPr>
        <p:spPr bwMode="auto">
          <a:xfrm>
            <a:off x="152400" y="1092200"/>
            <a:ext cx="8915400" cy="1400175"/>
          </a:xfrm>
          <a:prstGeom prst="rect">
            <a:avLst/>
          </a:prstGeom>
          <a:solidFill>
            <a:schemeClr val="accent5">
              <a:lumMod val="20000"/>
              <a:lumOff val="80000"/>
            </a:schemeClr>
          </a:solidFill>
          <a:ln>
            <a:solidFill>
              <a:schemeClr val="tx1"/>
            </a:solidFill>
          </a:ln>
        </p:spPr>
        <p:txBody>
          <a:bodyPr>
            <a:spAutoFit/>
          </a:bodyPr>
          <a:lstStyle>
            <a:lvl1pPr eaLnBrk="0" hangingPunct="0">
              <a:spcBef>
                <a:spcPct val="20000"/>
              </a:spcBef>
              <a:buFont typeface="Arial" pitchFamily="34" charset="0"/>
              <a:buChar char="•"/>
              <a:defRPr sz="3200">
                <a:solidFill>
                  <a:schemeClr val="tx1"/>
                </a:solidFill>
                <a:latin typeface="Calibri" pitchFamily="34" charset="0"/>
                <a:cs typeface="Cordia New" pitchFamily="34" charset="-34"/>
              </a:defRPr>
            </a:lvl1pPr>
            <a:lvl2pPr marL="742950" indent="-285750" eaLnBrk="0" hangingPunct="0">
              <a:spcBef>
                <a:spcPct val="20000"/>
              </a:spcBef>
              <a:buFont typeface="Arial" pitchFamily="34" charset="0"/>
              <a:buChar char="–"/>
              <a:defRPr sz="2800">
                <a:solidFill>
                  <a:schemeClr val="tx1"/>
                </a:solidFill>
                <a:latin typeface="Calibri" pitchFamily="34" charset="0"/>
                <a:cs typeface="Cordia New" pitchFamily="34" charset="-34"/>
              </a:defRPr>
            </a:lvl2pPr>
            <a:lvl3pPr marL="1143000" indent="-228600" eaLnBrk="0" hangingPunct="0">
              <a:spcBef>
                <a:spcPct val="20000"/>
              </a:spcBef>
              <a:buFont typeface="Arial" pitchFamily="34" charset="0"/>
              <a:buChar char="•"/>
              <a:defRPr sz="2400">
                <a:solidFill>
                  <a:schemeClr val="tx1"/>
                </a:solidFill>
                <a:latin typeface="Calibri" pitchFamily="34" charset="0"/>
                <a:cs typeface="Cordia New" pitchFamily="34" charset="-34"/>
              </a:defRPr>
            </a:lvl3pPr>
            <a:lvl4pPr marL="1600200" indent="-228600" eaLnBrk="0" hangingPunct="0">
              <a:spcBef>
                <a:spcPct val="20000"/>
              </a:spcBef>
              <a:buFont typeface="Arial" pitchFamily="34" charset="0"/>
              <a:buChar char="–"/>
              <a:defRPr sz="2000">
                <a:solidFill>
                  <a:schemeClr val="tx1"/>
                </a:solidFill>
                <a:latin typeface="Calibri" pitchFamily="34" charset="0"/>
                <a:cs typeface="Cordia New" pitchFamily="34" charset="-34"/>
              </a:defRPr>
            </a:lvl4pPr>
            <a:lvl5pPr marL="2057400" indent="-228600" eaLnBrk="0" hangingPunct="0">
              <a:spcBef>
                <a:spcPct val="20000"/>
              </a:spcBef>
              <a:buFont typeface="Arial" pitchFamily="34" charset="0"/>
              <a:buChar char="»"/>
              <a:defRPr sz="2000">
                <a:solidFill>
                  <a:schemeClr val="tx1"/>
                </a:solidFill>
                <a:latin typeface="Calibri" pitchFamily="34" charset="0"/>
                <a:cs typeface="Cordia New" pitchFamily="34" charset="-34"/>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Cordia New" pitchFamily="34" charset="-34"/>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Cordia New" pitchFamily="34" charset="-34"/>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Cordia New" pitchFamily="34" charset="-34"/>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Cordia New" pitchFamily="34" charset="-34"/>
              </a:defRPr>
            </a:lvl9pPr>
          </a:lstStyle>
          <a:p>
            <a:pPr>
              <a:spcBef>
                <a:spcPct val="50000"/>
              </a:spcBef>
              <a:buFontTx/>
              <a:buNone/>
              <a:defRPr/>
            </a:pPr>
            <a:r>
              <a:rPr lang="en-US" altLang="th-TH" sz="2000" dirty="0" smtClean="0">
                <a:latin typeface="Tahoma" pitchFamily="34" charset="0"/>
                <a:cs typeface="Tahoma" pitchFamily="34" charset="0"/>
                <a:sym typeface="Wingdings" pitchFamily="2" charset="2"/>
              </a:rPr>
              <a:t></a:t>
            </a:r>
            <a:r>
              <a:rPr lang="en-US" altLang="th-TH" sz="2000" dirty="0" smtClean="0">
                <a:latin typeface="Tahoma" pitchFamily="34" charset="0"/>
                <a:cs typeface="Tahoma" pitchFamily="34" charset="0"/>
              </a:rPr>
              <a:t>Operating in 67 provinces with a total of </a:t>
            </a:r>
            <a:r>
              <a:rPr lang="th-TH" altLang="th-TH" sz="2000" dirty="0" smtClean="0">
                <a:latin typeface="Tahoma" pitchFamily="34" charset="0"/>
                <a:cs typeface="Tahoma" pitchFamily="34" charset="0"/>
              </a:rPr>
              <a:t> </a:t>
            </a:r>
            <a:r>
              <a:rPr lang="en-US" altLang="th-TH" sz="2000" dirty="0" smtClean="0">
                <a:latin typeface="Tahoma" pitchFamily="34" charset="0"/>
                <a:cs typeface="Tahoma" pitchFamily="34" charset="0"/>
              </a:rPr>
              <a:t>325,000 individual farmers joined the program</a:t>
            </a:r>
            <a:r>
              <a:rPr lang="th-TH" altLang="th-TH" sz="2000" dirty="0" smtClean="0">
                <a:latin typeface="Tahoma" pitchFamily="34" charset="0"/>
                <a:cs typeface="Tahoma" pitchFamily="34" charset="0"/>
              </a:rPr>
              <a:t> </a:t>
            </a:r>
            <a:r>
              <a:rPr lang="en-US" altLang="th-TH" sz="2000" dirty="0" smtClean="0">
                <a:latin typeface="Tahoma" pitchFamily="34" charset="0"/>
                <a:cs typeface="Tahoma" pitchFamily="34" charset="0"/>
              </a:rPr>
              <a:t>and about </a:t>
            </a:r>
            <a:r>
              <a:rPr lang="th-TH" altLang="th-TH" sz="2000" dirty="0" smtClean="0">
                <a:latin typeface="Tahoma" pitchFamily="34" charset="0"/>
                <a:cs typeface="Tahoma" pitchFamily="34" charset="0"/>
              </a:rPr>
              <a:t> </a:t>
            </a:r>
            <a:r>
              <a:rPr lang="en-US" altLang="th-TH" sz="2000" dirty="0" smtClean="0">
                <a:latin typeface="Tahoma" pitchFamily="34" charset="0"/>
                <a:cs typeface="Tahoma" pitchFamily="34" charset="0"/>
              </a:rPr>
              <a:t>400 cooperative institutes.</a:t>
            </a:r>
          </a:p>
          <a:p>
            <a:pPr>
              <a:spcBef>
                <a:spcPct val="50000"/>
              </a:spcBef>
              <a:buFontTx/>
              <a:buNone/>
              <a:defRPr/>
            </a:pPr>
            <a:r>
              <a:rPr lang="th-TH" altLang="th-TH" sz="1800" dirty="0" smtClean="0">
                <a:latin typeface="Tahoma" pitchFamily="34" charset="0"/>
                <a:cs typeface="Tahoma" pitchFamily="34" charset="0"/>
              </a:rPr>
              <a:t> </a:t>
            </a:r>
            <a:r>
              <a:rPr lang="th-TH" altLang="th-TH" sz="1800" dirty="0" smtClean="0">
                <a:latin typeface="Tahoma" pitchFamily="34" charset="0"/>
                <a:cs typeface="Tahoma" pitchFamily="34" charset="0"/>
                <a:sym typeface="Wingdings" pitchFamily="2" charset="2"/>
              </a:rPr>
              <a:t> </a:t>
            </a:r>
            <a:r>
              <a:rPr lang="en-US" altLang="th-TH" sz="1800" dirty="0" smtClean="0">
                <a:latin typeface="Tahoma" pitchFamily="34" charset="0"/>
                <a:cs typeface="Tahoma" pitchFamily="34" charset="0"/>
                <a:sym typeface="Wingdings" pitchFamily="2" charset="2"/>
              </a:rPr>
              <a:t>The total amount of pledged paddy was </a:t>
            </a:r>
            <a:r>
              <a:rPr lang="en-US" altLang="th-TH" sz="1800" dirty="0" smtClean="0">
                <a:latin typeface="Tahoma" pitchFamily="34" charset="0"/>
                <a:cs typeface="Tahoma" pitchFamily="34" charset="0"/>
              </a:rPr>
              <a:t>2.5 million ton with the credit under the program 14,725 million baht.</a:t>
            </a:r>
            <a:endParaRPr lang="th-TH" altLang="th-TH" sz="1800" dirty="0" smtClean="0">
              <a:latin typeface="Tahoma" pitchFamily="34" charset="0"/>
              <a:cs typeface="Tahoma" pitchFamily="34" charset="0"/>
            </a:endParaRPr>
          </a:p>
        </p:txBody>
      </p:sp>
      <p:sp>
        <p:nvSpPr>
          <p:cNvPr id="43016"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ชื่อเรื่อง 1"/>
          <p:cNvSpPr>
            <a:spLocks noGrp="1"/>
          </p:cNvSpPr>
          <p:nvPr>
            <p:ph type="title" idx="4294967295"/>
          </p:nvPr>
        </p:nvSpPr>
        <p:spPr>
          <a:xfrm>
            <a:off x="0" y="387350"/>
            <a:ext cx="8820150" cy="684213"/>
          </a:xfrm>
          <a:solidFill>
            <a:srgbClr val="006600"/>
          </a:solidFill>
        </p:spPr>
        <p:txBody>
          <a:bodyPr/>
          <a:lstStyle/>
          <a:p>
            <a:pPr algn="l" defTabSz="912813" eaLnBrk="1" hangingPunct="1"/>
            <a:r>
              <a:rPr lang="en-US" altLang="th-TH" sz="2400" b="1" smtClean="0">
                <a:solidFill>
                  <a:schemeClr val="bg1"/>
                </a:solidFill>
                <a:latin typeface="Tahoma" pitchFamily="34" charset="0"/>
                <a:cs typeface="Tahoma" pitchFamily="34" charset="0"/>
                <a:sym typeface="Wingdings" pitchFamily="2" charset="2"/>
              </a:rPr>
              <a:t>5. 6 Comparing pledging price with market price from 2543-2552</a:t>
            </a:r>
            <a:endParaRPr lang="th-TH" altLang="th-TH" sz="2400" b="1" smtClean="0">
              <a:solidFill>
                <a:schemeClr val="bg1"/>
              </a:solidFill>
              <a:latin typeface="Tahoma" pitchFamily="34" charset="0"/>
              <a:cs typeface="Tahoma" pitchFamily="34" charset="0"/>
            </a:endParaRPr>
          </a:p>
        </p:txBody>
      </p:sp>
      <p:sp>
        <p:nvSpPr>
          <p:cNvPr id="44035" name="Rectangle 8"/>
          <p:cNvSpPr>
            <a:spLocks noChangeArrowheads="1"/>
          </p:cNvSpPr>
          <p:nvPr/>
        </p:nvSpPr>
        <p:spPr bwMode="auto">
          <a:xfrm>
            <a:off x="576263" y="1143000"/>
            <a:ext cx="2833687" cy="381000"/>
          </a:xfrm>
          <a:prstGeom prst="rect">
            <a:avLst/>
          </a:prstGeom>
          <a:noFill/>
          <a:ln w="9525">
            <a:noFill/>
            <a:miter lim="800000"/>
            <a:headEnd/>
            <a:tailEnd/>
          </a:ln>
        </p:spPr>
        <p:txBody>
          <a:bodyPr lIns="0" tIns="0" rIns="0" bIns="0"/>
          <a:lstStyle/>
          <a:p>
            <a:pPr defTabSz="912813" fontAlgn="t">
              <a:spcAft>
                <a:spcPct val="40000"/>
              </a:spcAft>
            </a:pPr>
            <a:endParaRPr lang="en-US" altLang="th-TH" b="1">
              <a:latin typeface="Tahoma" pitchFamily="34" charset="0"/>
            </a:endParaRPr>
          </a:p>
        </p:txBody>
      </p:sp>
      <p:graphicFrame>
        <p:nvGraphicFramePr>
          <p:cNvPr id="248841" name="Group 9"/>
          <p:cNvGraphicFramePr>
            <a:graphicFrameLocks noGrp="1"/>
          </p:cNvGraphicFramePr>
          <p:nvPr/>
        </p:nvGraphicFramePr>
        <p:xfrm>
          <a:off x="250825" y="6318250"/>
          <a:ext cx="8664575" cy="254000"/>
        </p:xfrm>
        <a:graphic>
          <a:graphicData uri="http://schemas.openxmlformats.org/drawingml/2006/table">
            <a:tbl>
              <a:tblPr/>
              <a:tblGrid>
                <a:gridCol w="1147763"/>
                <a:gridCol w="7516812"/>
              </a:tblGrid>
              <a:tr h="254000">
                <a:tc>
                  <a:txBody>
                    <a:bodyPr/>
                    <a:lstStyle/>
                    <a:p>
                      <a:pPr marL="0" marR="0" lvl="0" indent="0" algn="l" defTabSz="912813" rtl="0" eaLnBrk="1" fontAlgn="b" latinLnBrk="0" hangingPunct="1">
                        <a:lnSpc>
                          <a:spcPct val="100000"/>
                        </a:lnSpc>
                        <a:spcBef>
                          <a:spcPct val="0"/>
                        </a:spcBef>
                        <a:spcAft>
                          <a:spcPct val="40000"/>
                        </a:spcAft>
                        <a:buClrTx/>
                        <a:buSzTx/>
                        <a:buFontTx/>
                        <a:buNone/>
                        <a:tabLst/>
                      </a:pPr>
                      <a:r>
                        <a:rPr kumimoji="0" lang="th-TH" sz="1400" b="0" i="0" u="none" strike="noStrike" cap="none" normalizeH="0" baseline="0" dirty="0" smtClean="0">
                          <a:ln>
                            <a:noFill/>
                          </a:ln>
                          <a:solidFill>
                            <a:schemeClr val="tx1"/>
                          </a:solidFill>
                          <a:effectLst/>
                          <a:latin typeface="Tahoma" pitchFamily="34" charset="0"/>
                          <a:cs typeface="Tahoma" pitchFamily="34" charset="0"/>
                        </a:rPr>
                        <a:t>ที่มา</a:t>
                      </a:r>
                      <a:endParaRPr kumimoji="0" lang="en-US" sz="1400" b="0" i="0" u="none" strike="noStrike" cap="none" normalizeH="0" baseline="0" dirty="0" smtClean="0">
                        <a:ln>
                          <a:noFill/>
                        </a:ln>
                        <a:solidFill>
                          <a:schemeClr val="tx1"/>
                        </a:solidFill>
                        <a:effectLst/>
                        <a:latin typeface="Tahoma" pitchFamily="34" charset="0"/>
                        <a:cs typeface="Tahoma" pitchFamily="34" charset="0"/>
                      </a:endParaRPr>
                    </a:p>
                  </a:txBody>
                  <a:tcPr marL="0" marR="0" marT="0" marB="0" anchor="b" horzOverflow="overflow">
                    <a:lnL>
                      <a:noFill/>
                    </a:lnL>
                    <a:lnR>
                      <a:noFill/>
                    </a:lnR>
                    <a:lnT>
                      <a:noFill/>
                    </a:lnT>
                    <a:lnB>
                      <a:noFill/>
                    </a:lnB>
                    <a:lnTlToBr>
                      <a:noFill/>
                    </a:lnTlToBr>
                    <a:lnBlToTr>
                      <a:noFill/>
                    </a:lnBlToTr>
                    <a:noFill/>
                  </a:tcPr>
                </a:tc>
                <a:tc>
                  <a:txBody>
                    <a:bodyPr/>
                    <a:lstStyle/>
                    <a:p>
                      <a:pPr marL="0" marR="0" lvl="0" indent="0" algn="l" defTabSz="912813" rtl="0" eaLnBrk="1" fontAlgn="t" latinLnBrk="0" hangingPunct="1">
                        <a:lnSpc>
                          <a:spcPct val="100000"/>
                        </a:lnSpc>
                        <a:spcBef>
                          <a:spcPct val="0"/>
                        </a:spcBef>
                        <a:spcAft>
                          <a:spcPct val="40000"/>
                        </a:spcAft>
                        <a:buClrTx/>
                        <a:buSzTx/>
                        <a:buFontTx/>
                        <a:buNone/>
                        <a:tabLst/>
                      </a:pPr>
                      <a:r>
                        <a:rPr kumimoji="0" lang="en-US" sz="1400" b="0" i="0" u="none" strike="noStrike" cap="none" normalizeH="0" baseline="0" dirty="0" smtClean="0">
                          <a:ln>
                            <a:noFill/>
                          </a:ln>
                          <a:solidFill>
                            <a:schemeClr val="tx1"/>
                          </a:solidFill>
                          <a:effectLst/>
                          <a:latin typeface="Tahoma" pitchFamily="34" charset="0"/>
                          <a:cs typeface="Tahoma" pitchFamily="34" charset="0"/>
                        </a:rPr>
                        <a:t>:  The Department of Internal Trade , Ministry of  Commerce, Thailand </a:t>
                      </a:r>
                      <a:r>
                        <a:rPr kumimoji="0" lang="th-TH" sz="1400" b="0" i="0" u="none" strike="noStrike" cap="none" normalizeH="0" baseline="0" dirty="0" smtClean="0">
                          <a:ln>
                            <a:noFill/>
                          </a:ln>
                          <a:solidFill>
                            <a:schemeClr val="tx1"/>
                          </a:solidFill>
                          <a:effectLst/>
                          <a:latin typeface="Tahoma" pitchFamily="34" charset="0"/>
                          <a:cs typeface="Tahoma" pitchFamily="34" charset="0"/>
                        </a:rPr>
                        <a:t>อ้างใน นิพนธ์ </a:t>
                      </a:r>
                      <a:r>
                        <a:rPr kumimoji="0" lang="en-US" sz="1400" b="0" i="0" u="none" strike="noStrike" cap="none" normalizeH="0" baseline="0" dirty="0" smtClean="0">
                          <a:ln>
                            <a:noFill/>
                          </a:ln>
                          <a:solidFill>
                            <a:schemeClr val="tx1"/>
                          </a:solidFill>
                          <a:effectLst/>
                          <a:latin typeface="Tahoma" pitchFamily="34" charset="0"/>
                          <a:cs typeface="Tahoma" pitchFamily="34" charset="0"/>
                        </a:rPr>
                        <a:t>2552</a:t>
                      </a:r>
                    </a:p>
                  </a:txBody>
                  <a:tcPr marL="0" marR="0" marT="0" marB="0"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bl>
          </a:graphicData>
        </a:graphic>
      </p:graphicFrame>
      <p:graphicFrame>
        <p:nvGraphicFramePr>
          <p:cNvPr id="44040" name="Object 10"/>
          <p:cNvGraphicFramePr>
            <a:graphicFrameLocks noChangeAspect="1"/>
          </p:cNvGraphicFramePr>
          <p:nvPr/>
        </p:nvGraphicFramePr>
        <p:xfrm>
          <a:off x="290513" y="1457325"/>
          <a:ext cx="8562975" cy="4648200"/>
        </p:xfrm>
        <a:graphic>
          <a:graphicData uri="http://schemas.openxmlformats.org/presentationml/2006/ole">
            <p:oleObj spid="_x0000_s44040" name="Chart" r:id="rId3" imgW="7115251" imgH="3257702" progId="Excel.Chart.8">
              <p:embed/>
            </p:oleObj>
          </a:graphicData>
        </a:graphic>
      </p:graphicFrame>
      <p:sp>
        <p:nvSpPr>
          <p:cNvPr id="44041" name="TextBox 1"/>
          <p:cNvSpPr txBox="1">
            <a:spLocks noChangeArrowheads="1"/>
          </p:cNvSpPr>
          <p:nvPr/>
        </p:nvSpPr>
        <p:spPr bwMode="auto">
          <a:xfrm>
            <a:off x="395288" y="1143000"/>
            <a:ext cx="863600" cy="400050"/>
          </a:xfrm>
          <a:prstGeom prst="rect">
            <a:avLst/>
          </a:prstGeom>
          <a:noFill/>
          <a:ln w="9525">
            <a:noFill/>
            <a:miter lim="800000"/>
            <a:headEnd/>
            <a:tailEnd/>
          </a:ln>
        </p:spPr>
        <p:txBody>
          <a:bodyPr>
            <a:spAutoFit/>
          </a:bodyPr>
          <a:lstStyle/>
          <a:p>
            <a:r>
              <a:rPr lang="en-US" altLang="th-TH"/>
              <a:t>B/ton</a:t>
            </a:r>
            <a:endParaRPr lang="th-TH" altLang="th-TH"/>
          </a:p>
        </p:txBody>
      </p:sp>
      <p:sp>
        <p:nvSpPr>
          <p:cNvPr id="44042"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Line 3"/>
          <p:cNvSpPr>
            <a:spLocks noChangeShapeType="1"/>
          </p:cNvSpPr>
          <p:nvPr/>
        </p:nvSpPr>
        <p:spPr bwMode="auto">
          <a:xfrm>
            <a:off x="3797300" y="2179638"/>
            <a:ext cx="0" cy="0"/>
          </a:xfrm>
          <a:prstGeom prst="line">
            <a:avLst/>
          </a:prstGeom>
          <a:noFill/>
          <a:ln w="12700" cap="rnd">
            <a:solidFill>
              <a:srgbClr val="000000"/>
            </a:solidFill>
            <a:round/>
            <a:headEnd/>
            <a:tailEnd/>
          </a:ln>
        </p:spPr>
        <p:txBody>
          <a:bodyPr/>
          <a:lstStyle/>
          <a:p>
            <a:endParaRPr lang="th-TH"/>
          </a:p>
        </p:txBody>
      </p:sp>
      <p:sp>
        <p:nvSpPr>
          <p:cNvPr id="45059" name="Line 4"/>
          <p:cNvSpPr>
            <a:spLocks noChangeShapeType="1"/>
          </p:cNvSpPr>
          <p:nvPr/>
        </p:nvSpPr>
        <p:spPr bwMode="auto">
          <a:xfrm>
            <a:off x="4033838" y="2189163"/>
            <a:ext cx="0" cy="0"/>
          </a:xfrm>
          <a:prstGeom prst="line">
            <a:avLst/>
          </a:prstGeom>
          <a:noFill/>
          <a:ln w="12700" cap="rnd">
            <a:solidFill>
              <a:srgbClr val="000000"/>
            </a:solidFill>
            <a:round/>
            <a:headEnd/>
            <a:tailEnd/>
          </a:ln>
        </p:spPr>
        <p:txBody>
          <a:bodyPr/>
          <a:lstStyle/>
          <a:p>
            <a:endParaRPr lang="th-TH"/>
          </a:p>
        </p:txBody>
      </p:sp>
      <p:sp>
        <p:nvSpPr>
          <p:cNvPr id="45060" name="Line 5"/>
          <p:cNvSpPr>
            <a:spLocks noChangeShapeType="1"/>
          </p:cNvSpPr>
          <p:nvPr/>
        </p:nvSpPr>
        <p:spPr bwMode="auto">
          <a:xfrm>
            <a:off x="3995738" y="2376488"/>
            <a:ext cx="0" cy="0"/>
          </a:xfrm>
          <a:prstGeom prst="line">
            <a:avLst/>
          </a:prstGeom>
          <a:noFill/>
          <a:ln w="12700" cap="rnd">
            <a:solidFill>
              <a:srgbClr val="000000"/>
            </a:solidFill>
            <a:round/>
            <a:headEnd/>
            <a:tailEnd/>
          </a:ln>
        </p:spPr>
        <p:txBody>
          <a:bodyPr/>
          <a:lstStyle/>
          <a:p>
            <a:endParaRPr lang="th-TH"/>
          </a:p>
        </p:txBody>
      </p:sp>
      <p:sp>
        <p:nvSpPr>
          <p:cNvPr id="45061" name="Slide Number Placeholder 29"/>
          <p:cNvSpPr txBox="1">
            <a:spLocks/>
          </p:cNvSpPr>
          <p:nvPr/>
        </p:nvSpPr>
        <p:spPr bwMode="auto">
          <a:xfrm>
            <a:off x="7715250" y="6524625"/>
            <a:ext cx="1143000" cy="333375"/>
          </a:xfrm>
          <a:prstGeom prst="rect">
            <a:avLst/>
          </a:prstGeom>
          <a:noFill/>
          <a:ln w="9525">
            <a:noFill/>
            <a:miter lim="800000"/>
            <a:headEnd/>
            <a:tailEnd/>
          </a:ln>
        </p:spPr>
        <p:txBody>
          <a:bodyPr/>
          <a:lstStyle/>
          <a:p>
            <a:pPr algn="r"/>
            <a:fld id="{2D3ADD35-E5EC-4C14-BD38-A6976AE1F368}" type="slidenum">
              <a:rPr lang="en-US" altLang="th-TH" sz="1400">
                <a:cs typeface="Angsana New" pitchFamily="18" charset="-34"/>
              </a:rPr>
              <a:pPr algn="r"/>
              <a:t>43</a:t>
            </a:fld>
            <a:endParaRPr lang="en-US" altLang="th-TH" sz="1400">
              <a:cs typeface="Angsana New" pitchFamily="18" charset="-34"/>
            </a:endParaRPr>
          </a:p>
        </p:txBody>
      </p:sp>
      <p:sp>
        <p:nvSpPr>
          <p:cNvPr id="45062" name="Text Box 6"/>
          <p:cNvSpPr txBox="1">
            <a:spLocks noChangeArrowheads="1"/>
          </p:cNvSpPr>
          <p:nvPr/>
        </p:nvSpPr>
        <p:spPr bwMode="auto">
          <a:xfrm>
            <a:off x="0" y="404813"/>
            <a:ext cx="9036050" cy="708025"/>
          </a:xfrm>
          <a:prstGeom prst="rect">
            <a:avLst/>
          </a:prstGeom>
          <a:solidFill>
            <a:srgbClr val="006600"/>
          </a:solidFill>
          <a:ln w="9525">
            <a:noFill/>
            <a:miter lim="800000"/>
            <a:headEnd/>
            <a:tailEnd/>
          </a:ln>
        </p:spPr>
        <p:txBody>
          <a:bodyPr>
            <a:spAutoFit/>
          </a:bodyPr>
          <a:lstStyle/>
          <a:p>
            <a:r>
              <a:rPr lang="en-US" altLang="th-TH" b="1">
                <a:solidFill>
                  <a:schemeClr val="bg1"/>
                </a:solidFill>
                <a:latin typeface="Tahoma" pitchFamily="34" charset="0"/>
              </a:rPr>
              <a:t>5.7 Amount and Value under Pledging Scheme and Their Redeemability</a:t>
            </a:r>
            <a:endParaRPr lang="en-US" altLang="th-TH">
              <a:solidFill>
                <a:schemeClr val="bg1"/>
              </a:solidFill>
              <a:latin typeface="Tahoma" pitchFamily="34" charset="0"/>
            </a:endParaRPr>
          </a:p>
        </p:txBody>
      </p:sp>
      <p:graphicFrame>
        <p:nvGraphicFramePr>
          <p:cNvPr id="14" name="Group 7"/>
          <p:cNvGraphicFramePr>
            <a:graphicFrameLocks noGrp="1"/>
          </p:cNvGraphicFramePr>
          <p:nvPr/>
        </p:nvGraphicFramePr>
        <p:xfrm>
          <a:off x="0" y="1143000"/>
          <a:ext cx="9001125" cy="3630614"/>
        </p:xfrm>
        <a:graphic>
          <a:graphicData uri="http://schemas.openxmlformats.org/drawingml/2006/table">
            <a:tbl>
              <a:tblPr/>
              <a:tblGrid>
                <a:gridCol w="1221116"/>
                <a:gridCol w="1329844"/>
                <a:gridCol w="1289699"/>
                <a:gridCol w="1366644"/>
                <a:gridCol w="1092889"/>
                <a:gridCol w="1334445"/>
                <a:gridCol w="1366488"/>
              </a:tblGrid>
              <a:tr h="335306">
                <a:tc row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Crop year</a:t>
                      </a:r>
                      <a:endParaRPr kumimoji="0" lang="th-TH" sz="1600" b="0" i="0" u="none" strike="noStrike" cap="none" normalizeH="0" baseline="0" dirty="0" smtClean="0">
                        <a:ln>
                          <a:noFill/>
                        </a:ln>
                        <a:solidFill>
                          <a:schemeClr val="tx1"/>
                        </a:solidFill>
                        <a:effectLst/>
                        <a:latin typeface="Tahoma" pitchFamily="34" charset="0"/>
                        <a:ea typeface="Tahoma" pitchFamily="34" charset="0"/>
                        <a:cs typeface="Tahoma" pitchFamily="34" charset="0"/>
                      </a:endParaRP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Amount(ton)</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th-TH"/>
                    </a:p>
                  </a:txBody>
                  <a:tcPr/>
                </a:tc>
                <a:tc hMerge="1">
                  <a:txBody>
                    <a:bodyPr/>
                    <a:lstStyle/>
                    <a:p>
                      <a:endParaRPr lang="th-TH"/>
                    </a:p>
                  </a:txBody>
                  <a:tcPr/>
                </a:tc>
                <a:tc grid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Value(million baht)</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th-TH"/>
                    </a:p>
                  </a:txBody>
                  <a:tcPr/>
                </a:tc>
                <a:tc hMerge="1">
                  <a:txBody>
                    <a:bodyPr/>
                    <a:lstStyle/>
                    <a:p>
                      <a:endParaRPr lang="th-TH"/>
                    </a:p>
                  </a:txBody>
                  <a:tcPr/>
                </a:tc>
              </a:tr>
              <a:tr h="579185">
                <a:tc vMerge="1">
                  <a:txBody>
                    <a:bodyPr/>
                    <a:lstStyle/>
                    <a:p>
                      <a:endParaRPr lang="th-TH"/>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Pledging</a:t>
                      </a:r>
                      <a:endParaRPr kumimoji="0" lang="th-TH" sz="1600" b="0" i="0" u="none" strike="noStrike" cap="none" normalizeH="0" baseline="0" dirty="0" smtClean="0">
                        <a:ln>
                          <a:noFill/>
                        </a:ln>
                        <a:solidFill>
                          <a:schemeClr val="tx1"/>
                        </a:solidFill>
                        <a:effectLst/>
                        <a:latin typeface="Tahoma" pitchFamily="34" charset="0"/>
                        <a:ea typeface="Tahoma" pitchFamily="34" charset="0"/>
                        <a:cs typeface="Tahoma" pitchFamily="34" charset="0"/>
                      </a:endParaRP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Redeemable</a:t>
                      </a:r>
                      <a:endParaRPr kumimoji="0" lang="th-TH" sz="1600" b="0" i="0" u="none" strike="noStrike" cap="none" normalizeH="0" baseline="0" dirty="0" smtClean="0">
                        <a:ln>
                          <a:noFill/>
                        </a:ln>
                        <a:solidFill>
                          <a:schemeClr val="tx1"/>
                        </a:solidFill>
                        <a:effectLst/>
                        <a:latin typeface="Tahoma" pitchFamily="34" charset="0"/>
                        <a:ea typeface="Tahoma" pitchFamily="34" charset="0"/>
                        <a:cs typeface="Tahoma" pitchFamily="34" charset="0"/>
                      </a:endParaRP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a:t>
                      </a:r>
                      <a:r>
                        <a:rPr kumimoji="0" lang="th-TH"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 </a:t>
                      </a: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of Redeemable</a:t>
                      </a:r>
                      <a:endParaRPr kumimoji="0" lang="th-TH" sz="1600" b="0" i="0" u="none" strike="noStrike" cap="none" normalizeH="0" baseline="0" dirty="0" smtClean="0">
                        <a:ln>
                          <a:noFill/>
                        </a:ln>
                        <a:solidFill>
                          <a:schemeClr val="tx1"/>
                        </a:solidFill>
                        <a:effectLst/>
                        <a:latin typeface="Tahoma" pitchFamily="34" charset="0"/>
                        <a:ea typeface="Tahoma" pitchFamily="34" charset="0"/>
                        <a:cs typeface="Tahoma" pitchFamily="34" charset="0"/>
                      </a:endParaRP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Pledging</a:t>
                      </a:r>
                      <a:endParaRPr kumimoji="0" lang="th-TH" sz="1600" b="0" i="0" u="none" strike="noStrike" cap="none" normalizeH="0" baseline="0" dirty="0" smtClean="0">
                        <a:ln>
                          <a:noFill/>
                        </a:ln>
                        <a:solidFill>
                          <a:schemeClr val="tx1"/>
                        </a:solidFill>
                        <a:effectLst/>
                        <a:latin typeface="Tahoma" pitchFamily="34" charset="0"/>
                        <a:ea typeface="Tahoma" pitchFamily="34" charset="0"/>
                        <a:cs typeface="Tahoma" pitchFamily="34" charset="0"/>
                      </a:endParaRP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Redeemable</a:t>
                      </a:r>
                      <a:endParaRPr kumimoji="0" lang="th-TH" sz="1600" b="0" i="0" u="none" strike="noStrike" cap="none" normalizeH="0" baseline="0" dirty="0" smtClean="0">
                        <a:ln>
                          <a:noFill/>
                        </a:ln>
                        <a:solidFill>
                          <a:schemeClr val="tx1"/>
                        </a:solidFill>
                        <a:effectLst/>
                        <a:latin typeface="Tahoma" pitchFamily="34" charset="0"/>
                        <a:ea typeface="Tahoma" pitchFamily="34" charset="0"/>
                        <a:cs typeface="Tahoma" pitchFamily="34" charset="0"/>
                      </a:endParaRP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a:t>
                      </a:r>
                      <a:r>
                        <a:rPr kumimoji="0" lang="th-TH"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 </a:t>
                      </a: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of Redeemable</a:t>
                      </a:r>
                      <a:endParaRPr kumimoji="0" lang="th-TH" sz="1600" b="0" i="0" u="none" strike="noStrike" cap="none" normalizeH="0" baseline="0" dirty="0" smtClean="0">
                        <a:ln>
                          <a:noFill/>
                        </a:ln>
                        <a:solidFill>
                          <a:schemeClr val="tx1"/>
                        </a:solidFill>
                        <a:effectLst/>
                        <a:latin typeface="Tahoma" pitchFamily="34" charset="0"/>
                        <a:ea typeface="Tahoma" pitchFamily="34" charset="0"/>
                        <a:cs typeface="Tahoma" pitchFamily="34" charset="0"/>
                      </a:endParaRP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35306">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2543/44</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1,618,496</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797,503</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49.27</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8,205</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3,586.69</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43.71</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35306">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2544/45</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4,298,144</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1,128,985</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26.27</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23,493</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6,170.92</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26.27</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35306">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2545/46</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5,927,415</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858,080</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        14.48</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28,906</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4,415</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     15.27 </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35306">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2546/47</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2,668,336</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696,508</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26.10</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12,429</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3,282</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     26.41 </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35306">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2547/48</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9,418,419</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527,512</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5.60</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44,086</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3,202</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       7.26 </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35306">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2548/49</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9,479,869</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1,193,801</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12.59</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71,773</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10,902</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     15.19 </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35306">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2549/50</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2,401,571</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909,348</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37.86</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16,644</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7,281</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     43.74 </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68981">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2550/51</a:t>
                      </a:r>
                    </a:p>
                  </a:txBody>
                  <a:tcPr marL="91446" marR="91446"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4,297,127</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160,396</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Tahoma" pitchFamily="34" charset="0"/>
                          <a:ea typeface="Tahoma" pitchFamily="34" charset="0"/>
                          <a:cs typeface="Tahoma" pitchFamily="34" charset="0"/>
                        </a:rPr>
                        <a:t>3.73</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53,143</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1,593</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ahoma" pitchFamily="34" charset="0"/>
                          <a:ea typeface="Tahoma" pitchFamily="34" charset="0"/>
                          <a:cs typeface="Tahoma" pitchFamily="34" charset="0"/>
                        </a:rPr>
                        <a:t>       3.00 </a:t>
                      </a:r>
                    </a:p>
                  </a:txBody>
                  <a:tcPr marL="91446" marR="91446"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45148" name="Rectangle 11"/>
          <p:cNvSpPr>
            <a:spLocks noChangeArrowheads="1"/>
          </p:cNvSpPr>
          <p:nvPr/>
        </p:nvSpPr>
        <p:spPr bwMode="auto">
          <a:xfrm>
            <a:off x="214313" y="4929188"/>
            <a:ext cx="5857875" cy="554037"/>
          </a:xfrm>
          <a:prstGeom prst="rect">
            <a:avLst/>
          </a:prstGeom>
          <a:noFill/>
          <a:ln w="9525">
            <a:noFill/>
            <a:miter lim="800000"/>
            <a:headEnd/>
            <a:tailEnd/>
          </a:ln>
        </p:spPr>
        <p:txBody>
          <a:bodyPr>
            <a:spAutoFit/>
          </a:bodyPr>
          <a:lstStyle/>
          <a:p>
            <a:pPr algn="justLow" eaLnBrk="0" hangingPunct="0"/>
            <a:r>
              <a:rPr lang="th-TH" altLang="th-TH" sz="1000">
                <a:latin typeface="Tahoma" pitchFamily="34" charset="0"/>
              </a:rPr>
              <a:t>หมายเหตุ</a:t>
            </a:r>
            <a:r>
              <a:rPr lang="en-US" altLang="th-TH" sz="1000">
                <a:latin typeface="Tahoma" pitchFamily="34" charset="0"/>
              </a:rPr>
              <a:t>: </a:t>
            </a:r>
            <a:r>
              <a:rPr lang="th-TH" altLang="th-TH" sz="1000">
                <a:latin typeface="Tahoma" pitchFamily="34" charset="0"/>
              </a:rPr>
              <a:t>การรับจำนำนาปรังในแต่ละปีได้รวมต่อเนื่องไปกับฤดูนาปีในแต่ละปีก่อนหน้าฤดูนาปรังนั้นๆ</a:t>
            </a:r>
            <a:endParaRPr lang="en-US" altLang="th-TH" sz="1000">
              <a:latin typeface="Tahoma" pitchFamily="34" charset="0"/>
            </a:endParaRPr>
          </a:p>
          <a:p>
            <a:pPr algn="justLow" eaLnBrk="0" hangingPunct="0"/>
            <a:r>
              <a:rPr lang="th-TH" altLang="th-TH" sz="1000">
                <a:latin typeface="Tahoma" pitchFamily="34" charset="0"/>
              </a:rPr>
              <a:t>ที่มา</a:t>
            </a:r>
            <a:r>
              <a:rPr lang="en-US" altLang="th-TH" sz="1000">
                <a:latin typeface="Tahoma" pitchFamily="34" charset="0"/>
              </a:rPr>
              <a:t>: </a:t>
            </a:r>
            <a:r>
              <a:rPr lang="th-TH" altLang="th-TH" sz="1000">
                <a:latin typeface="Tahoma" pitchFamily="34" charset="0"/>
              </a:rPr>
              <a:t>ข้อมูลปี </a:t>
            </a:r>
            <a:r>
              <a:rPr lang="en-US" altLang="th-TH" sz="1000">
                <a:latin typeface="Tahoma" pitchFamily="34" charset="0"/>
              </a:rPr>
              <a:t>2543/44 </a:t>
            </a:r>
            <a:r>
              <a:rPr lang="th-TH" altLang="th-TH" sz="1000">
                <a:latin typeface="Tahoma" pitchFamily="34" charset="0"/>
              </a:rPr>
              <a:t>และ </a:t>
            </a:r>
            <a:r>
              <a:rPr lang="en-US" altLang="th-TH" sz="1000">
                <a:latin typeface="Tahoma" pitchFamily="34" charset="0"/>
              </a:rPr>
              <a:t>2544/45 </a:t>
            </a:r>
            <a:r>
              <a:rPr lang="th-TH" altLang="th-TH" sz="1000">
                <a:latin typeface="Tahoma" pitchFamily="34" charset="0"/>
              </a:rPr>
              <a:t>จากอนันต์ ดาโลดม </a:t>
            </a:r>
            <a:r>
              <a:rPr lang="en-US" altLang="th-TH" sz="1000">
                <a:latin typeface="Tahoma" pitchFamily="34" charset="0"/>
              </a:rPr>
              <a:t>(2547) </a:t>
            </a:r>
            <a:r>
              <a:rPr lang="th-TH" altLang="th-TH" sz="1000">
                <a:latin typeface="Tahoma" pitchFamily="34" charset="0"/>
              </a:rPr>
              <a:t>อ้างในศูนย์เศรษฐศาสตร์ประยุกต์ </a:t>
            </a:r>
            <a:r>
              <a:rPr lang="en-US" altLang="th-TH" sz="1000">
                <a:latin typeface="Tahoma" pitchFamily="34" charset="0"/>
              </a:rPr>
              <a:t>(2548)</a:t>
            </a:r>
          </a:p>
          <a:p>
            <a:pPr algn="justLow" eaLnBrk="0" hangingPunct="0"/>
            <a:r>
              <a:rPr lang="en-US" altLang="th-TH" sz="1000">
                <a:latin typeface="Tahoma" pitchFamily="34" charset="0"/>
              </a:rPr>
              <a:t> </a:t>
            </a:r>
            <a:r>
              <a:rPr lang="th-TH" altLang="th-TH" sz="1000">
                <a:latin typeface="Tahoma" pitchFamily="34" charset="0"/>
              </a:rPr>
              <a:t> </a:t>
            </a:r>
            <a:r>
              <a:rPr lang="en-US" altLang="th-TH" sz="1000">
                <a:latin typeface="Tahoma" pitchFamily="34" charset="0"/>
              </a:rPr>
              <a:t>     </a:t>
            </a:r>
            <a:r>
              <a:rPr lang="th-TH" altLang="th-TH" sz="1000">
                <a:latin typeface="Tahoma" pitchFamily="34" charset="0"/>
              </a:rPr>
              <a:t>สำหรับข้อมูลปี </a:t>
            </a:r>
            <a:r>
              <a:rPr lang="en-US" altLang="th-TH" sz="1000">
                <a:latin typeface="Tahoma" pitchFamily="34" charset="0"/>
              </a:rPr>
              <a:t>2546/47 </a:t>
            </a:r>
            <a:r>
              <a:rPr lang="th-TH" altLang="th-TH" sz="1000">
                <a:latin typeface="Tahoma" pitchFamily="34" charset="0"/>
              </a:rPr>
              <a:t>ถึง </a:t>
            </a:r>
            <a:r>
              <a:rPr lang="en-US" altLang="th-TH" sz="1000">
                <a:latin typeface="Tahoma" pitchFamily="34" charset="0"/>
              </a:rPr>
              <a:t>2550/51 </a:t>
            </a:r>
            <a:r>
              <a:rPr lang="th-TH" altLang="th-TH" sz="1000">
                <a:latin typeface="Tahoma" pitchFamily="34" charset="0"/>
              </a:rPr>
              <a:t>จาก ธนาคารเพื่อการเกษตรและสหกรณ์การเกษต</a:t>
            </a:r>
            <a:endParaRPr lang="th-TH" altLang="th-TH" sz="1000"/>
          </a:p>
        </p:txBody>
      </p:sp>
      <p:sp>
        <p:nvSpPr>
          <p:cNvPr id="45149"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Line 3"/>
          <p:cNvSpPr>
            <a:spLocks noChangeShapeType="1"/>
          </p:cNvSpPr>
          <p:nvPr/>
        </p:nvSpPr>
        <p:spPr bwMode="auto">
          <a:xfrm>
            <a:off x="3797300" y="2179638"/>
            <a:ext cx="0" cy="0"/>
          </a:xfrm>
          <a:prstGeom prst="line">
            <a:avLst/>
          </a:prstGeom>
          <a:noFill/>
          <a:ln w="12700" cap="rnd">
            <a:solidFill>
              <a:srgbClr val="000000"/>
            </a:solidFill>
            <a:round/>
            <a:headEnd/>
            <a:tailEnd/>
          </a:ln>
        </p:spPr>
        <p:txBody>
          <a:bodyPr/>
          <a:lstStyle/>
          <a:p>
            <a:endParaRPr lang="th-TH"/>
          </a:p>
        </p:txBody>
      </p:sp>
      <p:sp>
        <p:nvSpPr>
          <p:cNvPr id="46083" name="Line 4"/>
          <p:cNvSpPr>
            <a:spLocks noChangeShapeType="1"/>
          </p:cNvSpPr>
          <p:nvPr/>
        </p:nvSpPr>
        <p:spPr bwMode="auto">
          <a:xfrm>
            <a:off x="4033838" y="2189163"/>
            <a:ext cx="0" cy="0"/>
          </a:xfrm>
          <a:prstGeom prst="line">
            <a:avLst/>
          </a:prstGeom>
          <a:noFill/>
          <a:ln w="12700" cap="rnd">
            <a:solidFill>
              <a:srgbClr val="000000"/>
            </a:solidFill>
            <a:round/>
            <a:headEnd/>
            <a:tailEnd/>
          </a:ln>
        </p:spPr>
        <p:txBody>
          <a:bodyPr/>
          <a:lstStyle/>
          <a:p>
            <a:endParaRPr lang="th-TH"/>
          </a:p>
        </p:txBody>
      </p:sp>
      <p:sp>
        <p:nvSpPr>
          <p:cNvPr id="46084" name="Line 5"/>
          <p:cNvSpPr>
            <a:spLocks noChangeShapeType="1"/>
          </p:cNvSpPr>
          <p:nvPr/>
        </p:nvSpPr>
        <p:spPr bwMode="auto">
          <a:xfrm>
            <a:off x="3995738" y="2376488"/>
            <a:ext cx="0" cy="0"/>
          </a:xfrm>
          <a:prstGeom prst="line">
            <a:avLst/>
          </a:prstGeom>
          <a:noFill/>
          <a:ln w="12700" cap="rnd">
            <a:solidFill>
              <a:srgbClr val="000000"/>
            </a:solidFill>
            <a:round/>
            <a:headEnd/>
            <a:tailEnd/>
          </a:ln>
        </p:spPr>
        <p:txBody>
          <a:bodyPr/>
          <a:lstStyle/>
          <a:p>
            <a:endParaRPr lang="th-TH"/>
          </a:p>
        </p:txBody>
      </p:sp>
      <p:sp>
        <p:nvSpPr>
          <p:cNvPr id="46085" name="Slide Number Placeholder 29"/>
          <p:cNvSpPr txBox="1">
            <a:spLocks/>
          </p:cNvSpPr>
          <p:nvPr/>
        </p:nvSpPr>
        <p:spPr bwMode="auto">
          <a:xfrm>
            <a:off x="7715250" y="6524625"/>
            <a:ext cx="1143000" cy="333375"/>
          </a:xfrm>
          <a:prstGeom prst="rect">
            <a:avLst/>
          </a:prstGeom>
          <a:noFill/>
          <a:ln w="9525">
            <a:noFill/>
            <a:miter lim="800000"/>
            <a:headEnd/>
            <a:tailEnd/>
          </a:ln>
        </p:spPr>
        <p:txBody>
          <a:bodyPr/>
          <a:lstStyle/>
          <a:p>
            <a:pPr algn="r"/>
            <a:fld id="{579B1BF7-4495-4240-8FF8-C28E1E4D8035}" type="slidenum">
              <a:rPr lang="en-US" altLang="th-TH" sz="1400">
                <a:cs typeface="Angsana New" pitchFamily="18" charset="-34"/>
              </a:rPr>
              <a:pPr algn="r"/>
              <a:t>44</a:t>
            </a:fld>
            <a:endParaRPr lang="en-US" altLang="th-TH" sz="1400">
              <a:cs typeface="Angsana New" pitchFamily="18" charset="-34"/>
            </a:endParaRPr>
          </a:p>
        </p:txBody>
      </p:sp>
      <p:sp>
        <p:nvSpPr>
          <p:cNvPr id="46086" name="Text Box 6"/>
          <p:cNvSpPr txBox="1">
            <a:spLocks noChangeArrowheads="1"/>
          </p:cNvSpPr>
          <p:nvPr/>
        </p:nvSpPr>
        <p:spPr bwMode="auto">
          <a:xfrm>
            <a:off x="0" y="365125"/>
            <a:ext cx="7715250" cy="400050"/>
          </a:xfrm>
          <a:prstGeom prst="rect">
            <a:avLst/>
          </a:prstGeom>
          <a:solidFill>
            <a:srgbClr val="006600"/>
          </a:solidFill>
          <a:ln w="9525">
            <a:noFill/>
            <a:miter lim="800000"/>
            <a:headEnd/>
            <a:tailEnd/>
          </a:ln>
        </p:spPr>
        <p:txBody>
          <a:bodyPr>
            <a:spAutoFit/>
          </a:bodyPr>
          <a:lstStyle/>
          <a:p>
            <a:r>
              <a:rPr lang="en-US" altLang="th-TH" b="1">
                <a:solidFill>
                  <a:schemeClr val="bg1"/>
                </a:solidFill>
                <a:latin typeface="Tahoma" pitchFamily="34" charset="0"/>
                <a:sym typeface="Wingdings 2" pitchFamily="18" charset="2"/>
              </a:rPr>
              <a:t>5.8  The pledging Program induced Rice Mills Expansion</a:t>
            </a:r>
            <a:endParaRPr lang="en-US" altLang="th-TH">
              <a:solidFill>
                <a:schemeClr val="bg1"/>
              </a:solidFill>
              <a:latin typeface="Tahoma" pitchFamily="34" charset="0"/>
            </a:endParaRPr>
          </a:p>
        </p:txBody>
      </p:sp>
      <p:graphicFrame>
        <p:nvGraphicFramePr>
          <p:cNvPr id="2" name="Table 1"/>
          <p:cNvGraphicFramePr>
            <a:graphicFrameLocks noGrp="1"/>
          </p:cNvGraphicFramePr>
          <p:nvPr/>
        </p:nvGraphicFramePr>
        <p:xfrm>
          <a:off x="577850" y="1557338"/>
          <a:ext cx="8280398" cy="4535491"/>
        </p:xfrm>
        <a:graphic>
          <a:graphicData uri="http://schemas.openxmlformats.org/drawingml/2006/table">
            <a:tbl>
              <a:tblPr>
                <a:tableStyleId>{5C22544A-7EE6-4342-B048-85BDC9FD1C3A}</a:tableStyleId>
              </a:tblPr>
              <a:tblGrid>
                <a:gridCol w="1238958"/>
                <a:gridCol w="880180"/>
                <a:gridCol w="880180"/>
                <a:gridCol w="880180"/>
                <a:gridCol w="880180"/>
                <a:gridCol w="880180"/>
                <a:gridCol w="880180"/>
                <a:gridCol w="880180"/>
                <a:gridCol w="880180"/>
              </a:tblGrid>
              <a:tr h="258957">
                <a:tc rowSpan="2">
                  <a:txBody>
                    <a:bodyPr/>
                    <a:lstStyle/>
                    <a:p>
                      <a:pPr algn="ctr">
                        <a:spcAft>
                          <a:spcPts val="0"/>
                        </a:spcAft>
                      </a:pPr>
                      <a:r>
                        <a:rPr lang="en-US" sz="1600" dirty="0" smtClean="0">
                          <a:solidFill>
                            <a:schemeClr val="tx1"/>
                          </a:solidFill>
                          <a:effectLst/>
                          <a:latin typeface="Tahoma" pitchFamily="34" charset="0"/>
                          <a:ea typeface="Tahoma" pitchFamily="34" charset="0"/>
                          <a:cs typeface="Tahoma" pitchFamily="34" charset="0"/>
                        </a:rPr>
                        <a:t>Region</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gridSpan="3">
                  <a:txBody>
                    <a:bodyPr/>
                    <a:lstStyle/>
                    <a:p>
                      <a:pPr algn="ctr">
                        <a:spcAft>
                          <a:spcPts val="0"/>
                        </a:spcAft>
                      </a:pPr>
                      <a:r>
                        <a:rPr lang="en-US" sz="1600" dirty="0" smtClean="0">
                          <a:solidFill>
                            <a:schemeClr val="tx1"/>
                          </a:solidFill>
                          <a:effectLst/>
                          <a:latin typeface="Tahoma" pitchFamily="34" charset="0"/>
                          <a:ea typeface="Tahoma" pitchFamily="34" charset="0"/>
                          <a:cs typeface="Tahoma" pitchFamily="34" charset="0"/>
                        </a:rPr>
                        <a:t>Number of rice mills </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c hMerge="1">
                  <a:txBody>
                    <a:bodyPr/>
                    <a:lstStyle/>
                    <a:p>
                      <a:endParaRPr lang="th-TH"/>
                    </a:p>
                  </a:txBody>
                  <a:tcPr/>
                </a:tc>
                <a:tc hMerge="1">
                  <a:txBody>
                    <a:bodyPr/>
                    <a:lstStyle/>
                    <a:p>
                      <a:endParaRPr lang="th-TH"/>
                    </a:p>
                  </a:txBody>
                  <a:tcPr/>
                </a:tc>
                <a:tc gridSpan="5">
                  <a:txBody>
                    <a:bodyPr/>
                    <a:lstStyle/>
                    <a:p>
                      <a:pPr algn="ctr">
                        <a:spcAft>
                          <a:spcPts val="0"/>
                        </a:spcAft>
                      </a:pPr>
                      <a:r>
                        <a:rPr lang="en-US" sz="1600" dirty="0" smtClean="0">
                          <a:solidFill>
                            <a:schemeClr val="tx1"/>
                          </a:solidFill>
                          <a:effectLst/>
                          <a:latin typeface="Tahoma" pitchFamily="34" charset="0"/>
                          <a:ea typeface="Tahoma" pitchFamily="34" charset="0"/>
                          <a:cs typeface="Tahoma" pitchFamily="34" charset="0"/>
                        </a:rPr>
                        <a:t> Aggregate capacity </a:t>
                      </a:r>
                      <a:r>
                        <a:rPr lang="th-TH" sz="1600" dirty="0" smtClean="0">
                          <a:solidFill>
                            <a:schemeClr val="tx1"/>
                          </a:solidFill>
                          <a:effectLst/>
                          <a:latin typeface="Tahoma" pitchFamily="34" charset="0"/>
                          <a:ea typeface="Tahoma" pitchFamily="34" charset="0"/>
                          <a:cs typeface="Tahoma" pitchFamily="34" charset="0"/>
                        </a:rPr>
                        <a:t>(</a:t>
                      </a:r>
                      <a:r>
                        <a:rPr lang="en-US" sz="1600" dirty="0" smtClean="0">
                          <a:solidFill>
                            <a:schemeClr val="tx1"/>
                          </a:solidFill>
                          <a:effectLst/>
                          <a:latin typeface="Tahoma" pitchFamily="34" charset="0"/>
                          <a:ea typeface="Tahoma" pitchFamily="34" charset="0"/>
                          <a:cs typeface="Tahoma" pitchFamily="34" charset="0"/>
                        </a:rPr>
                        <a:t>Ton</a:t>
                      </a:r>
                      <a:r>
                        <a:rPr lang="th-TH" sz="1600" dirty="0" smtClean="0">
                          <a:solidFill>
                            <a:schemeClr val="tx1"/>
                          </a:solidFill>
                          <a:effectLst/>
                          <a:latin typeface="Tahoma" pitchFamily="34" charset="0"/>
                          <a:ea typeface="Tahoma" pitchFamily="34" charset="0"/>
                          <a:cs typeface="Tahoma" pitchFamily="34" charset="0"/>
                        </a:rPr>
                        <a:t>/</a:t>
                      </a:r>
                      <a:r>
                        <a:rPr lang="en-US" sz="1600" dirty="0">
                          <a:solidFill>
                            <a:schemeClr val="tx1"/>
                          </a:solidFill>
                          <a:effectLst/>
                          <a:latin typeface="Tahoma" pitchFamily="34" charset="0"/>
                          <a:ea typeface="Tahoma" pitchFamily="34" charset="0"/>
                          <a:cs typeface="Tahoma" pitchFamily="34" charset="0"/>
                        </a:rPr>
                        <a:t>24 </a:t>
                      </a:r>
                      <a:r>
                        <a:rPr lang="en-US" sz="1600" dirty="0" smtClean="0">
                          <a:solidFill>
                            <a:schemeClr val="tx1"/>
                          </a:solidFill>
                          <a:effectLst/>
                          <a:latin typeface="Tahoma" pitchFamily="34" charset="0"/>
                          <a:ea typeface="Tahoma" pitchFamily="34" charset="0"/>
                          <a:cs typeface="Tahoma" pitchFamily="34" charset="0"/>
                        </a:rPr>
                        <a:t>Hour</a:t>
                      </a:r>
                      <a:r>
                        <a:rPr lang="th-TH" sz="1600" dirty="0" smtClean="0">
                          <a:solidFill>
                            <a:schemeClr val="tx1"/>
                          </a:solidFill>
                          <a:effectLst/>
                          <a:latin typeface="Tahoma" pitchFamily="34" charset="0"/>
                          <a:ea typeface="Tahoma" pitchFamily="34" charset="0"/>
                          <a:cs typeface="Tahoma" pitchFamily="34" charset="0"/>
                        </a:rPr>
                        <a:t>)</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r>
              <a:tr h="517912">
                <a:tc vMerge="1">
                  <a:txBody>
                    <a:bodyPr/>
                    <a:lstStyle/>
                    <a:p>
                      <a:endParaRPr lang="th-TH"/>
                    </a:p>
                  </a:txBody>
                  <a:tcPr/>
                </a:tc>
                <a:tc>
                  <a:txBody>
                    <a:bodyPr/>
                    <a:lstStyle/>
                    <a:p>
                      <a:pPr algn="ctr">
                        <a:spcAft>
                          <a:spcPts val="0"/>
                        </a:spcAft>
                      </a:pPr>
                      <a:r>
                        <a:rPr lang="en-US" sz="1600" dirty="0" smtClean="0">
                          <a:solidFill>
                            <a:schemeClr val="tx1"/>
                          </a:solidFill>
                          <a:effectLst/>
                          <a:latin typeface="Tahoma" pitchFamily="34" charset="0"/>
                          <a:ea typeface="Tahoma" pitchFamily="34" charset="0"/>
                          <a:cs typeface="Tahoma" pitchFamily="34" charset="0"/>
                        </a:rPr>
                        <a:t>Large</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c>
                  <a:txBody>
                    <a:bodyPr/>
                    <a:lstStyle/>
                    <a:p>
                      <a:pPr algn="ctr">
                        <a:spcAft>
                          <a:spcPts val="0"/>
                        </a:spcAft>
                      </a:pPr>
                      <a:r>
                        <a:rPr lang="en-US" sz="1600" dirty="0" smtClean="0">
                          <a:solidFill>
                            <a:schemeClr val="tx1"/>
                          </a:solidFill>
                          <a:effectLst/>
                          <a:latin typeface="Tahoma" pitchFamily="34" charset="0"/>
                          <a:ea typeface="Tahoma" pitchFamily="34" charset="0"/>
                          <a:cs typeface="Tahoma" pitchFamily="34" charset="0"/>
                        </a:rPr>
                        <a:t>Medium</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c>
                  <a:txBody>
                    <a:bodyPr/>
                    <a:lstStyle/>
                    <a:p>
                      <a:pPr algn="ctr">
                        <a:spcAft>
                          <a:spcPts val="0"/>
                        </a:spcAft>
                      </a:pPr>
                      <a:r>
                        <a:rPr lang="en-US" sz="1600" dirty="0" smtClean="0">
                          <a:solidFill>
                            <a:schemeClr val="tx1"/>
                          </a:solidFill>
                          <a:effectLst/>
                          <a:latin typeface="Tahoma" pitchFamily="34" charset="0"/>
                          <a:ea typeface="Tahoma" pitchFamily="34" charset="0"/>
                          <a:cs typeface="Tahoma" pitchFamily="34" charset="0"/>
                        </a:rPr>
                        <a:t>Total</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c>
                  <a:txBody>
                    <a:bodyPr/>
                    <a:lstStyle/>
                    <a:p>
                      <a:pPr algn="ctr">
                        <a:spcAft>
                          <a:spcPts val="0"/>
                        </a:spcAft>
                      </a:pPr>
                      <a:r>
                        <a:rPr lang="en-US" sz="1600" dirty="0" smtClean="0">
                          <a:solidFill>
                            <a:schemeClr val="tx1"/>
                          </a:solidFill>
                          <a:effectLst/>
                          <a:latin typeface="Tahoma" pitchFamily="34" charset="0"/>
                          <a:ea typeface="Tahoma" pitchFamily="34" charset="0"/>
                          <a:cs typeface="Tahoma" pitchFamily="34" charset="0"/>
                        </a:rPr>
                        <a:t>Large</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c>
                  <a:txBody>
                    <a:bodyPr/>
                    <a:lstStyle/>
                    <a:p>
                      <a:pPr algn="ctr">
                        <a:spcAft>
                          <a:spcPts val="0"/>
                        </a:spcAft>
                      </a:pPr>
                      <a:r>
                        <a:rPr lang="en-US" sz="1600" dirty="0" smtClean="0">
                          <a:solidFill>
                            <a:schemeClr val="tx1"/>
                          </a:solidFill>
                          <a:effectLst/>
                          <a:latin typeface="Tahoma" pitchFamily="34" charset="0"/>
                          <a:ea typeface="Tahoma" pitchFamily="34" charset="0"/>
                          <a:cs typeface="Tahoma" pitchFamily="34" charset="0"/>
                        </a:rPr>
                        <a:t>Medium</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c>
                  <a:txBody>
                    <a:bodyPr/>
                    <a:lstStyle/>
                    <a:p>
                      <a:pPr algn="ctr">
                        <a:spcAft>
                          <a:spcPts val="0"/>
                        </a:spcAft>
                      </a:pPr>
                      <a:r>
                        <a:rPr lang="en-US" sz="1600" dirty="0" smtClean="0">
                          <a:solidFill>
                            <a:schemeClr val="tx1"/>
                          </a:solidFill>
                          <a:effectLst/>
                          <a:latin typeface="Tahoma" pitchFamily="34" charset="0"/>
                          <a:ea typeface="Tahoma" pitchFamily="34" charset="0"/>
                          <a:cs typeface="Tahoma" pitchFamily="34" charset="0"/>
                        </a:rPr>
                        <a:t>Total</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c>
                  <a:txBody>
                    <a:bodyPr/>
                    <a:lstStyle/>
                    <a:p>
                      <a:pPr algn="ctr">
                        <a:spcAft>
                          <a:spcPts val="0"/>
                        </a:spcAft>
                      </a:pPr>
                      <a:r>
                        <a:rPr lang="en-US" sz="1600" dirty="0" smtClean="0">
                          <a:solidFill>
                            <a:schemeClr val="tx1"/>
                          </a:solidFill>
                          <a:effectLst/>
                          <a:latin typeface="Tahoma" pitchFamily="34" charset="0"/>
                          <a:ea typeface="Tahoma" pitchFamily="34" charset="0"/>
                          <a:cs typeface="Tahoma" pitchFamily="34" charset="0"/>
                        </a:rPr>
                        <a:t>%</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Average</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Year </a:t>
                      </a:r>
                      <a:r>
                        <a:rPr lang="th-TH" sz="1600" dirty="0" smtClean="0">
                          <a:solidFill>
                            <a:schemeClr val="tx1"/>
                          </a:solidFill>
                          <a:effectLst/>
                          <a:latin typeface="Tahoma" pitchFamily="34" charset="0"/>
                          <a:ea typeface="Tahoma" pitchFamily="34" charset="0"/>
                          <a:cs typeface="Tahoma" pitchFamily="34" charset="0"/>
                        </a:rPr>
                        <a:t> </a:t>
                      </a:r>
                      <a:r>
                        <a:rPr lang="en-US" sz="1600" dirty="0">
                          <a:solidFill>
                            <a:schemeClr val="tx1"/>
                          </a:solidFill>
                          <a:effectLst/>
                          <a:latin typeface="Tahoma" pitchFamily="34" charset="0"/>
                          <a:ea typeface="Tahoma" pitchFamily="34" charset="0"/>
                          <a:cs typeface="Tahoma" pitchFamily="34" charset="0"/>
                        </a:rPr>
                        <a:t>2543</a:t>
                      </a:r>
                    </a:p>
                  </a:txBody>
                  <a:tcPr marL="68576" marR="68576" marT="0" marB="0" anchor="ctr">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BKK</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17</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5</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22</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3,416</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82</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3,498</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97.66</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200.94</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Center</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382</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331</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713</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26,352</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4,595</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30,947</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85.15</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68.98</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North</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195</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200</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395</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13,240</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1,710</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14,950</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88.56</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67.90</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NE</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269</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189</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458</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26,170</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1,591</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27,761</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94.27</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97.29</a:t>
                      </a:r>
                    </a:p>
                  </a:txBody>
                  <a:tcPr marL="68576" marR="68576" marT="0" marB="0" anchor="b">
                    <a:solidFill>
                      <a:schemeClr val="accent5">
                        <a:lumMod val="20000"/>
                        <a:lumOff val="80000"/>
                      </a:schemeClr>
                    </a:solidFill>
                  </a:tcPr>
                </a:tc>
              </a:tr>
              <a:tr h="392181">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South</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8</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98</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106</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267</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901</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1,168</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22.86</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33.38</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Total</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871</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823</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1,694</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69,445</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8,879</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78,324</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88.66</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79.73</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Year</a:t>
                      </a:r>
                      <a:r>
                        <a:rPr lang="th-TH" sz="1600" dirty="0" smtClean="0">
                          <a:solidFill>
                            <a:schemeClr val="tx1"/>
                          </a:solidFill>
                          <a:effectLst/>
                          <a:latin typeface="Tahoma" pitchFamily="34" charset="0"/>
                          <a:ea typeface="Tahoma" pitchFamily="34" charset="0"/>
                          <a:cs typeface="Tahoma" pitchFamily="34" charset="0"/>
                        </a:rPr>
                        <a:t> </a:t>
                      </a:r>
                      <a:r>
                        <a:rPr lang="en-US" sz="1600" dirty="0">
                          <a:solidFill>
                            <a:schemeClr val="tx1"/>
                          </a:solidFill>
                          <a:effectLst/>
                          <a:latin typeface="Tahoma" pitchFamily="34" charset="0"/>
                          <a:ea typeface="Tahoma" pitchFamily="34" charset="0"/>
                          <a:cs typeface="Tahoma" pitchFamily="34" charset="0"/>
                        </a:rPr>
                        <a:t>2551</a:t>
                      </a:r>
                    </a:p>
                  </a:txBody>
                  <a:tcPr marL="68576" marR="68576" marT="0" marB="0" anchor="ctr">
                    <a:solidFill>
                      <a:schemeClr val="accent5">
                        <a:lumMod val="20000"/>
                        <a:lumOff val="80000"/>
                      </a:schemeClr>
                    </a:solidFill>
                  </a:tcPr>
                </a:tc>
                <a:tc>
                  <a:txBody>
                    <a:bodyPr/>
                    <a:lstStyle/>
                    <a:p>
                      <a:pPr>
                        <a:spcAft>
                          <a:spcPts val="0"/>
                        </a:spcAft>
                      </a:pPr>
                      <a:r>
                        <a:rPr lang="en-US" sz="1600" dirty="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spcAft>
                          <a:spcPts val="0"/>
                        </a:spcAft>
                      </a:pPr>
                      <a:r>
                        <a:rPr lang="en-US" sz="160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spcAft>
                          <a:spcPts val="0"/>
                        </a:spcAft>
                      </a:pPr>
                      <a:r>
                        <a:rPr lang="en-US" sz="160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spcAft>
                          <a:spcPts val="0"/>
                        </a:spcAft>
                      </a:pPr>
                      <a:r>
                        <a:rPr lang="en-US" sz="1600" dirty="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spcAft>
                          <a:spcPts val="0"/>
                        </a:spcAft>
                      </a:pPr>
                      <a:r>
                        <a:rPr lang="en-US" sz="160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spcAft>
                          <a:spcPts val="0"/>
                        </a:spcAft>
                      </a:pPr>
                      <a:r>
                        <a:rPr lang="en-US" sz="1600" dirty="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 </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BKK</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50</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9</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59</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9,512</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127</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9,639</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98.68</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190.24</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Center</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418</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151</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569</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66,927</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2,153</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69,080</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96.88</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160.11</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North</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308</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114</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422</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49,179</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1,265</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50,444</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97.49</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159.67</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NE</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355</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57</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412</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53,633</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551</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54,184</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98.98</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151.08</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South</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17</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56</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73</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822</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690</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1,512</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54.37</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48.35</a:t>
                      </a:r>
                    </a:p>
                  </a:txBody>
                  <a:tcPr marL="68576" marR="68576" marT="0" marB="0" anchor="b">
                    <a:solidFill>
                      <a:schemeClr val="accent5">
                        <a:lumMod val="20000"/>
                        <a:lumOff val="80000"/>
                      </a:schemeClr>
                    </a:solidFill>
                  </a:tcPr>
                </a:tc>
              </a:tr>
              <a:tr h="258957">
                <a:tc>
                  <a:txBody>
                    <a:bodyPr/>
                    <a:lstStyle/>
                    <a:p>
                      <a:pPr>
                        <a:spcAft>
                          <a:spcPts val="0"/>
                        </a:spcAft>
                      </a:pPr>
                      <a:r>
                        <a:rPr lang="en-US" sz="1600" dirty="0" smtClean="0">
                          <a:solidFill>
                            <a:schemeClr val="tx1"/>
                          </a:solidFill>
                          <a:effectLst/>
                          <a:latin typeface="Tahoma" pitchFamily="34" charset="0"/>
                          <a:ea typeface="Tahoma" pitchFamily="34" charset="0"/>
                          <a:cs typeface="Tahoma" pitchFamily="34" charset="0"/>
                        </a:rPr>
                        <a:t>Total</a:t>
                      </a:r>
                      <a:endParaRPr lang="en-US" sz="1600" dirty="0">
                        <a:solidFill>
                          <a:schemeClr val="tx1"/>
                        </a:solidFill>
                        <a:effectLst/>
                        <a:latin typeface="Tahoma" pitchFamily="34" charset="0"/>
                        <a:ea typeface="Tahoma" pitchFamily="34" charset="0"/>
                        <a:cs typeface="Tahoma" pitchFamily="34" charset="0"/>
                      </a:endParaRPr>
                    </a:p>
                  </a:txBody>
                  <a:tcPr marL="68576" marR="68576" marT="0" marB="0" anchor="ctr">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1,148</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387</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1,535</a:t>
                      </a:r>
                    </a:p>
                  </a:txBody>
                  <a:tcPr marL="68576" marR="68576" marT="0" marB="0" anchor="b">
                    <a:solidFill>
                      <a:schemeClr val="accent5">
                        <a:lumMod val="20000"/>
                        <a:lumOff val="80000"/>
                      </a:schemeClr>
                    </a:solidFill>
                  </a:tcPr>
                </a:tc>
                <a:tc>
                  <a:txBody>
                    <a:bodyPr/>
                    <a:lstStyle/>
                    <a:p>
                      <a:pPr algn="ctr">
                        <a:spcAft>
                          <a:spcPts val="0"/>
                        </a:spcAft>
                      </a:pPr>
                      <a:r>
                        <a:rPr lang="en-US" sz="1600">
                          <a:solidFill>
                            <a:schemeClr val="tx1"/>
                          </a:solidFill>
                          <a:effectLst/>
                          <a:latin typeface="Tahoma" pitchFamily="34" charset="0"/>
                          <a:ea typeface="Tahoma" pitchFamily="34" charset="0"/>
                          <a:cs typeface="Tahoma" pitchFamily="34" charset="0"/>
                        </a:rPr>
                        <a:t>180,073</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4,786</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184,859</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97.41</a:t>
                      </a:r>
                    </a:p>
                  </a:txBody>
                  <a:tcPr marL="68576" marR="68576" marT="0" marB="0" anchor="b">
                    <a:solidFill>
                      <a:schemeClr val="accent5">
                        <a:lumMod val="20000"/>
                        <a:lumOff val="80000"/>
                      </a:schemeClr>
                    </a:solidFill>
                  </a:tcPr>
                </a:tc>
                <a:tc>
                  <a:txBody>
                    <a:bodyPr/>
                    <a:lstStyle/>
                    <a:p>
                      <a:pPr algn="ctr">
                        <a:spcAft>
                          <a:spcPts val="0"/>
                        </a:spcAft>
                      </a:pPr>
                      <a:r>
                        <a:rPr lang="en-US" sz="1600" dirty="0">
                          <a:solidFill>
                            <a:schemeClr val="tx1"/>
                          </a:solidFill>
                          <a:effectLst/>
                          <a:latin typeface="Tahoma" pitchFamily="34" charset="0"/>
                          <a:ea typeface="Tahoma" pitchFamily="34" charset="0"/>
                          <a:cs typeface="Tahoma" pitchFamily="34" charset="0"/>
                        </a:rPr>
                        <a:t>156.86</a:t>
                      </a:r>
                    </a:p>
                  </a:txBody>
                  <a:tcPr marL="68576" marR="68576" marT="0" marB="0" anchor="b">
                    <a:solidFill>
                      <a:schemeClr val="accent5">
                        <a:lumMod val="20000"/>
                        <a:lumOff val="80000"/>
                      </a:schemeClr>
                    </a:solidFill>
                  </a:tcPr>
                </a:tc>
              </a:tr>
            </a:tbl>
          </a:graphicData>
        </a:graphic>
      </p:graphicFrame>
      <p:sp>
        <p:nvSpPr>
          <p:cNvPr id="46252" name="Rectangle 1"/>
          <p:cNvSpPr>
            <a:spLocks noChangeArrowheads="1"/>
          </p:cNvSpPr>
          <p:nvPr/>
        </p:nvSpPr>
        <p:spPr bwMode="auto">
          <a:xfrm>
            <a:off x="646113" y="927100"/>
            <a:ext cx="8040687" cy="708025"/>
          </a:xfrm>
          <a:prstGeom prst="rect">
            <a:avLst/>
          </a:prstGeom>
          <a:noFill/>
          <a:ln w="9525">
            <a:noFill/>
            <a:miter lim="800000"/>
            <a:headEnd/>
            <a:tailEnd/>
          </a:ln>
        </p:spPr>
        <p:txBody>
          <a:bodyPr anchor="ctr">
            <a:spAutoFit/>
          </a:bodyPr>
          <a:lstStyle/>
          <a:p>
            <a:r>
              <a:rPr lang="th-TH" altLang="th-TH">
                <a:latin typeface="Tahoma" pitchFamily="34" charset="0"/>
                <a:sym typeface="Wingdings" pitchFamily="2" charset="2"/>
              </a:rPr>
              <a:t></a:t>
            </a:r>
            <a:r>
              <a:rPr lang="en-US" altLang="th-TH">
                <a:latin typeface="Tahoma" pitchFamily="34" charset="0"/>
                <a:sym typeface="Wingdings" pitchFamily="2" charset="2"/>
              </a:rPr>
              <a:t>Number and milling capacity</a:t>
            </a:r>
            <a:r>
              <a:rPr lang="th-TH" altLang="th-TH">
                <a:latin typeface="Tahoma" pitchFamily="34" charset="0"/>
                <a:sym typeface="Wingdings" pitchFamily="2" charset="2"/>
              </a:rPr>
              <a:t> </a:t>
            </a:r>
            <a:r>
              <a:rPr lang="en-US" altLang="th-TH">
                <a:latin typeface="Tahoma" pitchFamily="34" charset="0"/>
                <a:sym typeface="Wingdings" pitchFamily="2" charset="2"/>
              </a:rPr>
              <a:t>of large and medium rice mills have significantly expanded. </a:t>
            </a:r>
            <a:endParaRPr lang="en-US" altLang="th-TH">
              <a:latin typeface="Tahoma" pitchFamily="34" charset="0"/>
            </a:endParaRPr>
          </a:p>
        </p:txBody>
      </p:sp>
      <p:sp>
        <p:nvSpPr>
          <p:cNvPr id="46253" name="Rectangle 1"/>
          <p:cNvSpPr>
            <a:spLocks noChangeArrowheads="1"/>
          </p:cNvSpPr>
          <p:nvPr/>
        </p:nvSpPr>
        <p:spPr bwMode="auto">
          <a:xfrm>
            <a:off x="611188" y="6297613"/>
            <a:ext cx="8040687" cy="431800"/>
          </a:xfrm>
          <a:prstGeom prst="rect">
            <a:avLst/>
          </a:prstGeom>
          <a:noFill/>
          <a:ln w="9525">
            <a:noFill/>
            <a:miter lim="800000"/>
            <a:headEnd/>
            <a:tailEnd/>
          </a:ln>
        </p:spPr>
        <p:txBody>
          <a:bodyPr anchor="ctr">
            <a:spAutoFit/>
          </a:bodyPr>
          <a:lstStyle/>
          <a:p>
            <a:pPr eaLnBrk="0" hangingPunct="0"/>
            <a:r>
              <a:rPr lang="en-US" altLang="th-TH" sz="1100">
                <a:latin typeface="Tahoma" pitchFamily="34" charset="0"/>
              </a:rPr>
              <a:t>Source: Chaowakul (2009).</a:t>
            </a:r>
          </a:p>
          <a:p>
            <a:pPr eaLnBrk="0" hangingPunct="0"/>
            <a:endParaRPr lang="en-US" altLang="th-TH" sz="1100">
              <a:latin typeface="Tahoma" pitchFamily="34" charset="0"/>
            </a:endParaRPr>
          </a:p>
        </p:txBody>
      </p:sp>
      <p:sp>
        <p:nvSpPr>
          <p:cNvPr id="46254"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Line 3"/>
          <p:cNvSpPr>
            <a:spLocks noChangeShapeType="1"/>
          </p:cNvSpPr>
          <p:nvPr/>
        </p:nvSpPr>
        <p:spPr bwMode="auto">
          <a:xfrm>
            <a:off x="3797300" y="2179638"/>
            <a:ext cx="0" cy="0"/>
          </a:xfrm>
          <a:prstGeom prst="line">
            <a:avLst/>
          </a:prstGeom>
          <a:noFill/>
          <a:ln w="12700" cap="rnd">
            <a:solidFill>
              <a:srgbClr val="000000"/>
            </a:solidFill>
            <a:round/>
            <a:headEnd/>
            <a:tailEnd/>
          </a:ln>
        </p:spPr>
        <p:txBody>
          <a:bodyPr/>
          <a:lstStyle/>
          <a:p>
            <a:endParaRPr lang="th-TH"/>
          </a:p>
        </p:txBody>
      </p:sp>
      <p:sp>
        <p:nvSpPr>
          <p:cNvPr id="47107" name="Line 4"/>
          <p:cNvSpPr>
            <a:spLocks noChangeShapeType="1"/>
          </p:cNvSpPr>
          <p:nvPr/>
        </p:nvSpPr>
        <p:spPr bwMode="auto">
          <a:xfrm>
            <a:off x="4033838" y="2189163"/>
            <a:ext cx="0" cy="0"/>
          </a:xfrm>
          <a:prstGeom prst="line">
            <a:avLst/>
          </a:prstGeom>
          <a:noFill/>
          <a:ln w="12700" cap="rnd">
            <a:solidFill>
              <a:srgbClr val="000000"/>
            </a:solidFill>
            <a:round/>
            <a:headEnd/>
            <a:tailEnd/>
          </a:ln>
        </p:spPr>
        <p:txBody>
          <a:bodyPr/>
          <a:lstStyle/>
          <a:p>
            <a:endParaRPr lang="th-TH"/>
          </a:p>
        </p:txBody>
      </p:sp>
      <p:sp>
        <p:nvSpPr>
          <p:cNvPr id="47108" name="Line 5"/>
          <p:cNvSpPr>
            <a:spLocks noChangeShapeType="1"/>
          </p:cNvSpPr>
          <p:nvPr/>
        </p:nvSpPr>
        <p:spPr bwMode="auto">
          <a:xfrm>
            <a:off x="3995738" y="2376488"/>
            <a:ext cx="0" cy="0"/>
          </a:xfrm>
          <a:prstGeom prst="line">
            <a:avLst/>
          </a:prstGeom>
          <a:noFill/>
          <a:ln w="12700" cap="rnd">
            <a:solidFill>
              <a:srgbClr val="000000"/>
            </a:solidFill>
            <a:round/>
            <a:headEnd/>
            <a:tailEnd/>
          </a:ln>
        </p:spPr>
        <p:txBody>
          <a:bodyPr/>
          <a:lstStyle/>
          <a:p>
            <a:endParaRPr lang="th-TH"/>
          </a:p>
        </p:txBody>
      </p:sp>
      <p:sp>
        <p:nvSpPr>
          <p:cNvPr id="47109" name="Slide Number Placeholder 29"/>
          <p:cNvSpPr txBox="1">
            <a:spLocks/>
          </p:cNvSpPr>
          <p:nvPr/>
        </p:nvSpPr>
        <p:spPr bwMode="auto">
          <a:xfrm>
            <a:off x="7715250" y="6524625"/>
            <a:ext cx="1143000" cy="333375"/>
          </a:xfrm>
          <a:prstGeom prst="rect">
            <a:avLst/>
          </a:prstGeom>
          <a:noFill/>
          <a:ln w="9525">
            <a:noFill/>
            <a:miter lim="800000"/>
            <a:headEnd/>
            <a:tailEnd/>
          </a:ln>
        </p:spPr>
        <p:txBody>
          <a:bodyPr/>
          <a:lstStyle/>
          <a:p>
            <a:pPr algn="r"/>
            <a:fld id="{75C8E56E-78CD-438E-80E5-7F6B952E7A0A}" type="slidenum">
              <a:rPr lang="en-US" altLang="th-TH" sz="1400">
                <a:cs typeface="Angsana New" pitchFamily="18" charset="-34"/>
              </a:rPr>
              <a:pPr algn="r"/>
              <a:t>45</a:t>
            </a:fld>
            <a:endParaRPr lang="en-US" altLang="th-TH" sz="1400">
              <a:cs typeface="Angsana New" pitchFamily="18" charset="-34"/>
            </a:endParaRPr>
          </a:p>
        </p:txBody>
      </p:sp>
      <p:sp>
        <p:nvSpPr>
          <p:cNvPr id="47110" name="Text Box 6"/>
          <p:cNvSpPr txBox="1">
            <a:spLocks noChangeArrowheads="1"/>
          </p:cNvSpPr>
          <p:nvPr/>
        </p:nvSpPr>
        <p:spPr bwMode="auto">
          <a:xfrm>
            <a:off x="0" y="500063"/>
            <a:ext cx="7235825" cy="400050"/>
          </a:xfrm>
          <a:prstGeom prst="rect">
            <a:avLst/>
          </a:prstGeom>
          <a:solidFill>
            <a:srgbClr val="006600"/>
          </a:solidFill>
          <a:ln w="9525">
            <a:noFill/>
            <a:miter lim="800000"/>
            <a:headEnd/>
            <a:tailEnd/>
          </a:ln>
        </p:spPr>
        <p:txBody>
          <a:bodyPr>
            <a:spAutoFit/>
          </a:bodyPr>
          <a:lstStyle/>
          <a:p>
            <a:r>
              <a:rPr lang="en-US" altLang="th-TH" b="1">
                <a:solidFill>
                  <a:schemeClr val="bg1"/>
                </a:solidFill>
                <a:latin typeface="Tahoma" pitchFamily="34" charset="0"/>
                <a:sym typeface="Wingdings 2" pitchFamily="18" charset="2"/>
              </a:rPr>
              <a:t>5.8 (continued) </a:t>
            </a:r>
            <a:endParaRPr lang="en-US" altLang="th-TH">
              <a:solidFill>
                <a:schemeClr val="bg1"/>
              </a:solidFill>
              <a:latin typeface="Tahoma" pitchFamily="34" charset="0"/>
            </a:endParaRPr>
          </a:p>
        </p:txBody>
      </p:sp>
      <p:graphicFrame>
        <p:nvGraphicFramePr>
          <p:cNvPr id="4" name="Table 3"/>
          <p:cNvGraphicFramePr>
            <a:graphicFrameLocks noGrp="1"/>
          </p:cNvGraphicFramePr>
          <p:nvPr/>
        </p:nvGraphicFramePr>
        <p:xfrm>
          <a:off x="611188" y="2205038"/>
          <a:ext cx="8247063" cy="2146300"/>
        </p:xfrm>
        <a:graphic>
          <a:graphicData uri="http://schemas.openxmlformats.org/drawingml/2006/table">
            <a:tbl>
              <a:tblPr>
                <a:tableStyleId>{5C22544A-7EE6-4342-B048-85BDC9FD1C3A}</a:tableStyleId>
              </a:tblPr>
              <a:tblGrid>
                <a:gridCol w="1152521"/>
                <a:gridCol w="1185322"/>
                <a:gridCol w="811805"/>
                <a:gridCol w="1009775"/>
                <a:gridCol w="811805"/>
                <a:gridCol w="1212015"/>
                <a:gridCol w="1161950"/>
                <a:gridCol w="901870"/>
              </a:tblGrid>
              <a:tr h="1414663">
                <a:tc>
                  <a:txBody>
                    <a:bodyPr/>
                    <a:lstStyle/>
                    <a:p>
                      <a:pPr algn="ctr">
                        <a:spcAft>
                          <a:spcPts val="0"/>
                        </a:spcAft>
                      </a:pPr>
                      <a:r>
                        <a:rPr lang="en-US" sz="1600" dirty="0" smtClean="0">
                          <a:effectLst/>
                        </a:rPr>
                        <a:t>Year</a:t>
                      </a:r>
                    </a:p>
                    <a:p>
                      <a:pPr algn="ctr">
                        <a:spcAft>
                          <a:spcPts val="0"/>
                        </a:spcAft>
                      </a:pPr>
                      <a:r>
                        <a:rPr lang="en-US" sz="1600" dirty="0" smtClean="0">
                          <a:effectLst/>
                        </a:rPr>
                        <a:t> B.E.</a:t>
                      </a:r>
                    </a:p>
                    <a:p>
                      <a:pPr algn="ctr">
                        <a:spcAft>
                          <a:spcPts val="0"/>
                        </a:spcAft>
                      </a:pPr>
                      <a:endParaRPr lang="en-US" sz="1600" dirty="0" smtClean="0">
                        <a:effectLst/>
                        <a:latin typeface="Times New Roman"/>
                        <a:ea typeface="Times New Roman"/>
                        <a:cs typeface="Angsana New"/>
                      </a:endParaRPr>
                    </a:p>
                    <a:p>
                      <a:pPr algn="ctr">
                        <a:spcAft>
                          <a:spcPts val="0"/>
                        </a:spcAft>
                      </a:pPr>
                      <a:endParaRPr lang="en-US" sz="1600" dirty="0" smtClean="0">
                        <a:effectLst/>
                        <a:latin typeface="Times New Roman"/>
                        <a:ea typeface="Times New Roman"/>
                        <a:cs typeface="Angsana New"/>
                      </a:endParaRPr>
                    </a:p>
                    <a:p>
                      <a:pPr algn="ctr">
                        <a:spcAft>
                          <a:spcPts val="0"/>
                        </a:spcAft>
                      </a:pPr>
                      <a:endParaRPr lang="en-US" sz="1600" dirty="0">
                        <a:effectLst/>
                        <a:latin typeface="Times New Roman"/>
                        <a:ea typeface="Times New Roman"/>
                        <a:cs typeface="Angsana New"/>
                      </a:endParaRPr>
                    </a:p>
                  </a:txBody>
                  <a:tcPr marL="68573" marR="68573" marT="0" marB="0" anchor="b"/>
                </a:tc>
                <a:tc gridSpan="4">
                  <a:txBody>
                    <a:bodyPr/>
                    <a:lstStyle/>
                    <a:p>
                      <a:pPr algn="ctr">
                        <a:spcAft>
                          <a:spcPts val="0"/>
                        </a:spcAft>
                      </a:pPr>
                      <a:r>
                        <a:rPr lang="en-US" sz="1600" dirty="0" smtClean="0">
                          <a:effectLst/>
                          <a:latin typeface="Tahoma" pitchFamily="34" charset="0"/>
                          <a:ea typeface="Tahoma" pitchFamily="34" charset="0"/>
                          <a:cs typeface="Tahoma" pitchFamily="34" charset="0"/>
                        </a:rPr>
                        <a:t>Average milling capacity of large rice mills</a:t>
                      </a:r>
                      <a:endParaRPr lang="en-US" sz="1600" dirty="0">
                        <a:effectLst/>
                        <a:latin typeface="Tahoma" pitchFamily="34" charset="0"/>
                        <a:ea typeface="Tahoma" pitchFamily="34" charset="0"/>
                        <a:cs typeface="Tahoma" pitchFamily="34" charset="0"/>
                      </a:endParaRPr>
                    </a:p>
                    <a:p>
                      <a:pPr algn="ctr">
                        <a:spcAft>
                          <a:spcPts val="0"/>
                        </a:spcAft>
                      </a:pPr>
                      <a:r>
                        <a:rPr lang="th-TH" sz="1600" dirty="0" smtClean="0">
                          <a:effectLst/>
                          <a:latin typeface="Tahoma" pitchFamily="34" charset="0"/>
                          <a:ea typeface="Tahoma" pitchFamily="34" charset="0"/>
                          <a:cs typeface="Tahoma" pitchFamily="34" charset="0"/>
                        </a:rPr>
                        <a:t>(</a:t>
                      </a:r>
                      <a:r>
                        <a:rPr lang="en-US" sz="1600" dirty="0" smtClean="0">
                          <a:effectLst/>
                          <a:latin typeface="Tahoma" pitchFamily="34" charset="0"/>
                          <a:ea typeface="Tahoma" pitchFamily="34" charset="0"/>
                          <a:cs typeface="Tahoma" pitchFamily="34" charset="0"/>
                        </a:rPr>
                        <a:t>ton</a:t>
                      </a:r>
                      <a:r>
                        <a:rPr lang="th-TH" sz="1600" dirty="0" smtClean="0">
                          <a:effectLst/>
                          <a:latin typeface="Tahoma" pitchFamily="34" charset="0"/>
                          <a:ea typeface="Tahoma" pitchFamily="34" charset="0"/>
                          <a:cs typeface="Tahoma" pitchFamily="34" charset="0"/>
                        </a:rPr>
                        <a:t>/</a:t>
                      </a:r>
                      <a:r>
                        <a:rPr lang="en-US" sz="1600" dirty="0" smtClean="0">
                          <a:effectLst/>
                          <a:latin typeface="Tahoma" pitchFamily="34" charset="0"/>
                          <a:ea typeface="Tahoma" pitchFamily="34" charset="0"/>
                          <a:cs typeface="Tahoma" pitchFamily="34" charset="0"/>
                        </a:rPr>
                        <a:t>day</a:t>
                      </a:r>
                      <a:r>
                        <a:rPr lang="th-TH" sz="1600" dirty="0" smtClean="0">
                          <a:effectLst/>
                          <a:latin typeface="Tahoma" pitchFamily="34" charset="0"/>
                          <a:ea typeface="Tahoma" pitchFamily="34" charset="0"/>
                          <a:cs typeface="Tahoma" pitchFamily="34" charset="0"/>
                        </a:rPr>
                        <a:t>)</a:t>
                      </a:r>
                      <a:endParaRPr lang="en-US" sz="1600" dirty="0">
                        <a:effectLst/>
                        <a:latin typeface="Tahoma" pitchFamily="34" charset="0"/>
                        <a:ea typeface="Tahoma" pitchFamily="34" charset="0"/>
                        <a:cs typeface="Tahoma" pitchFamily="34" charset="0"/>
                      </a:endParaRPr>
                    </a:p>
                  </a:txBody>
                  <a:tcPr marL="68573" marR="68573" marT="0" marB="0"/>
                </a:tc>
                <a:tc hMerge="1">
                  <a:txBody>
                    <a:bodyPr/>
                    <a:lstStyle/>
                    <a:p>
                      <a:endParaRPr lang="th-TH"/>
                    </a:p>
                  </a:txBody>
                  <a:tcPr/>
                </a:tc>
                <a:tc hMerge="1">
                  <a:txBody>
                    <a:bodyPr/>
                    <a:lstStyle/>
                    <a:p>
                      <a:endParaRPr lang="th-TH"/>
                    </a:p>
                  </a:txBody>
                  <a:tcPr/>
                </a:tc>
                <a:tc hMerge="1">
                  <a:txBody>
                    <a:bodyPr/>
                    <a:lstStyle/>
                    <a:p>
                      <a:endParaRPr lang="th-TH"/>
                    </a:p>
                  </a:txBody>
                  <a:tcPr/>
                </a:tc>
                <a:tc>
                  <a:txBody>
                    <a:bodyPr/>
                    <a:lstStyle/>
                    <a:p>
                      <a:pPr algn="ctr">
                        <a:spcAft>
                          <a:spcPts val="0"/>
                        </a:spcAft>
                      </a:pPr>
                      <a:r>
                        <a:rPr lang="en-US" sz="1600" dirty="0" smtClean="0">
                          <a:effectLst/>
                          <a:latin typeface="Tahoma" pitchFamily="34" charset="0"/>
                          <a:ea typeface="Tahoma" pitchFamily="34" charset="0"/>
                          <a:cs typeface="Tahoma" pitchFamily="34" charset="0"/>
                        </a:rPr>
                        <a:t>Total  capacity</a:t>
                      </a:r>
                      <a:endParaRPr lang="en-US" sz="1600" dirty="0">
                        <a:effectLst/>
                        <a:latin typeface="Tahoma" pitchFamily="34" charset="0"/>
                        <a:ea typeface="Tahoma" pitchFamily="34" charset="0"/>
                        <a:cs typeface="Tahoma" pitchFamily="34" charset="0"/>
                      </a:endParaRPr>
                    </a:p>
                    <a:p>
                      <a:pPr algn="ctr">
                        <a:spcAft>
                          <a:spcPts val="0"/>
                        </a:spcAft>
                      </a:pPr>
                      <a:r>
                        <a:rPr lang="th-TH" sz="1600" dirty="0" smtClean="0">
                          <a:effectLst/>
                          <a:latin typeface="Tahoma" pitchFamily="34" charset="0"/>
                          <a:ea typeface="Tahoma" pitchFamily="34" charset="0"/>
                          <a:cs typeface="Tahoma" pitchFamily="34" charset="0"/>
                        </a:rPr>
                        <a:t>(</a:t>
                      </a:r>
                      <a:r>
                        <a:rPr lang="en-US" sz="1600" dirty="0" smtClean="0">
                          <a:effectLst/>
                          <a:latin typeface="Tahoma" pitchFamily="34" charset="0"/>
                          <a:ea typeface="Tahoma" pitchFamily="34" charset="0"/>
                          <a:cs typeface="Tahoma" pitchFamily="34" charset="0"/>
                        </a:rPr>
                        <a:t>1,000 ton</a:t>
                      </a:r>
                      <a:r>
                        <a:rPr lang="th-TH" sz="1600" dirty="0" smtClean="0">
                          <a:effectLst/>
                          <a:latin typeface="Tahoma" pitchFamily="34" charset="0"/>
                          <a:ea typeface="Tahoma" pitchFamily="34" charset="0"/>
                          <a:cs typeface="Tahoma" pitchFamily="34" charset="0"/>
                        </a:rPr>
                        <a:t>/</a:t>
                      </a:r>
                      <a:r>
                        <a:rPr lang="en-US" sz="1600" dirty="0" smtClean="0">
                          <a:effectLst/>
                          <a:latin typeface="Tahoma" pitchFamily="34" charset="0"/>
                          <a:ea typeface="Tahoma" pitchFamily="34" charset="0"/>
                          <a:cs typeface="Tahoma" pitchFamily="34" charset="0"/>
                        </a:rPr>
                        <a:t>annual) (1)</a:t>
                      </a:r>
                      <a:endParaRPr lang="en-US" sz="1600" dirty="0">
                        <a:effectLst/>
                        <a:latin typeface="Tahoma" pitchFamily="34" charset="0"/>
                        <a:ea typeface="Tahoma" pitchFamily="34" charset="0"/>
                        <a:cs typeface="Tahoma" pitchFamily="34" charset="0"/>
                      </a:endParaRPr>
                    </a:p>
                  </a:txBody>
                  <a:tcPr marL="68573" marR="68573" marT="0" marB="0" anchor="b"/>
                </a:tc>
                <a:tc>
                  <a:txBody>
                    <a:bodyPr/>
                    <a:lstStyle/>
                    <a:p>
                      <a:pPr algn="ctr">
                        <a:spcAft>
                          <a:spcPts val="0"/>
                        </a:spcAft>
                      </a:pPr>
                      <a:r>
                        <a:rPr lang="en-US" sz="1600" dirty="0" smtClean="0">
                          <a:effectLst/>
                          <a:latin typeface="Tahoma" pitchFamily="34" charset="0"/>
                          <a:ea typeface="Tahoma" pitchFamily="34" charset="0"/>
                          <a:cs typeface="Tahoma" pitchFamily="34" charset="0"/>
                        </a:rPr>
                        <a:t>Total rice production(2)</a:t>
                      </a:r>
                      <a:endParaRPr lang="en-US" sz="1600" dirty="0">
                        <a:effectLst/>
                        <a:latin typeface="Tahoma" pitchFamily="34" charset="0"/>
                        <a:ea typeface="Tahoma" pitchFamily="34" charset="0"/>
                        <a:cs typeface="Tahoma" pitchFamily="34" charset="0"/>
                      </a:endParaRPr>
                    </a:p>
                  </a:txBody>
                  <a:tcPr marL="68573" marR="68573" marT="0" marB="0" anchor="b"/>
                </a:tc>
                <a:tc>
                  <a:txBody>
                    <a:bodyPr/>
                    <a:lstStyle/>
                    <a:p>
                      <a:pPr algn="ctr">
                        <a:spcAft>
                          <a:spcPts val="0"/>
                        </a:spcAft>
                      </a:pPr>
                      <a:r>
                        <a:rPr lang="en-US" sz="1600" dirty="0" smtClean="0">
                          <a:effectLst/>
                          <a:latin typeface="Tahoma" pitchFamily="34" charset="0"/>
                          <a:ea typeface="Tahoma" pitchFamily="34" charset="0"/>
                          <a:cs typeface="Tahoma" pitchFamily="34" charset="0"/>
                        </a:rPr>
                        <a:t>Ratio of (1)/(2)</a:t>
                      </a:r>
                      <a:endParaRPr lang="en-US" sz="1600" dirty="0">
                        <a:effectLst/>
                        <a:latin typeface="Tahoma" pitchFamily="34" charset="0"/>
                        <a:ea typeface="Tahoma" pitchFamily="34" charset="0"/>
                        <a:cs typeface="Tahoma" pitchFamily="34" charset="0"/>
                      </a:endParaRPr>
                    </a:p>
                  </a:txBody>
                  <a:tcPr marL="68573" marR="68573" marT="0" marB="0" anchor="b"/>
                </a:tc>
              </a:tr>
              <a:tr h="243879">
                <a:tc>
                  <a:txBody>
                    <a:bodyPr/>
                    <a:lstStyle/>
                    <a:p>
                      <a:pPr algn="ctr">
                        <a:spcAft>
                          <a:spcPts val="0"/>
                        </a:spcAft>
                      </a:pPr>
                      <a:r>
                        <a:rPr lang="en-US" sz="1600" dirty="0">
                          <a:effectLst/>
                        </a:rPr>
                        <a:t> </a:t>
                      </a:r>
                      <a:endParaRPr lang="en-US" sz="1600" dirty="0">
                        <a:effectLst/>
                        <a:latin typeface="Times New Roman"/>
                        <a:ea typeface="Times New Roman"/>
                        <a:cs typeface="Angsana New"/>
                      </a:endParaRPr>
                    </a:p>
                  </a:txBody>
                  <a:tcPr marL="68573" marR="68573" marT="0" marB="0" anchor="b"/>
                </a:tc>
                <a:tc>
                  <a:txBody>
                    <a:bodyPr/>
                    <a:lstStyle/>
                    <a:p>
                      <a:pPr algn="ctr">
                        <a:spcAft>
                          <a:spcPts val="0"/>
                        </a:spcAft>
                      </a:pPr>
                      <a:r>
                        <a:rPr lang="en-US" sz="1600" dirty="0" smtClean="0">
                          <a:effectLst/>
                          <a:latin typeface="Tahoma" pitchFamily="34" charset="0"/>
                          <a:ea typeface="Tahoma" pitchFamily="34" charset="0"/>
                          <a:cs typeface="Tahoma" pitchFamily="34" charset="0"/>
                        </a:rPr>
                        <a:t>BKK</a:t>
                      </a:r>
                      <a:endParaRPr lang="en-US" sz="1600" dirty="0">
                        <a:effectLst/>
                        <a:latin typeface="Tahoma" pitchFamily="34" charset="0"/>
                        <a:ea typeface="Tahoma" pitchFamily="34" charset="0"/>
                        <a:cs typeface="Tahoma" pitchFamily="34" charset="0"/>
                      </a:endParaRPr>
                    </a:p>
                  </a:txBody>
                  <a:tcPr marL="68573" marR="68573" marT="0" marB="0"/>
                </a:tc>
                <a:tc>
                  <a:txBody>
                    <a:bodyPr/>
                    <a:lstStyle/>
                    <a:p>
                      <a:pPr algn="ctr">
                        <a:spcAft>
                          <a:spcPts val="0"/>
                        </a:spcAft>
                      </a:pPr>
                      <a:r>
                        <a:rPr lang="en-US" sz="1600" dirty="0" smtClean="0">
                          <a:effectLst/>
                          <a:latin typeface="Tahoma" pitchFamily="34" charset="0"/>
                          <a:ea typeface="Tahoma" pitchFamily="34" charset="0"/>
                          <a:cs typeface="Tahoma" pitchFamily="34" charset="0"/>
                        </a:rPr>
                        <a:t>Center</a:t>
                      </a:r>
                      <a:endParaRPr lang="en-US" sz="1600" dirty="0">
                        <a:effectLst/>
                        <a:latin typeface="Tahoma" pitchFamily="34" charset="0"/>
                        <a:ea typeface="Tahoma" pitchFamily="34" charset="0"/>
                        <a:cs typeface="Tahoma" pitchFamily="34" charset="0"/>
                      </a:endParaRPr>
                    </a:p>
                  </a:txBody>
                  <a:tcPr marL="68573" marR="68573" marT="0" marB="0"/>
                </a:tc>
                <a:tc>
                  <a:txBody>
                    <a:bodyPr/>
                    <a:lstStyle/>
                    <a:p>
                      <a:pPr algn="ctr">
                        <a:spcAft>
                          <a:spcPts val="0"/>
                        </a:spcAft>
                      </a:pPr>
                      <a:r>
                        <a:rPr lang="en-US" sz="1600" dirty="0" smtClean="0">
                          <a:effectLst/>
                          <a:latin typeface="Tahoma" pitchFamily="34" charset="0"/>
                          <a:ea typeface="Tahoma" pitchFamily="34" charset="0"/>
                          <a:cs typeface="Tahoma" pitchFamily="34" charset="0"/>
                        </a:rPr>
                        <a:t>North</a:t>
                      </a:r>
                      <a:endParaRPr lang="en-US" sz="1600" dirty="0">
                        <a:effectLst/>
                        <a:latin typeface="Tahoma" pitchFamily="34" charset="0"/>
                        <a:ea typeface="Tahoma" pitchFamily="34" charset="0"/>
                        <a:cs typeface="Tahoma" pitchFamily="34" charset="0"/>
                      </a:endParaRPr>
                    </a:p>
                  </a:txBody>
                  <a:tcPr marL="68573" marR="68573" marT="0" marB="0"/>
                </a:tc>
                <a:tc>
                  <a:txBody>
                    <a:bodyPr/>
                    <a:lstStyle/>
                    <a:p>
                      <a:pPr algn="ctr">
                        <a:spcAft>
                          <a:spcPts val="0"/>
                        </a:spcAft>
                      </a:pPr>
                      <a:r>
                        <a:rPr lang="en-US" sz="1600" dirty="0" smtClean="0">
                          <a:effectLst/>
                          <a:latin typeface="Tahoma" pitchFamily="34" charset="0"/>
                          <a:ea typeface="Tahoma" pitchFamily="34" charset="0"/>
                          <a:cs typeface="Tahoma" pitchFamily="34" charset="0"/>
                        </a:rPr>
                        <a:t>NE</a:t>
                      </a:r>
                      <a:endParaRPr lang="en-US" sz="1600" dirty="0">
                        <a:effectLst/>
                        <a:latin typeface="Tahoma" pitchFamily="34" charset="0"/>
                        <a:ea typeface="Tahoma" pitchFamily="34" charset="0"/>
                        <a:cs typeface="Tahoma" pitchFamily="34" charset="0"/>
                      </a:endParaRPr>
                    </a:p>
                  </a:txBody>
                  <a:tcPr marL="68573" marR="68573" marT="0" marB="0" anchor="b"/>
                </a:tc>
                <a:tc>
                  <a:txBody>
                    <a:bodyPr/>
                    <a:lstStyle/>
                    <a:p>
                      <a:pPr algn="ctr">
                        <a:spcAft>
                          <a:spcPts val="0"/>
                        </a:spcAft>
                      </a:pPr>
                      <a:r>
                        <a:rPr lang="th-TH" sz="1600" dirty="0">
                          <a:effectLst/>
                          <a:latin typeface="Tahoma" pitchFamily="34" charset="0"/>
                          <a:ea typeface="Tahoma" pitchFamily="34" charset="0"/>
                          <a:cs typeface="Tahoma" pitchFamily="34" charset="0"/>
                        </a:rPr>
                        <a:t> </a:t>
                      </a:r>
                      <a:endParaRPr lang="en-US" sz="1600" dirty="0">
                        <a:effectLst/>
                        <a:latin typeface="Tahoma" pitchFamily="34" charset="0"/>
                        <a:ea typeface="Tahoma" pitchFamily="34" charset="0"/>
                        <a:cs typeface="Tahoma" pitchFamily="34" charset="0"/>
                      </a:endParaRPr>
                    </a:p>
                  </a:txBody>
                  <a:tcPr marL="68573" marR="68573" marT="0" marB="0"/>
                </a:tc>
                <a:tc>
                  <a:txBody>
                    <a:bodyPr/>
                    <a:lstStyle/>
                    <a:p>
                      <a:pPr algn="ctr">
                        <a:spcAft>
                          <a:spcPts val="0"/>
                        </a:spcAft>
                      </a:pPr>
                      <a:r>
                        <a:rPr lang="th-TH" sz="1600">
                          <a:effectLst/>
                          <a:latin typeface="Tahoma" pitchFamily="34" charset="0"/>
                          <a:ea typeface="Tahoma" pitchFamily="34" charset="0"/>
                          <a:cs typeface="Tahoma" pitchFamily="34" charset="0"/>
                        </a:rPr>
                        <a:t> </a:t>
                      </a:r>
                      <a:endParaRPr lang="en-US" sz="1600">
                        <a:effectLst/>
                        <a:latin typeface="Tahoma" pitchFamily="34" charset="0"/>
                        <a:ea typeface="Tahoma" pitchFamily="34" charset="0"/>
                        <a:cs typeface="Tahoma" pitchFamily="34" charset="0"/>
                      </a:endParaRPr>
                    </a:p>
                  </a:txBody>
                  <a:tcPr marL="68573" marR="68573" marT="0" marB="0" anchor="b"/>
                </a:tc>
                <a:tc>
                  <a:txBody>
                    <a:bodyPr/>
                    <a:lstStyle/>
                    <a:p>
                      <a:pPr algn="ctr">
                        <a:spcAft>
                          <a:spcPts val="0"/>
                        </a:spcAft>
                      </a:pPr>
                      <a:r>
                        <a:rPr lang="th-TH" sz="1600">
                          <a:effectLst/>
                          <a:latin typeface="Tahoma" pitchFamily="34" charset="0"/>
                          <a:ea typeface="Tahoma" pitchFamily="34" charset="0"/>
                          <a:cs typeface="Tahoma" pitchFamily="34" charset="0"/>
                        </a:rPr>
                        <a:t> </a:t>
                      </a:r>
                      <a:endParaRPr lang="en-US" sz="1600">
                        <a:effectLst/>
                        <a:latin typeface="Tahoma" pitchFamily="34" charset="0"/>
                        <a:ea typeface="Tahoma" pitchFamily="34" charset="0"/>
                        <a:cs typeface="Tahoma" pitchFamily="34" charset="0"/>
                      </a:endParaRPr>
                    </a:p>
                  </a:txBody>
                  <a:tcPr marL="68573" marR="68573" marT="0" marB="0" anchor="b"/>
                </a:tc>
              </a:tr>
              <a:tr h="243879">
                <a:tc>
                  <a:txBody>
                    <a:bodyPr/>
                    <a:lstStyle/>
                    <a:p>
                      <a:pPr algn="ctr">
                        <a:spcAft>
                          <a:spcPts val="0"/>
                        </a:spcAft>
                      </a:pPr>
                      <a:r>
                        <a:rPr lang="en-US" sz="1600" dirty="0">
                          <a:effectLst/>
                        </a:rPr>
                        <a:t>2543</a:t>
                      </a:r>
                      <a:endParaRPr lang="en-US" sz="1600" dirty="0">
                        <a:effectLst/>
                        <a:latin typeface="Times New Roman"/>
                        <a:ea typeface="Times New Roman"/>
                        <a:cs typeface="Angsana New"/>
                      </a:endParaRPr>
                    </a:p>
                  </a:txBody>
                  <a:tcPr marL="68573" marR="68573" marT="0" marB="0" anchor="ctr"/>
                </a:tc>
                <a:tc>
                  <a:txBody>
                    <a:bodyPr/>
                    <a:lstStyle/>
                    <a:p>
                      <a:pPr algn="ctr">
                        <a:spcAft>
                          <a:spcPts val="0"/>
                        </a:spcAft>
                      </a:pPr>
                      <a:r>
                        <a:rPr lang="en-US" sz="1600" dirty="0">
                          <a:effectLst/>
                          <a:latin typeface="Tahoma" pitchFamily="34" charset="0"/>
                          <a:ea typeface="Tahoma" pitchFamily="34" charset="0"/>
                          <a:cs typeface="Tahoma" pitchFamily="34" charset="0"/>
                        </a:rPr>
                        <a:t>200.94</a:t>
                      </a:r>
                    </a:p>
                  </a:txBody>
                  <a:tcPr marL="68573" marR="68573" marT="0" marB="0" anchor="b"/>
                </a:tc>
                <a:tc>
                  <a:txBody>
                    <a:bodyPr/>
                    <a:lstStyle/>
                    <a:p>
                      <a:pPr algn="ctr">
                        <a:spcAft>
                          <a:spcPts val="0"/>
                        </a:spcAft>
                      </a:pPr>
                      <a:r>
                        <a:rPr lang="en-US" sz="1600" dirty="0">
                          <a:effectLst/>
                          <a:latin typeface="Tahoma" pitchFamily="34" charset="0"/>
                          <a:ea typeface="Tahoma" pitchFamily="34" charset="0"/>
                          <a:cs typeface="Tahoma" pitchFamily="34" charset="0"/>
                        </a:rPr>
                        <a:t>68.98</a:t>
                      </a:r>
                    </a:p>
                  </a:txBody>
                  <a:tcPr marL="68573" marR="68573" marT="0" marB="0" anchor="b"/>
                </a:tc>
                <a:tc>
                  <a:txBody>
                    <a:bodyPr/>
                    <a:lstStyle/>
                    <a:p>
                      <a:pPr algn="ctr">
                        <a:spcAft>
                          <a:spcPts val="0"/>
                        </a:spcAft>
                      </a:pPr>
                      <a:r>
                        <a:rPr lang="en-US" sz="1600" dirty="0">
                          <a:effectLst/>
                          <a:latin typeface="Tahoma" pitchFamily="34" charset="0"/>
                          <a:ea typeface="Tahoma" pitchFamily="34" charset="0"/>
                          <a:cs typeface="Tahoma" pitchFamily="34" charset="0"/>
                        </a:rPr>
                        <a:t>67.90</a:t>
                      </a:r>
                    </a:p>
                  </a:txBody>
                  <a:tcPr marL="68573" marR="68573" marT="0" marB="0" anchor="b"/>
                </a:tc>
                <a:tc>
                  <a:txBody>
                    <a:bodyPr/>
                    <a:lstStyle/>
                    <a:p>
                      <a:pPr algn="ctr">
                        <a:spcAft>
                          <a:spcPts val="0"/>
                        </a:spcAft>
                      </a:pPr>
                      <a:r>
                        <a:rPr lang="en-US" sz="1600" dirty="0">
                          <a:effectLst/>
                          <a:latin typeface="Tahoma" pitchFamily="34" charset="0"/>
                          <a:ea typeface="Tahoma" pitchFamily="34" charset="0"/>
                          <a:cs typeface="Tahoma" pitchFamily="34" charset="0"/>
                        </a:rPr>
                        <a:t>97.29</a:t>
                      </a:r>
                    </a:p>
                  </a:txBody>
                  <a:tcPr marL="68573" marR="68573" marT="0" marB="0" anchor="b"/>
                </a:tc>
                <a:tc>
                  <a:txBody>
                    <a:bodyPr/>
                    <a:lstStyle/>
                    <a:p>
                      <a:pPr algn="ctr">
                        <a:spcAft>
                          <a:spcPts val="0"/>
                        </a:spcAft>
                      </a:pPr>
                      <a:r>
                        <a:rPr lang="en-US" sz="1600">
                          <a:effectLst/>
                          <a:latin typeface="Tahoma" pitchFamily="34" charset="0"/>
                          <a:ea typeface="Tahoma" pitchFamily="34" charset="0"/>
                          <a:cs typeface="Tahoma" pitchFamily="34" charset="0"/>
                        </a:rPr>
                        <a:t>28,588.260</a:t>
                      </a:r>
                    </a:p>
                  </a:txBody>
                  <a:tcPr marL="68573" marR="68573" marT="0" marB="0" anchor="b"/>
                </a:tc>
                <a:tc>
                  <a:txBody>
                    <a:bodyPr/>
                    <a:lstStyle/>
                    <a:p>
                      <a:pPr algn="ctr">
                        <a:spcAft>
                          <a:spcPts val="0"/>
                        </a:spcAft>
                      </a:pPr>
                      <a:r>
                        <a:rPr lang="en-US" sz="1600">
                          <a:effectLst/>
                          <a:latin typeface="Tahoma" pitchFamily="34" charset="0"/>
                          <a:ea typeface="Tahoma" pitchFamily="34" charset="0"/>
                          <a:cs typeface="Tahoma" pitchFamily="34" charset="0"/>
                        </a:rPr>
                        <a:t>25,844</a:t>
                      </a:r>
                    </a:p>
                  </a:txBody>
                  <a:tcPr marL="68573" marR="68573" marT="0" marB="0" anchor="b"/>
                </a:tc>
                <a:tc>
                  <a:txBody>
                    <a:bodyPr/>
                    <a:lstStyle/>
                    <a:p>
                      <a:pPr algn="ctr">
                        <a:spcAft>
                          <a:spcPts val="0"/>
                        </a:spcAft>
                      </a:pPr>
                      <a:r>
                        <a:rPr lang="en-US" sz="1600" dirty="0">
                          <a:effectLst/>
                          <a:latin typeface="Tahoma" pitchFamily="34" charset="0"/>
                          <a:ea typeface="Tahoma" pitchFamily="34" charset="0"/>
                          <a:cs typeface="Tahoma" pitchFamily="34" charset="0"/>
                        </a:rPr>
                        <a:t>1.11</a:t>
                      </a:r>
                    </a:p>
                  </a:txBody>
                  <a:tcPr marL="68573" marR="68573" marT="0" marB="0" anchor="b"/>
                </a:tc>
              </a:tr>
              <a:tr h="243879">
                <a:tc>
                  <a:txBody>
                    <a:bodyPr/>
                    <a:lstStyle/>
                    <a:p>
                      <a:pPr algn="ctr">
                        <a:spcAft>
                          <a:spcPts val="0"/>
                        </a:spcAft>
                      </a:pPr>
                      <a:r>
                        <a:rPr lang="en-US" sz="1600" dirty="0">
                          <a:effectLst/>
                        </a:rPr>
                        <a:t>2551</a:t>
                      </a:r>
                      <a:endParaRPr lang="en-US" sz="1600" dirty="0">
                        <a:effectLst/>
                        <a:latin typeface="Times New Roman"/>
                        <a:ea typeface="Times New Roman"/>
                        <a:cs typeface="Angsana New"/>
                      </a:endParaRPr>
                    </a:p>
                  </a:txBody>
                  <a:tcPr marL="68573" marR="68573" marT="0" marB="0" anchor="b"/>
                </a:tc>
                <a:tc>
                  <a:txBody>
                    <a:bodyPr/>
                    <a:lstStyle/>
                    <a:p>
                      <a:pPr algn="ctr">
                        <a:spcAft>
                          <a:spcPts val="0"/>
                        </a:spcAft>
                      </a:pPr>
                      <a:r>
                        <a:rPr lang="en-US" sz="1600">
                          <a:effectLst/>
                          <a:latin typeface="Tahoma" pitchFamily="34" charset="0"/>
                          <a:ea typeface="Tahoma" pitchFamily="34" charset="0"/>
                          <a:cs typeface="Tahoma" pitchFamily="34" charset="0"/>
                        </a:rPr>
                        <a:t>190.24</a:t>
                      </a:r>
                    </a:p>
                  </a:txBody>
                  <a:tcPr marL="68573" marR="68573" marT="0" marB="0" anchor="b"/>
                </a:tc>
                <a:tc>
                  <a:txBody>
                    <a:bodyPr/>
                    <a:lstStyle/>
                    <a:p>
                      <a:pPr algn="ctr">
                        <a:spcAft>
                          <a:spcPts val="0"/>
                        </a:spcAft>
                      </a:pPr>
                      <a:r>
                        <a:rPr lang="en-US" sz="1600">
                          <a:effectLst/>
                          <a:latin typeface="Tahoma" pitchFamily="34" charset="0"/>
                          <a:ea typeface="Tahoma" pitchFamily="34" charset="0"/>
                          <a:cs typeface="Tahoma" pitchFamily="34" charset="0"/>
                        </a:rPr>
                        <a:t>160.11</a:t>
                      </a:r>
                    </a:p>
                  </a:txBody>
                  <a:tcPr marL="68573" marR="68573" marT="0" marB="0" anchor="b"/>
                </a:tc>
                <a:tc>
                  <a:txBody>
                    <a:bodyPr/>
                    <a:lstStyle/>
                    <a:p>
                      <a:pPr algn="ctr">
                        <a:spcAft>
                          <a:spcPts val="0"/>
                        </a:spcAft>
                      </a:pPr>
                      <a:r>
                        <a:rPr lang="en-US" sz="1600">
                          <a:effectLst/>
                          <a:latin typeface="Tahoma" pitchFamily="34" charset="0"/>
                          <a:ea typeface="Tahoma" pitchFamily="34" charset="0"/>
                          <a:cs typeface="Tahoma" pitchFamily="34" charset="0"/>
                        </a:rPr>
                        <a:t>159.67</a:t>
                      </a:r>
                    </a:p>
                  </a:txBody>
                  <a:tcPr marL="68573" marR="68573" marT="0" marB="0" anchor="b"/>
                </a:tc>
                <a:tc>
                  <a:txBody>
                    <a:bodyPr/>
                    <a:lstStyle/>
                    <a:p>
                      <a:pPr algn="ctr">
                        <a:spcAft>
                          <a:spcPts val="0"/>
                        </a:spcAft>
                      </a:pPr>
                      <a:r>
                        <a:rPr lang="en-US" sz="1600" dirty="0">
                          <a:effectLst/>
                          <a:latin typeface="Tahoma" pitchFamily="34" charset="0"/>
                          <a:ea typeface="Tahoma" pitchFamily="34" charset="0"/>
                          <a:cs typeface="Tahoma" pitchFamily="34" charset="0"/>
                        </a:rPr>
                        <a:t>151.08</a:t>
                      </a:r>
                    </a:p>
                  </a:txBody>
                  <a:tcPr marL="68573" marR="68573" marT="0" marB="0" anchor="b"/>
                </a:tc>
                <a:tc>
                  <a:txBody>
                    <a:bodyPr/>
                    <a:lstStyle/>
                    <a:p>
                      <a:pPr algn="ctr">
                        <a:spcAft>
                          <a:spcPts val="0"/>
                        </a:spcAft>
                      </a:pPr>
                      <a:r>
                        <a:rPr lang="en-US" sz="1600" dirty="0">
                          <a:effectLst/>
                          <a:latin typeface="Tahoma" pitchFamily="34" charset="0"/>
                          <a:ea typeface="Tahoma" pitchFamily="34" charset="0"/>
                          <a:cs typeface="Tahoma" pitchFamily="34" charset="0"/>
                        </a:rPr>
                        <a:t>67,473.535</a:t>
                      </a:r>
                    </a:p>
                  </a:txBody>
                  <a:tcPr marL="68573" marR="68573" marT="0" marB="0" anchor="b"/>
                </a:tc>
                <a:tc>
                  <a:txBody>
                    <a:bodyPr/>
                    <a:lstStyle/>
                    <a:p>
                      <a:pPr algn="ctr">
                        <a:spcAft>
                          <a:spcPts val="0"/>
                        </a:spcAft>
                      </a:pPr>
                      <a:r>
                        <a:rPr lang="en-US" sz="1600" dirty="0">
                          <a:effectLst/>
                          <a:latin typeface="Tahoma" pitchFamily="34" charset="0"/>
                          <a:ea typeface="Tahoma" pitchFamily="34" charset="0"/>
                          <a:cs typeface="Tahoma" pitchFamily="34" charset="0"/>
                        </a:rPr>
                        <a:t>32,250</a:t>
                      </a:r>
                    </a:p>
                  </a:txBody>
                  <a:tcPr marL="68573" marR="68573" marT="0" marB="0" anchor="b"/>
                </a:tc>
                <a:tc>
                  <a:txBody>
                    <a:bodyPr/>
                    <a:lstStyle/>
                    <a:p>
                      <a:pPr algn="ctr">
                        <a:spcAft>
                          <a:spcPts val="0"/>
                        </a:spcAft>
                      </a:pPr>
                      <a:r>
                        <a:rPr lang="en-US" sz="1600" dirty="0">
                          <a:effectLst/>
                          <a:latin typeface="Tahoma" pitchFamily="34" charset="0"/>
                          <a:ea typeface="Tahoma" pitchFamily="34" charset="0"/>
                          <a:cs typeface="Tahoma" pitchFamily="34" charset="0"/>
                        </a:rPr>
                        <a:t>2.09</a:t>
                      </a:r>
                    </a:p>
                  </a:txBody>
                  <a:tcPr marL="68573" marR="68573" marT="0" marB="0" anchor="b"/>
                </a:tc>
              </a:tr>
            </a:tbl>
          </a:graphicData>
        </a:graphic>
      </p:graphicFrame>
      <p:sp>
        <p:nvSpPr>
          <p:cNvPr id="47155" name="Rectangle 1"/>
          <p:cNvSpPr>
            <a:spLocks noChangeArrowheads="1"/>
          </p:cNvSpPr>
          <p:nvPr/>
        </p:nvSpPr>
        <p:spPr bwMode="auto">
          <a:xfrm>
            <a:off x="611188" y="1219200"/>
            <a:ext cx="8424862" cy="708025"/>
          </a:xfrm>
          <a:prstGeom prst="rect">
            <a:avLst/>
          </a:prstGeom>
          <a:noFill/>
          <a:ln w="9525">
            <a:noFill/>
            <a:miter lim="800000"/>
            <a:headEnd/>
            <a:tailEnd/>
          </a:ln>
        </p:spPr>
        <p:txBody>
          <a:bodyPr anchor="ctr">
            <a:spAutoFit/>
          </a:bodyPr>
          <a:lstStyle/>
          <a:p>
            <a:r>
              <a:rPr lang="th-TH" altLang="th-TH">
                <a:latin typeface="Tahoma" pitchFamily="34" charset="0"/>
                <a:sym typeface="Wingdings" pitchFamily="2" charset="2"/>
              </a:rPr>
              <a:t></a:t>
            </a:r>
            <a:r>
              <a:rPr lang="en-US" altLang="th-TH">
                <a:latin typeface="Tahoma" pitchFamily="34" charset="0"/>
                <a:sym typeface="Wingdings" pitchFamily="2" charset="2"/>
              </a:rPr>
              <a:t>If the capacity is concerned, its too much investment in milling capacity.</a:t>
            </a:r>
            <a:endParaRPr lang="th-TH" altLang="th-TH">
              <a:latin typeface="Tahoma" pitchFamily="34" charset="0"/>
            </a:endParaRPr>
          </a:p>
        </p:txBody>
      </p:sp>
      <p:sp>
        <p:nvSpPr>
          <p:cNvPr id="47156" name="Rectangle 1"/>
          <p:cNvSpPr>
            <a:spLocks noChangeArrowheads="1"/>
          </p:cNvSpPr>
          <p:nvPr/>
        </p:nvSpPr>
        <p:spPr bwMode="auto">
          <a:xfrm>
            <a:off x="611188" y="6383338"/>
            <a:ext cx="3600450" cy="260350"/>
          </a:xfrm>
          <a:prstGeom prst="rect">
            <a:avLst/>
          </a:prstGeom>
          <a:noFill/>
          <a:ln w="9525">
            <a:noFill/>
            <a:miter lim="800000"/>
            <a:headEnd/>
            <a:tailEnd/>
          </a:ln>
        </p:spPr>
        <p:txBody>
          <a:bodyPr anchor="ctr">
            <a:spAutoFit/>
          </a:bodyPr>
          <a:lstStyle/>
          <a:p>
            <a:pPr eaLnBrk="0" hangingPunct="0"/>
            <a:r>
              <a:rPr lang="en-US" altLang="th-TH" sz="1100">
                <a:latin typeface="Tahoma" pitchFamily="34" charset="0"/>
              </a:rPr>
              <a:t>Source: Chaowakul (2009)</a:t>
            </a:r>
          </a:p>
        </p:txBody>
      </p:sp>
      <p:sp>
        <p:nvSpPr>
          <p:cNvPr id="47157"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Line 3"/>
          <p:cNvSpPr>
            <a:spLocks noChangeShapeType="1"/>
          </p:cNvSpPr>
          <p:nvPr/>
        </p:nvSpPr>
        <p:spPr bwMode="auto">
          <a:xfrm>
            <a:off x="3797300" y="2179638"/>
            <a:ext cx="0" cy="0"/>
          </a:xfrm>
          <a:prstGeom prst="line">
            <a:avLst/>
          </a:prstGeom>
          <a:noFill/>
          <a:ln w="12700" cap="rnd">
            <a:solidFill>
              <a:srgbClr val="000000"/>
            </a:solidFill>
            <a:round/>
            <a:headEnd/>
            <a:tailEnd/>
          </a:ln>
        </p:spPr>
        <p:txBody>
          <a:bodyPr/>
          <a:lstStyle/>
          <a:p>
            <a:endParaRPr lang="th-TH"/>
          </a:p>
        </p:txBody>
      </p:sp>
      <p:sp>
        <p:nvSpPr>
          <p:cNvPr id="48131" name="Line 4"/>
          <p:cNvSpPr>
            <a:spLocks noChangeShapeType="1"/>
          </p:cNvSpPr>
          <p:nvPr/>
        </p:nvSpPr>
        <p:spPr bwMode="auto">
          <a:xfrm>
            <a:off x="4033838" y="2189163"/>
            <a:ext cx="0" cy="0"/>
          </a:xfrm>
          <a:prstGeom prst="line">
            <a:avLst/>
          </a:prstGeom>
          <a:noFill/>
          <a:ln w="12700" cap="rnd">
            <a:solidFill>
              <a:srgbClr val="000000"/>
            </a:solidFill>
            <a:round/>
            <a:headEnd/>
            <a:tailEnd/>
          </a:ln>
        </p:spPr>
        <p:txBody>
          <a:bodyPr/>
          <a:lstStyle/>
          <a:p>
            <a:endParaRPr lang="th-TH"/>
          </a:p>
        </p:txBody>
      </p:sp>
      <p:sp>
        <p:nvSpPr>
          <p:cNvPr id="48132" name="Line 5"/>
          <p:cNvSpPr>
            <a:spLocks noChangeShapeType="1"/>
          </p:cNvSpPr>
          <p:nvPr/>
        </p:nvSpPr>
        <p:spPr bwMode="auto">
          <a:xfrm>
            <a:off x="3995738" y="2376488"/>
            <a:ext cx="0" cy="0"/>
          </a:xfrm>
          <a:prstGeom prst="line">
            <a:avLst/>
          </a:prstGeom>
          <a:noFill/>
          <a:ln w="12700" cap="rnd">
            <a:solidFill>
              <a:srgbClr val="000000"/>
            </a:solidFill>
            <a:round/>
            <a:headEnd/>
            <a:tailEnd/>
          </a:ln>
        </p:spPr>
        <p:txBody>
          <a:bodyPr/>
          <a:lstStyle/>
          <a:p>
            <a:endParaRPr lang="th-TH"/>
          </a:p>
        </p:txBody>
      </p:sp>
      <p:sp>
        <p:nvSpPr>
          <p:cNvPr id="48133" name="Text Box 7"/>
          <p:cNvSpPr txBox="1">
            <a:spLocks noChangeArrowheads="1"/>
          </p:cNvSpPr>
          <p:nvPr/>
        </p:nvSpPr>
        <p:spPr bwMode="auto">
          <a:xfrm>
            <a:off x="323850" y="3533775"/>
            <a:ext cx="8569325" cy="400050"/>
          </a:xfrm>
          <a:prstGeom prst="rect">
            <a:avLst/>
          </a:prstGeom>
          <a:solidFill>
            <a:schemeClr val="bg1"/>
          </a:solidFill>
          <a:ln w="9525">
            <a:noFill/>
            <a:miter lim="800000"/>
            <a:headEnd/>
            <a:tailEnd/>
          </a:ln>
        </p:spPr>
        <p:txBody>
          <a:bodyPr>
            <a:spAutoFit/>
          </a:bodyPr>
          <a:lstStyle/>
          <a:p>
            <a:pPr marL="266700" indent="-266700">
              <a:spcBef>
                <a:spcPct val="50000"/>
              </a:spcBef>
            </a:pPr>
            <a:r>
              <a:rPr lang="en-US" altLang="th-TH">
                <a:latin typeface="Tahoma" pitchFamily="34" charset="0"/>
                <a:sym typeface="Wingdings" pitchFamily="2" charset="2"/>
              </a:rPr>
              <a:t>High pledged price cause farmers to grow less quality rice.</a:t>
            </a:r>
            <a:endParaRPr lang="en-US" altLang="th-TH">
              <a:latin typeface="Tahoma" pitchFamily="34" charset="0"/>
            </a:endParaRPr>
          </a:p>
        </p:txBody>
      </p:sp>
      <p:sp>
        <p:nvSpPr>
          <p:cNvPr id="48134" name="Text Box 9"/>
          <p:cNvSpPr txBox="1">
            <a:spLocks noChangeArrowheads="1"/>
          </p:cNvSpPr>
          <p:nvPr/>
        </p:nvSpPr>
        <p:spPr bwMode="auto">
          <a:xfrm>
            <a:off x="179388" y="455613"/>
            <a:ext cx="6408737" cy="461962"/>
          </a:xfrm>
          <a:prstGeom prst="rect">
            <a:avLst/>
          </a:prstGeom>
          <a:solidFill>
            <a:srgbClr val="006600"/>
          </a:solidFill>
          <a:ln w="9525">
            <a:noFill/>
            <a:miter lim="800000"/>
            <a:headEnd/>
            <a:tailEnd/>
          </a:ln>
        </p:spPr>
        <p:txBody>
          <a:bodyPr>
            <a:spAutoFit/>
          </a:bodyPr>
          <a:lstStyle/>
          <a:p>
            <a:pPr>
              <a:spcBef>
                <a:spcPct val="50000"/>
              </a:spcBef>
            </a:pPr>
            <a:r>
              <a:rPr lang="en-US" altLang="th-TH" sz="2400" b="1">
                <a:solidFill>
                  <a:schemeClr val="bg1"/>
                </a:solidFill>
                <a:latin typeface="Tahoma" pitchFamily="34" charset="0"/>
                <a:sym typeface="Wingdings 2" pitchFamily="18" charset="2"/>
              </a:rPr>
              <a:t>5.9 Impacts  of Pledging Scheme</a:t>
            </a:r>
            <a:endParaRPr lang="en-US" altLang="th-TH" sz="2400" b="1">
              <a:solidFill>
                <a:schemeClr val="bg1"/>
              </a:solidFill>
              <a:latin typeface="Tahoma" pitchFamily="34" charset="0"/>
            </a:endParaRPr>
          </a:p>
        </p:txBody>
      </p:sp>
      <p:sp>
        <p:nvSpPr>
          <p:cNvPr id="48135" name="Text Box 7"/>
          <p:cNvSpPr txBox="1">
            <a:spLocks noChangeArrowheads="1"/>
          </p:cNvSpPr>
          <p:nvPr/>
        </p:nvSpPr>
        <p:spPr bwMode="auto">
          <a:xfrm>
            <a:off x="236538" y="4613275"/>
            <a:ext cx="8569325" cy="400050"/>
          </a:xfrm>
          <a:prstGeom prst="rect">
            <a:avLst/>
          </a:prstGeom>
          <a:solidFill>
            <a:schemeClr val="bg1"/>
          </a:solidFill>
          <a:ln w="9525">
            <a:noFill/>
            <a:miter lim="800000"/>
            <a:headEnd/>
            <a:tailEnd/>
          </a:ln>
        </p:spPr>
        <p:txBody>
          <a:bodyPr>
            <a:spAutoFit/>
          </a:bodyPr>
          <a:lstStyle/>
          <a:p>
            <a:pPr marL="533400" indent="-533400"/>
            <a:r>
              <a:rPr lang="th-TH" altLang="th-TH">
                <a:latin typeface="Tahoma" pitchFamily="34" charset="0"/>
                <a:sym typeface="Wingdings" pitchFamily="2" charset="2"/>
              </a:rPr>
              <a:t></a:t>
            </a:r>
            <a:r>
              <a:rPr lang="th-TH" altLang="th-TH">
                <a:latin typeface="Tahoma" pitchFamily="34" charset="0"/>
              </a:rPr>
              <a:t> </a:t>
            </a:r>
            <a:r>
              <a:rPr lang="en-US" altLang="th-TH">
                <a:latin typeface="Tahoma" pitchFamily="34" charset="0"/>
              </a:rPr>
              <a:t>Agricultural future market trading on rice is vanished</a:t>
            </a:r>
            <a:r>
              <a:rPr lang="en-US" altLang="th-TH" b="1">
                <a:latin typeface="Tahoma" pitchFamily="34" charset="0"/>
              </a:rPr>
              <a:t>.</a:t>
            </a:r>
          </a:p>
        </p:txBody>
      </p:sp>
      <p:sp>
        <p:nvSpPr>
          <p:cNvPr id="48136" name="Text Box 7"/>
          <p:cNvSpPr txBox="1">
            <a:spLocks noChangeArrowheads="1"/>
          </p:cNvSpPr>
          <p:nvPr/>
        </p:nvSpPr>
        <p:spPr bwMode="auto">
          <a:xfrm>
            <a:off x="250825" y="4037013"/>
            <a:ext cx="8569325" cy="400050"/>
          </a:xfrm>
          <a:prstGeom prst="rect">
            <a:avLst/>
          </a:prstGeom>
          <a:solidFill>
            <a:schemeClr val="bg1"/>
          </a:solidFill>
          <a:ln w="9525">
            <a:noFill/>
            <a:miter lim="800000"/>
            <a:headEnd/>
            <a:tailEnd/>
          </a:ln>
        </p:spPr>
        <p:txBody>
          <a:bodyPr>
            <a:spAutoFit/>
          </a:bodyPr>
          <a:lstStyle/>
          <a:p>
            <a:pPr marL="533400" indent="-533400">
              <a:spcBef>
                <a:spcPct val="50000"/>
              </a:spcBef>
            </a:pPr>
            <a:r>
              <a:rPr lang="en-US" altLang="th-TH">
                <a:latin typeface="Tahoma" pitchFamily="34" charset="0"/>
                <a:sym typeface="Wingdings" pitchFamily="2" charset="2"/>
              </a:rPr>
              <a:t>High operation cost in managing the scheme.</a:t>
            </a:r>
            <a:endParaRPr lang="th-TH" altLang="th-TH">
              <a:latin typeface="Tahoma" pitchFamily="34" charset="0"/>
              <a:sym typeface="Wingdings" pitchFamily="2" charset="2"/>
            </a:endParaRPr>
          </a:p>
        </p:txBody>
      </p:sp>
      <p:sp>
        <p:nvSpPr>
          <p:cNvPr id="48137" name="Text Box 7"/>
          <p:cNvSpPr txBox="1">
            <a:spLocks noChangeArrowheads="1"/>
          </p:cNvSpPr>
          <p:nvPr/>
        </p:nvSpPr>
        <p:spPr bwMode="auto">
          <a:xfrm>
            <a:off x="236538" y="5084763"/>
            <a:ext cx="8569325" cy="708025"/>
          </a:xfrm>
          <a:prstGeom prst="rect">
            <a:avLst/>
          </a:prstGeom>
          <a:solidFill>
            <a:schemeClr val="bg1"/>
          </a:solidFill>
          <a:ln w="9525">
            <a:noFill/>
            <a:miter lim="800000"/>
            <a:headEnd/>
            <a:tailEnd/>
          </a:ln>
        </p:spPr>
        <p:txBody>
          <a:bodyPr>
            <a:spAutoFit/>
          </a:bodyPr>
          <a:lstStyle/>
          <a:p>
            <a:r>
              <a:rPr lang="en-US" altLang="th-TH">
                <a:latin typeface="Tahoma" pitchFamily="34" charset="0"/>
                <a:sym typeface="Wingdings" pitchFamily="2" charset="2"/>
              </a:rPr>
              <a:t>Poapongsakorn (2011)</a:t>
            </a:r>
            <a:r>
              <a:rPr lang="th-TH" altLang="th-TH">
                <a:latin typeface="Tahoma" pitchFamily="34" charset="0"/>
                <a:sym typeface="Wingdings" pitchFamily="2" charset="2"/>
              </a:rPr>
              <a:t> </a:t>
            </a:r>
            <a:r>
              <a:rPr lang="en-US" altLang="th-TH">
                <a:latin typeface="Tahoma" pitchFamily="34" charset="0"/>
                <a:sym typeface="Wingdings" pitchFamily="2" charset="2"/>
              </a:rPr>
              <a:t>showed that it created a rent seeking of some involving group and including a corruption.</a:t>
            </a:r>
            <a:endParaRPr lang="en-US" altLang="th-TH" b="1">
              <a:latin typeface="Tahoma" pitchFamily="34" charset="0"/>
            </a:endParaRPr>
          </a:p>
        </p:txBody>
      </p:sp>
      <p:sp>
        <p:nvSpPr>
          <p:cNvPr id="48138" name="TextBox 2"/>
          <p:cNvSpPr txBox="1">
            <a:spLocks noChangeArrowheads="1"/>
          </p:cNvSpPr>
          <p:nvPr/>
        </p:nvSpPr>
        <p:spPr bwMode="auto">
          <a:xfrm>
            <a:off x="323850" y="1804988"/>
            <a:ext cx="6769100" cy="400050"/>
          </a:xfrm>
          <a:prstGeom prst="rect">
            <a:avLst/>
          </a:prstGeom>
          <a:noFill/>
          <a:ln w="9525">
            <a:noFill/>
            <a:miter lim="800000"/>
            <a:headEnd/>
            <a:tailEnd/>
          </a:ln>
        </p:spPr>
        <p:txBody>
          <a:bodyPr>
            <a:spAutoFit/>
          </a:bodyPr>
          <a:lstStyle/>
          <a:p>
            <a:r>
              <a:rPr lang="en-US" altLang="zh-TW">
                <a:latin typeface="Tahoma" pitchFamily="34" charset="0"/>
                <a:sym typeface="Wingdings" pitchFamily="2" charset="2"/>
              </a:rPr>
              <a:t>Government is  a prime buyer in the market.</a:t>
            </a:r>
            <a:endParaRPr lang="th-TH" altLang="th-TH">
              <a:latin typeface="Tahoma" pitchFamily="34" charset="0"/>
              <a:ea typeface="PMingLiU" pitchFamily="18" charset="-120"/>
            </a:endParaRPr>
          </a:p>
        </p:txBody>
      </p:sp>
      <p:sp>
        <p:nvSpPr>
          <p:cNvPr id="48139" name="TextBox 3"/>
          <p:cNvSpPr txBox="1">
            <a:spLocks noChangeArrowheads="1"/>
          </p:cNvSpPr>
          <p:nvPr/>
        </p:nvSpPr>
        <p:spPr bwMode="auto">
          <a:xfrm>
            <a:off x="323850" y="2720975"/>
            <a:ext cx="8207375" cy="708025"/>
          </a:xfrm>
          <a:prstGeom prst="rect">
            <a:avLst/>
          </a:prstGeom>
          <a:noFill/>
          <a:ln w="9525">
            <a:noFill/>
            <a:miter lim="800000"/>
            <a:headEnd/>
            <a:tailEnd/>
          </a:ln>
        </p:spPr>
        <p:txBody>
          <a:bodyPr>
            <a:spAutoFit/>
          </a:bodyPr>
          <a:lstStyle/>
          <a:p>
            <a:r>
              <a:rPr lang="en-US" altLang="zh-TW">
                <a:latin typeface="Tahoma" pitchFamily="34" charset="0"/>
                <a:sym typeface="Wingdings" pitchFamily="2" charset="2"/>
              </a:rPr>
              <a:t>The paddy was not redeemed creating too much rice in the public rice stock as well as a budget burden.</a:t>
            </a:r>
            <a:endParaRPr lang="th-TH" altLang="th-TH">
              <a:latin typeface="Tahoma" pitchFamily="34" charset="0"/>
              <a:ea typeface="PMingLiU" pitchFamily="18" charset="-120"/>
            </a:endParaRPr>
          </a:p>
        </p:txBody>
      </p:sp>
      <p:sp>
        <p:nvSpPr>
          <p:cNvPr id="48140" name="Slide Number Placeholder 29"/>
          <p:cNvSpPr txBox="1">
            <a:spLocks/>
          </p:cNvSpPr>
          <p:nvPr/>
        </p:nvSpPr>
        <p:spPr bwMode="auto">
          <a:xfrm>
            <a:off x="7715250" y="6524625"/>
            <a:ext cx="1143000" cy="333375"/>
          </a:xfrm>
          <a:prstGeom prst="rect">
            <a:avLst/>
          </a:prstGeom>
          <a:noFill/>
          <a:ln w="9525">
            <a:noFill/>
            <a:miter lim="800000"/>
            <a:headEnd/>
            <a:tailEnd/>
          </a:ln>
        </p:spPr>
        <p:txBody>
          <a:bodyPr/>
          <a:lstStyle/>
          <a:p>
            <a:pPr algn="r"/>
            <a:fld id="{009B918A-29B2-4A72-9054-1A13E845BD2B}" type="slidenum">
              <a:rPr lang="en-US" altLang="th-TH" sz="1400">
                <a:cs typeface="Angsana New" pitchFamily="18" charset="-34"/>
              </a:rPr>
              <a:pPr algn="r"/>
              <a:t>46</a:t>
            </a:fld>
            <a:endParaRPr lang="en-US" altLang="th-TH" sz="1400">
              <a:cs typeface="Angsana New" pitchFamily="18" charset="-34"/>
            </a:endParaRPr>
          </a:p>
        </p:txBody>
      </p:sp>
      <p:sp>
        <p:nvSpPr>
          <p:cNvPr id="48141" name="TextBox 2"/>
          <p:cNvSpPr txBox="1">
            <a:spLocks noChangeArrowheads="1"/>
          </p:cNvSpPr>
          <p:nvPr/>
        </p:nvSpPr>
        <p:spPr bwMode="auto">
          <a:xfrm>
            <a:off x="323850" y="2306638"/>
            <a:ext cx="8482013" cy="401637"/>
          </a:xfrm>
          <a:prstGeom prst="rect">
            <a:avLst/>
          </a:prstGeom>
          <a:noFill/>
          <a:ln w="9525">
            <a:noFill/>
            <a:miter lim="800000"/>
            <a:headEnd/>
            <a:tailEnd/>
          </a:ln>
        </p:spPr>
        <p:txBody>
          <a:bodyPr>
            <a:spAutoFit/>
          </a:bodyPr>
          <a:lstStyle/>
          <a:p>
            <a:r>
              <a:rPr lang="en-US" altLang="zh-TW">
                <a:latin typeface="Tahoma" pitchFamily="34" charset="0"/>
                <a:sym typeface="Wingdings" pitchFamily="2" charset="2"/>
              </a:rPr>
              <a:t>Private  central market has to force out of business.</a:t>
            </a:r>
            <a:endParaRPr lang="th-TH" altLang="th-TH">
              <a:latin typeface="Tahoma" pitchFamily="34" charset="0"/>
              <a:ea typeface="PMingLiU" pitchFamily="18" charset="-120"/>
            </a:endParaRPr>
          </a:p>
        </p:txBody>
      </p:sp>
      <p:sp>
        <p:nvSpPr>
          <p:cNvPr id="48142" name="TextBox 2"/>
          <p:cNvSpPr txBox="1">
            <a:spLocks noChangeArrowheads="1"/>
          </p:cNvSpPr>
          <p:nvPr/>
        </p:nvSpPr>
        <p:spPr bwMode="auto">
          <a:xfrm>
            <a:off x="323850" y="1052513"/>
            <a:ext cx="8497888" cy="708025"/>
          </a:xfrm>
          <a:prstGeom prst="rect">
            <a:avLst/>
          </a:prstGeom>
          <a:noFill/>
          <a:ln w="9525">
            <a:noFill/>
            <a:miter lim="800000"/>
            <a:headEnd/>
            <a:tailEnd/>
          </a:ln>
        </p:spPr>
        <p:txBody>
          <a:bodyPr>
            <a:spAutoFit/>
          </a:bodyPr>
          <a:lstStyle/>
          <a:p>
            <a:r>
              <a:rPr lang="en-US" altLang="zh-TW">
                <a:latin typeface="Tahoma" pitchFamily="34" charset="0"/>
                <a:sym typeface="Wingdings" pitchFamily="2" charset="2"/>
              </a:rPr>
              <a:t>Some  farmers realized the rising in their income but that for very short run</a:t>
            </a:r>
            <a:r>
              <a:rPr lang="en-US" altLang="zh-TW" b="1">
                <a:latin typeface="Tahoma" pitchFamily="34" charset="0"/>
                <a:sym typeface="Wingdings" pitchFamily="2" charset="2"/>
              </a:rPr>
              <a:t>.</a:t>
            </a:r>
            <a:endParaRPr lang="th-TH" altLang="th-TH">
              <a:latin typeface="Tahoma" pitchFamily="34" charset="0"/>
              <a:ea typeface="PMingLiU" pitchFamily="18" charset="-120"/>
            </a:endParaRPr>
          </a:p>
        </p:txBody>
      </p:sp>
      <p:sp>
        <p:nvSpPr>
          <p:cNvPr id="48143"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4"/>
          <p:cNvSpPr txBox="1">
            <a:spLocks noChangeArrowheads="1"/>
          </p:cNvSpPr>
          <p:nvPr/>
        </p:nvSpPr>
        <p:spPr bwMode="auto">
          <a:xfrm>
            <a:off x="0" y="312738"/>
            <a:ext cx="8243888" cy="523875"/>
          </a:xfrm>
          <a:prstGeom prst="rect">
            <a:avLst/>
          </a:prstGeom>
          <a:solidFill>
            <a:srgbClr val="006600"/>
          </a:solidFill>
          <a:ln w="9525">
            <a:noFill/>
            <a:miter lim="800000"/>
            <a:headEnd/>
            <a:tailEnd/>
          </a:ln>
        </p:spPr>
        <p:txBody>
          <a:bodyPr>
            <a:spAutoFit/>
          </a:bodyPr>
          <a:lstStyle/>
          <a:p>
            <a:r>
              <a:rPr lang="en-US" altLang="th-TH" sz="2800" b="1">
                <a:solidFill>
                  <a:schemeClr val="bg1"/>
                </a:solidFill>
                <a:latin typeface="Tahoma" pitchFamily="34" charset="0"/>
              </a:rPr>
              <a:t>5.10  Channels of Rent Seeking Opportunity</a:t>
            </a:r>
            <a:endParaRPr lang="th-TH" altLang="th-TH" sz="2800" b="1">
              <a:solidFill>
                <a:schemeClr val="bg1"/>
              </a:solidFill>
              <a:latin typeface="Tahoma" pitchFamily="34" charset="0"/>
            </a:endParaRPr>
          </a:p>
        </p:txBody>
      </p:sp>
      <p:pic>
        <p:nvPicPr>
          <p:cNvPr id="49155" name="Picture 2" descr="http://thaipublica.org/wp-content/uploads/2012/04/%E0%B8%82%E0%B9%89%E0%B8%B2%E0%B8%A7%E0%B9%80%E0%B8%9B%E0%B8%A5%E0%B8%B7%E0%B8%AD%E0%B8%81.png">
            <a:hlinkClick r:id="rId2"/>
          </p:cNvPr>
          <p:cNvPicPr>
            <a:picLocks noChangeAspect="1" noChangeArrowheads="1"/>
          </p:cNvPicPr>
          <p:nvPr/>
        </p:nvPicPr>
        <p:blipFill>
          <a:blip r:embed="rId3"/>
          <a:srcRect/>
          <a:stretch>
            <a:fillRect/>
          </a:stretch>
        </p:blipFill>
        <p:spPr bwMode="auto">
          <a:xfrm>
            <a:off x="250825" y="1412875"/>
            <a:ext cx="8569325" cy="4895850"/>
          </a:xfrm>
          <a:prstGeom prst="rect">
            <a:avLst/>
          </a:prstGeom>
          <a:noFill/>
          <a:ln w="9525">
            <a:noFill/>
            <a:miter lim="800000"/>
            <a:headEnd/>
            <a:tailEnd/>
          </a:ln>
        </p:spPr>
      </p:pic>
      <p:sp>
        <p:nvSpPr>
          <p:cNvPr id="49156" name="TextBox 11"/>
          <p:cNvSpPr txBox="1">
            <a:spLocks noChangeArrowheads="1"/>
          </p:cNvSpPr>
          <p:nvPr/>
        </p:nvSpPr>
        <p:spPr bwMode="auto">
          <a:xfrm>
            <a:off x="468313" y="879475"/>
            <a:ext cx="8135937" cy="461963"/>
          </a:xfrm>
          <a:prstGeom prst="rect">
            <a:avLst/>
          </a:prstGeom>
          <a:solidFill>
            <a:srgbClr val="7030A0"/>
          </a:solidFill>
          <a:ln w="9525">
            <a:noFill/>
            <a:miter lim="800000"/>
            <a:headEnd/>
            <a:tailEnd/>
          </a:ln>
        </p:spPr>
        <p:txBody>
          <a:bodyPr>
            <a:spAutoFit/>
          </a:bodyPr>
          <a:lstStyle/>
          <a:p>
            <a:r>
              <a:rPr lang="th-TH" altLang="th-TH" sz="2400">
                <a:solidFill>
                  <a:schemeClr val="bg1"/>
                </a:solidFill>
                <a:sym typeface="Wingdings" pitchFamily="2" charset="2"/>
              </a:rPr>
              <a:t></a:t>
            </a:r>
            <a:r>
              <a:rPr lang="en-US" altLang="th-TH" sz="2400">
                <a:solidFill>
                  <a:schemeClr val="bg1"/>
                </a:solidFill>
                <a:sym typeface="Wingdings" pitchFamily="2" charset="2"/>
              </a:rPr>
              <a:t>Activities Driving to Corruption Process </a:t>
            </a:r>
            <a:endParaRPr lang="th-TH" altLang="th-TH" sz="2400">
              <a:solidFill>
                <a:schemeClr val="bg1"/>
              </a:solidFill>
            </a:endParaRPr>
          </a:p>
        </p:txBody>
      </p:sp>
      <p:sp>
        <p:nvSpPr>
          <p:cNvPr id="49157" name="TextBox 1"/>
          <p:cNvSpPr txBox="1">
            <a:spLocks noChangeArrowheads="1"/>
          </p:cNvSpPr>
          <p:nvPr/>
        </p:nvSpPr>
        <p:spPr bwMode="auto">
          <a:xfrm>
            <a:off x="468313" y="6308725"/>
            <a:ext cx="3167062" cy="261938"/>
          </a:xfrm>
          <a:prstGeom prst="rect">
            <a:avLst/>
          </a:prstGeom>
          <a:noFill/>
          <a:ln w="9525">
            <a:noFill/>
            <a:miter lim="800000"/>
            <a:headEnd/>
            <a:tailEnd/>
          </a:ln>
        </p:spPr>
        <p:txBody>
          <a:bodyPr>
            <a:spAutoFit/>
          </a:bodyPr>
          <a:lstStyle/>
          <a:p>
            <a:r>
              <a:rPr lang="en-US" altLang="th-TH" sz="1100">
                <a:latin typeface="Tahoma" pitchFamily="34" charset="0"/>
              </a:rPr>
              <a:t>Source: Thaipublica</a:t>
            </a:r>
            <a:endParaRPr lang="th-TH" altLang="th-TH" sz="1100">
              <a:latin typeface="Tahoma" pitchFamily="34" charset="0"/>
            </a:endParaRPr>
          </a:p>
        </p:txBody>
      </p:sp>
      <p:sp>
        <p:nvSpPr>
          <p:cNvPr id="49158"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152400" y="404813"/>
            <a:ext cx="6435725" cy="503237"/>
          </a:xfrm>
          <a:solidFill>
            <a:srgbClr val="006600"/>
          </a:solidFill>
        </p:spPr>
        <p:txBody>
          <a:bodyPr/>
          <a:lstStyle/>
          <a:p>
            <a:pPr algn="l" eaLnBrk="1" hangingPunct="1">
              <a:lnSpc>
                <a:spcPct val="65000"/>
              </a:lnSpc>
            </a:pPr>
            <a:r>
              <a:rPr lang="en-US" altLang="th-TH" sz="2400" b="1" smtClean="0">
                <a:solidFill>
                  <a:schemeClr val="bg1"/>
                </a:solidFill>
                <a:latin typeface="Tahoma" pitchFamily="34" charset="0"/>
                <a:cs typeface="Tahoma" pitchFamily="34" charset="0"/>
                <a:sym typeface="Wingdings" pitchFamily="2" charset="2"/>
              </a:rPr>
              <a:t>5.11 Increasing Budget burden</a:t>
            </a:r>
            <a:endParaRPr lang="th-TH" altLang="th-TH" sz="1600" b="1" i="1" smtClean="0">
              <a:solidFill>
                <a:schemeClr val="bg1"/>
              </a:solidFill>
              <a:latin typeface="Tahoma" pitchFamily="34" charset="0"/>
              <a:cs typeface="Tahoma" pitchFamily="34" charset="0"/>
            </a:endParaRPr>
          </a:p>
        </p:txBody>
      </p:sp>
      <p:sp>
        <p:nvSpPr>
          <p:cNvPr id="50179" name="Slide Number Placeholder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6BA7EAD1-11A5-4923-A1EE-F06F36218034}" type="slidenum">
              <a:rPr lang="en-US" altLang="th-TH" sz="1400" smtClean="0">
                <a:solidFill>
                  <a:schemeClr val="tx1"/>
                </a:solidFill>
                <a:cs typeface="Angsana New" pitchFamily="18" charset="-34"/>
              </a:rPr>
              <a:pPr/>
              <a:t>48</a:t>
            </a:fld>
            <a:endParaRPr lang="th-TH" altLang="th-TH" sz="1400" smtClean="0">
              <a:solidFill>
                <a:schemeClr val="tx1"/>
              </a:solidFill>
              <a:cs typeface="Angsana New" pitchFamily="18" charset="-34"/>
            </a:endParaRPr>
          </a:p>
        </p:txBody>
      </p:sp>
      <p:pic>
        <p:nvPicPr>
          <p:cNvPr id="50180" name="Picture 191"/>
          <p:cNvPicPr>
            <a:picLocks noChangeAspect="1" noChangeArrowheads="1"/>
          </p:cNvPicPr>
          <p:nvPr/>
        </p:nvPicPr>
        <p:blipFill>
          <a:blip r:embed="rId3"/>
          <a:srcRect/>
          <a:stretch>
            <a:fillRect/>
          </a:stretch>
        </p:blipFill>
        <p:spPr bwMode="auto">
          <a:xfrm>
            <a:off x="179388" y="3043238"/>
            <a:ext cx="8839200" cy="3409950"/>
          </a:xfrm>
          <a:prstGeom prst="rect">
            <a:avLst/>
          </a:prstGeom>
          <a:noFill/>
          <a:ln w="9525">
            <a:noFill/>
            <a:miter lim="800000"/>
            <a:headEnd/>
            <a:tailEnd/>
          </a:ln>
        </p:spPr>
      </p:pic>
      <p:sp>
        <p:nvSpPr>
          <p:cNvPr id="50181" name="Rectangle 194"/>
          <p:cNvSpPr>
            <a:spLocks noChangeArrowheads="1"/>
          </p:cNvSpPr>
          <p:nvPr/>
        </p:nvSpPr>
        <p:spPr bwMode="auto">
          <a:xfrm>
            <a:off x="395288" y="6524625"/>
            <a:ext cx="2305050" cy="266700"/>
          </a:xfrm>
          <a:prstGeom prst="rect">
            <a:avLst/>
          </a:prstGeom>
          <a:noFill/>
          <a:ln w="9525">
            <a:noFill/>
            <a:miter lim="800000"/>
            <a:headEnd/>
            <a:tailEnd/>
          </a:ln>
        </p:spPr>
        <p:txBody>
          <a:bodyPr/>
          <a:lstStyle/>
          <a:p>
            <a:pPr marL="233363" indent="-233363">
              <a:lnSpc>
                <a:spcPct val="80000"/>
              </a:lnSpc>
              <a:spcBef>
                <a:spcPct val="20000"/>
              </a:spcBef>
              <a:buFont typeface="Wingdings" pitchFamily="2" charset="2"/>
              <a:buNone/>
            </a:pPr>
            <a:r>
              <a:rPr lang="en-US" altLang="th-TH" sz="1200" i="1">
                <a:latin typeface="Tahoma" pitchFamily="34" charset="0"/>
              </a:rPr>
              <a:t>Source: Spawasu (2009)</a:t>
            </a:r>
            <a:endParaRPr lang="th-TH" altLang="th-TH" sz="1200" i="1">
              <a:latin typeface="Tahoma" pitchFamily="34" charset="0"/>
            </a:endParaRPr>
          </a:p>
        </p:txBody>
      </p:sp>
      <p:sp>
        <p:nvSpPr>
          <p:cNvPr id="50182" name="TextBox 1"/>
          <p:cNvSpPr txBox="1">
            <a:spLocks noChangeArrowheads="1"/>
          </p:cNvSpPr>
          <p:nvPr/>
        </p:nvSpPr>
        <p:spPr bwMode="auto">
          <a:xfrm>
            <a:off x="395288" y="908050"/>
            <a:ext cx="6048375" cy="400050"/>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Total budget use in 2009 is about 120 billion baht.</a:t>
            </a:r>
            <a:endParaRPr lang="th-TH" altLang="th-TH"/>
          </a:p>
        </p:txBody>
      </p:sp>
      <p:sp>
        <p:nvSpPr>
          <p:cNvPr id="50183" name="TextBox 10"/>
          <p:cNvSpPr txBox="1">
            <a:spLocks noChangeArrowheads="1"/>
          </p:cNvSpPr>
          <p:nvPr/>
        </p:nvSpPr>
        <p:spPr bwMode="auto">
          <a:xfrm>
            <a:off x="395288" y="1373188"/>
            <a:ext cx="8596312" cy="708025"/>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During crop year 2011/12-2012/13, the government has already used the budget for the scheme about  680 billion baht (excluding operation cost)</a:t>
            </a:r>
            <a:endParaRPr lang="th-TH" altLang="th-TH"/>
          </a:p>
        </p:txBody>
      </p:sp>
      <p:sp>
        <p:nvSpPr>
          <p:cNvPr id="50184"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ustDataLst>
      <p:tags r:id="rId1"/>
    </p:custData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noChangeArrowheads="1"/>
          </p:cNvSpPr>
          <p:nvPr>
            <p:ph type="body" idx="4294967295"/>
          </p:nvPr>
        </p:nvSpPr>
        <p:spPr>
          <a:xfrm>
            <a:off x="0" y="1412875"/>
            <a:ext cx="8358188" cy="1944688"/>
          </a:xfrm>
        </p:spPr>
        <p:txBody>
          <a:bodyPr/>
          <a:lstStyle/>
          <a:p>
            <a:pPr marL="0" indent="0" eaLnBrk="1" hangingPunct="1">
              <a:lnSpc>
                <a:spcPct val="110000"/>
              </a:lnSpc>
              <a:buFontTx/>
              <a:buNone/>
            </a:pPr>
            <a:r>
              <a:rPr lang="en-US" altLang="th-TH" sz="2000" smtClean="0">
                <a:latin typeface="Tahoma" pitchFamily="34" charset="0"/>
                <a:cs typeface="Tahoma" pitchFamily="34" charset="0"/>
                <a:sym typeface="Wingdings" pitchFamily="2" charset="2"/>
              </a:rPr>
              <a:t>It was designed to guarantee minimum income to all rice growing households, particularly the poor farmers.</a:t>
            </a:r>
            <a:endParaRPr lang="th-TH" altLang="th-TH" sz="2000" smtClean="0">
              <a:latin typeface="Tahoma" pitchFamily="34" charset="0"/>
              <a:cs typeface="Tahoma" pitchFamily="34" charset="0"/>
            </a:endParaRPr>
          </a:p>
          <a:p>
            <a:pPr marL="0" indent="0" eaLnBrk="1" hangingPunct="1">
              <a:lnSpc>
                <a:spcPct val="110000"/>
              </a:lnSpc>
              <a:buFontTx/>
              <a:buNone/>
            </a:pPr>
            <a:r>
              <a:rPr lang="en-US" altLang="th-TH" sz="2000" smtClean="0">
                <a:latin typeface="Tahoma" pitchFamily="34" charset="0"/>
                <a:cs typeface="Tahoma" pitchFamily="34" charset="0"/>
                <a:sym typeface="Wingdings" pitchFamily="2" charset="2"/>
              </a:rPr>
              <a:t>The program is also promoted a private sector in rice marketing.</a:t>
            </a:r>
            <a:endParaRPr lang="th-TH" altLang="th-TH" sz="2000" smtClean="0">
              <a:latin typeface="Tahoma" pitchFamily="34" charset="0"/>
              <a:cs typeface="Tahoma" pitchFamily="34" charset="0"/>
            </a:endParaRPr>
          </a:p>
          <a:p>
            <a:pPr marL="0" indent="0" eaLnBrk="1" hangingPunct="1">
              <a:lnSpc>
                <a:spcPct val="110000"/>
              </a:lnSpc>
              <a:buFontTx/>
              <a:buNone/>
            </a:pPr>
            <a:r>
              <a:rPr lang="en-US" altLang="th-TH" sz="2000" smtClean="0">
                <a:latin typeface="Tahoma" pitchFamily="34" charset="0"/>
                <a:cs typeface="Tahoma" pitchFamily="34" charset="0"/>
                <a:sym typeface="Wingdings" pitchFamily="2" charset="2"/>
              </a:rPr>
              <a:t>Government does not engage in rice buying, processing, and selling.</a:t>
            </a:r>
            <a:endParaRPr lang="th-TH" altLang="th-TH" sz="2000" smtClean="0">
              <a:latin typeface="Tahoma" pitchFamily="34" charset="0"/>
              <a:cs typeface="Tahoma" pitchFamily="34" charset="0"/>
            </a:endParaRPr>
          </a:p>
        </p:txBody>
      </p:sp>
      <p:sp>
        <p:nvSpPr>
          <p:cNvPr id="5" name="Title 1"/>
          <p:cNvSpPr>
            <a:spLocks noGrp="1"/>
          </p:cNvSpPr>
          <p:nvPr>
            <p:ph type="title" idx="4294967295"/>
          </p:nvPr>
        </p:nvSpPr>
        <p:spPr>
          <a:xfrm>
            <a:off x="0" y="476250"/>
            <a:ext cx="6878638" cy="736600"/>
          </a:xfrm>
          <a:solidFill>
            <a:srgbClr val="008000"/>
          </a:solidFill>
        </p:spPr>
        <p:txBody>
          <a:bodyPr rtlCol="0">
            <a:normAutofit/>
          </a:bodyPr>
          <a:lstStyle/>
          <a:p>
            <a:pPr marL="88900" indent="-88900" algn="l" eaLnBrk="1" fontAlgn="auto" hangingPunct="1">
              <a:spcAft>
                <a:spcPts val="0"/>
              </a:spcAft>
              <a:defRPr/>
            </a:pPr>
            <a:r>
              <a:rPr lang="en-US" sz="2800" b="1" dirty="0" smtClean="0">
                <a:solidFill>
                  <a:schemeClr val="bg1"/>
                </a:solidFill>
                <a:effectLst>
                  <a:outerShdw blurRad="38100" dist="38100" dir="2700000" algn="tl">
                    <a:srgbClr val="000000"/>
                  </a:outerShdw>
                </a:effectLst>
                <a:latin typeface="Tahoma" pitchFamily="34" charset="0"/>
                <a:ea typeface="Tahoma" pitchFamily="34" charset="0"/>
                <a:cs typeface="Tahoma" pitchFamily="34" charset="0"/>
                <a:sym typeface="Wingdings"/>
              </a:rPr>
              <a:t>5.12</a:t>
            </a:r>
            <a:r>
              <a:rPr lang="th-TH" sz="2800" b="1" dirty="0" smtClean="0">
                <a:solidFill>
                  <a:schemeClr val="bg1"/>
                </a:solidFill>
                <a:effectLst>
                  <a:outerShdw blurRad="38100" dist="38100" dir="2700000" algn="tl">
                    <a:srgbClr val="000000"/>
                  </a:outerShdw>
                </a:effectLst>
                <a:latin typeface="Tahoma" pitchFamily="34" charset="0"/>
                <a:ea typeface="Tahoma" pitchFamily="34" charset="0"/>
                <a:cs typeface="Tahoma" pitchFamily="34" charset="0"/>
                <a:sym typeface="Wingdings"/>
              </a:rPr>
              <a:t> </a:t>
            </a:r>
            <a:r>
              <a:rPr lang="en-US" sz="2800" b="1" dirty="0" smtClean="0">
                <a:solidFill>
                  <a:schemeClr val="bg1"/>
                </a:solidFill>
                <a:effectLst>
                  <a:outerShdw blurRad="38100" dist="38100" dir="2700000" algn="tl">
                    <a:srgbClr val="000000"/>
                  </a:outerShdw>
                </a:effectLst>
                <a:latin typeface="Tahoma" pitchFamily="34" charset="0"/>
                <a:ea typeface="Tahoma" pitchFamily="34" charset="0"/>
                <a:cs typeface="Tahoma" pitchFamily="34" charset="0"/>
                <a:sym typeface="Wingdings"/>
              </a:rPr>
              <a:t>Deficiency payment policy</a:t>
            </a:r>
            <a:endParaRPr lang="th-TH" sz="2800" b="1" dirty="0" smtClean="0">
              <a:solidFill>
                <a:schemeClr val="bg1"/>
              </a:solidFill>
              <a:effectLst>
                <a:outerShdw blurRad="38100" dist="38100" dir="2700000" algn="tl">
                  <a:srgbClr val="000000"/>
                </a:outerShdw>
              </a:effectLst>
              <a:latin typeface="Tahoma" pitchFamily="34" charset="0"/>
              <a:ea typeface="Tahoma" pitchFamily="34" charset="0"/>
              <a:cs typeface="Tahoma" pitchFamily="34" charset="0"/>
            </a:endParaRPr>
          </a:p>
        </p:txBody>
      </p:sp>
      <p:sp>
        <p:nvSpPr>
          <p:cNvPr id="51204" name="Slide Number Placeholder 29"/>
          <p:cNvSpPr txBox="1">
            <a:spLocks/>
          </p:cNvSpPr>
          <p:nvPr/>
        </p:nvSpPr>
        <p:spPr bwMode="auto">
          <a:xfrm>
            <a:off x="7715250" y="6524625"/>
            <a:ext cx="1143000" cy="333375"/>
          </a:xfrm>
          <a:prstGeom prst="rect">
            <a:avLst/>
          </a:prstGeom>
          <a:noFill/>
          <a:ln w="9525">
            <a:noFill/>
            <a:miter lim="800000"/>
            <a:headEnd/>
            <a:tailEnd/>
          </a:ln>
        </p:spPr>
        <p:txBody>
          <a:bodyPr/>
          <a:lstStyle/>
          <a:p>
            <a:pPr algn="r"/>
            <a:fld id="{4C0F79EE-5627-4724-ADF9-DABF9075BC28}" type="slidenum">
              <a:rPr lang="en-US" altLang="th-TH" sz="1400">
                <a:cs typeface="Angsana New" pitchFamily="18" charset="-34"/>
              </a:rPr>
              <a:pPr algn="r"/>
              <a:t>49</a:t>
            </a:fld>
            <a:endParaRPr lang="en-US" altLang="th-TH" sz="1400">
              <a:cs typeface="Angsana New" pitchFamily="18" charset="-34"/>
            </a:endParaRPr>
          </a:p>
        </p:txBody>
      </p:sp>
      <p:sp>
        <p:nvSpPr>
          <p:cNvPr id="51205" name="Rectangle 1"/>
          <p:cNvSpPr>
            <a:spLocks noChangeArrowheads="1"/>
          </p:cNvSpPr>
          <p:nvPr/>
        </p:nvSpPr>
        <p:spPr bwMode="auto">
          <a:xfrm>
            <a:off x="34925" y="3141663"/>
            <a:ext cx="7850188" cy="1322387"/>
          </a:xfrm>
          <a:prstGeom prst="rect">
            <a:avLst/>
          </a:prstGeom>
          <a:solidFill>
            <a:srgbClr val="0066CC"/>
          </a:solidFill>
          <a:ln w="9525">
            <a:noFill/>
            <a:miter lim="800000"/>
            <a:headEnd/>
            <a:tailEnd/>
          </a:ln>
        </p:spPr>
        <p:txBody>
          <a:bodyPr>
            <a:spAutoFit/>
          </a:bodyPr>
          <a:lstStyle/>
          <a:p>
            <a:r>
              <a:rPr lang="en-US" altLang="th-TH">
                <a:solidFill>
                  <a:schemeClr val="bg1"/>
                </a:solidFill>
                <a:sym typeface="Wingdings" pitchFamily="2" charset="2"/>
              </a:rPr>
              <a:t> Lesser b</a:t>
            </a:r>
            <a:r>
              <a:rPr lang="en-US" altLang="th-TH">
                <a:solidFill>
                  <a:schemeClr val="bg1"/>
                </a:solidFill>
              </a:rPr>
              <a:t>udget use in minimum income guarantee during crop years:</a:t>
            </a:r>
            <a:endParaRPr lang="th-TH" altLang="th-TH">
              <a:solidFill>
                <a:schemeClr val="bg1"/>
              </a:solidFill>
            </a:endParaRPr>
          </a:p>
          <a:p>
            <a:r>
              <a:rPr lang="th-TH" altLang="th-TH">
                <a:solidFill>
                  <a:schemeClr val="bg1"/>
                </a:solidFill>
              </a:rPr>
              <a:t>    </a:t>
            </a:r>
            <a:r>
              <a:rPr lang="en-US" altLang="th-TH">
                <a:solidFill>
                  <a:schemeClr val="bg1"/>
                </a:solidFill>
              </a:rPr>
              <a:t>crop year </a:t>
            </a:r>
            <a:r>
              <a:rPr lang="th-TH" altLang="th-TH">
                <a:solidFill>
                  <a:schemeClr val="bg1"/>
                </a:solidFill>
              </a:rPr>
              <a:t> </a:t>
            </a:r>
            <a:r>
              <a:rPr lang="en-US" altLang="th-TH">
                <a:solidFill>
                  <a:schemeClr val="bg1"/>
                </a:solidFill>
              </a:rPr>
              <a:t>2552/53 =47,843 million baht</a:t>
            </a:r>
            <a:r>
              <a:rPr lang="th-TH" altLang="th-TH">
                <a:solidFill>
                  <a:schemeClr val="bg1"/>
                </a:solidFill>
              </a:rPr>
              <a:t> </a:t>
            </a:r>
          </a:p>
          <a:p>
            <a:r>
              <a:rPr lang="th-TH" altLang="th-TH">
                <a:solidFill>
                  <a:schemeClr val="bg1"/>
                </a:solidFill>
              </a:rPr>
              <a:t>    </a:t>
            </a:r>
            <a:r>
              <a:rPr lang="en-US" altLang="th-TH">
                <a:solidFill>
                  <a:schemeClr val="bg1"/>
                </a:solidFill>
              </a:rPr>
              <a:t>crop year 2553/54 = 67,580 </a:t>
            </a:r>
            <a:r>
              <a:rPr lang="th-TH" altLang="th-TH">
                <a:solidFill>
                  <a:schemeClr val="bg1"/>
                </a:solidFill>
              </a:rPr>
              <a:t> </a:t>
            </a:r>
            <a:r>
              <a:rPr lang="en-US" altLang="th-TH">
                <a:solidFill>
                  <a:schemeClr val="bg1"/>
                </a:solidFill>
              </a:rPr>
              <a:t>million baht</a:t>
            </a:r>
            <a:endParaRPr lang="th-TH" altLang="th-TH">
              <a:solidFill>
                <a:schemeClr val="bg1"/>
              </a:solidFill>
            </a:endParaRPr>
          </a:p>
        </p:txBody>
      </p:sp>
      <p:sp>
        <p:nvSpPr>
          <p:cNvPr id="51206" name="TextBox 5"/>
          <p:cNvSpPr txBox="1">
            <a:spLocks noChangeArrowheads="1"/>
          </p:cNvSpPr>
          <p:nvPr/>
        </p:nvSpPr>
        <p:spPr bwMode="auto">
          <a:xfrm>
            <a:off x="4184650" y="31750"/>
            <a:ext cx="4922838" cy="276225"/>
          </a:xfrm>
          <a:prstGeom prst="rect">
            <a:avLst/>
          </a:prstGeom>
          <a:solidFill>
            <a:srgbClr val="0000CC"/>
          </a:solidFill>
          <a:ln w="9525">
            <a:noFill/>
            <a:miter lim="800000"/>
            <a:headEnd/>
            <a:tailEnd/>
          </a:ln>
        </p:spPr>
        <p:txBody>
          <a:bodyPr>
            <a:spAutoFit/>
          </a:bodyPr>
          <a:lstStyle/>
          <a:p>
            <a:pPr algn="r"/>
            <a:r>
              <a:rPr lang="en-US" altLang="th-TH" sz="1200" b="1">
                <a:solidFill>
                  <a:schemeClr val="bg1"/>
                </a:solidFill>
                <a:latin typeface="Tahoma" pitchFamily="34" charset="0"/>
                <a:sym typeface="Wingdings" pitchFamily="2" charset="2"/>
              </a:rPr>
              <a:t>5. Government Rice Price Policy and its impacts</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idx="4294967295"/>
          </p:nvPr>
        </p:nvSpPr>
        <p:spPr>
          <a:xfrm>
            <a:off x="50800" y="549275"/>
            <a:ext cx="8408988" cy="736600"/>
          </a:xfrm>
          <a:solidFill>
            <a:srgbClr val="008000"/>
          </a:solidFill>
        </p:spPr>
        <p:txBody>
          <a:bodyPr/>
          <a:lstStyle/>
          <a:p>
            <a:pPr marL="88900" indent="-88900" algn="l" eaLnBrk="1" hangingPunct="1">
              <a:defRPr/>
            </a:pPr>
            <a:r>
              <a:rPr lang="en-US" sz="2800" b="1" dirty="0" smtClean="0">
                <a:solidFill>
                  <a:schemeClr val="bg1"/>
                </a:solidFill>
                <a:effectLst>
                  <a:outerShdw blurRad="38100" dist="38100" dir="2700000" algn="tl">
                    <a:srgbClr val="000000"/>
                  </a:outerShdw>
                </a:effectLst>
                <a:latin typeface="Tahoma" pitchFamily="34" charset="0"/>
                <a:ea typeface="Tahoma" pitchFamily="34" charset="0"/>
                <a:cs typeface="Tahoma" pitchFamily="34" charset="0"/>
                <a:sym typeface="Wingdings"/>
              </a:rPr>
              <a:t>5.13</a:t>
            </a:r>
            <a:r>
              <a:rPr lang="th-TH" sz="2800" b="1" dirty="0" smtClean="0">
                <a:solidFill>
                  <a:schemeClr val="bg1"/>
                </a:solidFill>
                <a:effectLst>
                  <a:outerShdw blurRad="38100" dist="38100" dir="2700000" algn="tl">
                    <a:srgbClr val="000000"/>
                  </a:outerShdw>
                </a:effectLst>
                <a:latin typeface="Tahoma" pitchFamily="34" charset="0"/>
                <a:ea typeface="Tahoma" pitchFamily="34" charset="0"/>
                <a:cs typeface="Tahoma" pitchFamily="34" charset="0"/>
                <a:sym typeface="Wingdings"/>
              </a:rPr>
              <a:t> </a:t>
            </a:r>
            <a:r>
              <a:rPr lang="en-US" sz="2800" b="1" dirty="0" smtClean="0">
                <a:solidFill>
                  <a:schemeClr val="bg1"/>
                </a:solidFill>
                <a:effectLst>
                  <a:outerShdw blurRad="38100" dist="38100" dir="2700000" algn="tl">
                    <a:srgbClr val="000000"/>
                  </a:outerShdw>
                </a:effectLst>
                <a:latin typeface="Tahoma" pitchFamily="34" charset="0"/>
                <a:ea typeface="Tahoma" pitchFamily="34" charset="0"/>
                <a:cs typeface="Tahoma" pitchFamily="34" charset="0"/>
                <a:sym typeface="Wingdings"/>
              </a:rPr>
              <a:t>Lesser Extent for Rent Seeking Activities</a:t>
            </a:r>
            <a:endParaRPr lang="th-TH" sz="2800" b="1" dirty="0" smtClean="0">
              <a:solidFill>
                <a:schemeClr val="bg1"/>
              </a:solidFill>
              <a:effectLst>
                <a:outerShdw blurRad="38100" dist="38100" dir="2700000" algn="tl">
                  <a:srgbClr val="000000"/>
                </a:outerShdw>
              </a:effectLst>
              <a:latin typeface="Tahoma" pitchFamily="34" charset="0"/>
              <a:ea typeface="Tahoma" pitchFamily="34" charset="0"/>
              <a:cs typeface="Tahoma" pitchFamily="34" charset="0"/>
            </a:endParaRPr>
          </a:p>
        </p:txBody>
      </p:sp>
      <p:sp>
        <p:nvSpPr>
          <p:cNvPr id="52227" name="Slide Number Placeholder 29"/>
          <p:cNvSpPr txBox="1">
            <a:spLocks/>
          </p:cNvSpPr>
          <p:nvPr/>
        </p:nvSpPr>
        <p:spPr bwMode="auto">
          <a:xfrm>
            <a:off x="7715250" y="6524625"/>
            <a:ext cx="1143000" cy="333375"/>
          </a:xfrm>
          <a:prstGeom prst="rect">
            <a:avLst/>
          </a:prstGeom>
          <a:noFill/>
          <a:ln w="9525">
            <a:noFill/>
            <a:miter lim="800000"/>
            <a:headEnd/>
            <a:tailEnd/>
          </a:ln>
        </p:spPr>
        <p:txBody>
          <a:bodyPr/>
          <a:lstStyle/>
          <a:p>
            <a:pPr algn="r"/>
            <a:fld id="{C62639D9-8354-4642-85FD-F61FCFDCBB9A}" type="slidenum">
              <a:rPr lang="en-US" altLang="th-TH" sz="1400">
                <a:cs typeface="Angsana New" pitchFamily="18" charset="-34"/>
              </a:rPr>
              <a:pPr algn="r"/>
              <a:t>50</a:t>
            </a:fld>
            <a:endParaRPr lang="en-US" altLang="th-TH" sz="1400">
              <a:cs typeface="Angsana New" pitchFamily="18" charset="-34"/>
            </a:endParaRPr>
          </a:p>
        </p:txBody>
      </p:sp>
      <p:grpSp>
        <p:nvGrpSpPr>
          <p:cNvPr id="52228" name="Group 1"/>
          <p:cNvGrpSpPr>
            <a:grpSpLocks/>
          </p:cNvGrpSpPr>
          <p:nvPr/>
        </p:nvGrpSpPr>
        <p:grpSpPr bwMode="auto">
          <a:xfrm>
            <a:off x="185738" y="2565400"/>
            <a:ext cx="8642350" cy="2206625"/>
            <a:chOff x="185738" y="4678363"/>
            <a:chExt cx="8642350" cy="2206625"/>
          </a:xfrm>
        </p:grpSpPr>
        <p:sp>
          <p:nvSpPr>
            <p:cNvPr id="52231" name="Text Box 3"/>
            <p:cNvSpPr txBox="1">
              <a:spLocks noChangeArrowheads="1"/>
            </p:cNvSpPr>
            <p:nvPr/>
          </p:nvSpPr>
          <p:spPr bwMode="auto">
            <a:xfrm>
              <a:off x="185738" y="5124450"/>
              <a:ext cx="1995487" cy="1354138"/>
            </a:xfrm>
            <a:prstGeom prst="rect">
              <a:avLst/>
            </a:prstGeom>
            <a:solidFill>
              <a:srgbClr val="CCFF33"/>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33"/>
              </a:extrusionClr>
            </a:sp3d>
          </p:spPr>
          <p:txBody>
            <a:bodyPr>
              <a:spAutoFit/>
              <a:flatTx/>
            </a:bodyPr>
            <a:lstStyle/>
            <a:p>
              <a:pPr algn="ctr" eaLnBrk="0" hangingPunct="0"/>
              <a:r>
                <a:rPr lang="th-TH" altLang="th-TH" sz="1600" b="1">
                  <a:solidFill>
                    <a:schemeClr val="bg1"/>
                  </a:solidFill>
                  <a:latin typeface="Tahoma" pitchFamily="34" charset="0"/>
                </a:rPr>
                <a:t>กำหนดราคาประกัน/ราคาอ้างอิง</a:t>
              </a:r>
            </a:p>
            <a:p>
              <a:pPr algn="ctr" eaLnBrk="0" hangingPunct="0"/>
              <a:endParaRPr lang="th-TH" altLang="th-TH" sz="1600" b="1">
                <a:solidFill>
                  <a:schemeClr val="bg1"/>
                </a:solidFill>
                <a:latin typeface="Tahoma" pitchFamily="34" charset="0"/>
              </a:endParaRPr>
            </a:p>
            <a:p>
              <a:pPr algn="ctr" eaLnBrk="0" hangingPunct="0"/>
              <a:r>
                <a:rPr lang="th-TH" altLang="th-TH" sz="1600" b="1">
                  <a:solidFill>
                    <a:schemeClr val="bg1"/>
                  </a:solidFill>
                  <a:latin typeface="Tahoma" pitchFamily="34" charset="0"/>
                </a:rPr>
                <a:t>“กรรมการ-ชาวนา”</a:t>
              </a:r>
            </a:p>
            <a:p>
              <a:pPr algn="ctr" eaLnBrk="0" hangingPunct="0"/>
              <a:endParaRPr lang="th-TH" altLang="th-TH" sz="1800" b="1">
                <a:solidFill>
                  <a:schemeClr val="bg1"/>
                </a:solidFill>
                <a:latin typeface="Tahoma" pitchFamily="34" charset="0"/>
              </a:endParaRPr>
            </a:p>
          </p:txBody>
        </p:sp>
        <p:sp>
          <p:nvSpPr>
            <p:cNvPr id="52232" name="Text Box 4"/>
            <p:cNvSpPr txBox="1">
              <a:spLocks noChangeArrowheads="1"/>
            </p:cNvSpPr>
            <p:nvPr/>
          </p:nvSpPr>
          <p:spPr bwMode="auto">
            <a:xfrm>
              <a:off x="2513013" y="4822825"/>
              <a:ext cx="1338262" cy="2062163"/>
            </a:xfrm>
            <a:prstGeom prst="rect">
              <a:avLst/>
            </a:prstGeom>
            <a:solidFill>
              <a:srgbClr val="CCFF33"/>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33"/>
              </a:extrusionClr>
            </a:sp3d>
          </p:spPr>
          <p:txBody>
            <a:bodyPr>
              <a:spAutoFit/>
              <a:flatTx/>
            </a:bodyPr>
            <a:lstStyle/>
            <a:p>
              <a:pPr algn="ctr" eaLnBrk="0" hangingPunct="0"/>
              <a:r>
                <a:rPr lang="th-TH" altLang="th-TH" sz="1600" b="1">
                  <a:solidFill>
                    <a:schemeClr val="bg1"/>
                  </a:solidFill>
                  <a:latin typeface="Tahoma" pitchFamily="34" charset="0"/>
                </a:rPr>
                <a:t>ลงทะเบียนประกัน</a:t>
              </a:r>
            </a:p>
            <a:p>
              <a:pPr algn="ctr" eaLnBrk="0" hangingPunct="0"/>
              <a:endParaRPr lang="th-TH" altLang="th-TH" sz="1600" b="1">
                <a:solidFill>
                  <a:schemeClr val="bg1"/>
                </a:solidFill>
                <a:latin typeface="Tahoma" pitchFamily="34" charset="0"/>
              </a:endParaRPr>
            </a:p>
            <a:p>
              <a:pPr algn="ctr" eaLnBrk="0" hangingPunct="0"/>
              <a:r>
                <a:rPr lang="th-TH" altLang="th-TH" sz="1600" b="1">
                  <a:solidFill>
                    <a:schemeClr val="bg1"/>
                  </a:solidFill>
                  <a:latin typeface="Tahoma" pitchFamily="34" charset="0"/>
                </a:rPr>
                <a:t>“ธกส.</a:t>
              </a:r>
              <a:r>
                <a:rPr lang="th-TH" altLang="th-TH" sz="1600" b="1">
                  <a:solidFill>
                    <a:schemeClr val="bg1"/>
                  </a:solidFill>
                  <a:latin typeface="AngsanaUPC" pitchFamily="18" charset="-34"/>
                  <a:cs typeface="AngsanaUPC" pitchFamily="18" charset="-34"/>
                </a:rPr>
                <a:t>”</a:t>
              </a:r>
            </a:p>
            <a:p>
              <a:pPr algn="ctr" eaLnBrk="0" hangingPunct="0"/>
              <a:endParaRPr lang="th-TH" altLang="th-TH" sz="3200" b="1">
                <a:solidFill>
                  <a:schemeClr val="bg1"/>
                </a:solidFill>
                <a:latin typeface="AngsanaUPC" pitchFamily="18" charset="-34"/>
                <a:cs typeface="AngsanaUPC" pitchFamily="18" charset="-34"/>
              </a:endParaRPr>
            </a:p>
            <a:p>
              <a:pPr algn="ctr" eaLnBrk="0" hangingPunct="0"/>
              <a:endParaRPr lang="th-TH" altLang="th-TH" sz="3200" b="1">
                <a:solidFill>
                  <a:schemeClr val="bg1"/>
                </a:solidFill>
                <a:latin typeface="AngsanaUPC" pitchFamily="18" charset="-34"/>
                <a:cs typeface="AngsanaUPC" pitchFamily="18" charset="-34"/>
              </a:endParaRPr>
            </a:p>
          </p:txBody>
        </p:sp>
        <p:sp>
          <p:nvSpPr>
            <p:cNvPr id="52233" name="Text Box 5"/>
            <p:cNvSpPr txBox="1">
              <a:spLocks noChangeArrowheads="1"/>
            </p:cNvSpPr>
            <p:nvPr/>
          </p:nvSpPr>
          <p:spPr bwMode="auto">
            <a:xfrm>
              <a:off x="4373563" y="4878388"/>
              <a:ext cx="1528762" cy="1816100"/>
            </a:xfrm>
            <a:prstGeom prst="rect">
              <a:avLst/>
            </a:prstGeom>
            <a:solidFill>
              <a:srgbClr val="CCFF33"/>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33"/>
              </a:extrusionClr>
            </a:sp3d>
          </p:spPr>
          <p:txBody>
            <a:bodyPr>
              <a:spAutoFit/>
              <a:flatTx/>
            </a:bodyPr>
            <a:lstStyle/>
            <a:p>
              <a:pPr algn="ctr" eaLnBrk="0" hangingPunct="0"/>
              <a:r>
                <a:rPr lang="th-TH" altLang="th-TH" sz="1600" b="1">
                  <a:solidFill>
                    <a:schemeClr val="bg1"/>
                  </a:solidFill>
                  <a:latin typeface="Tahoma" pitchFamily="34" charset="0"/>
                </a:rPr>
                <a:t>รับการตรวจฟาร์ม</a:t>
              </a:r>
            </a:p>
            <a:p>
              <a:pPr algn="ctr" eaLnBrk="0" hangingPunct="0"/>
              <a:endParaRPr lang="th-TH" altLang="th-TH" sz="1600" b="1">
                <a:solidFill>
                  <a:schemeClr val="bg1"/>
                </a:solidFill>
                <a:latin typeface="Tahoma" pitchFamily="34" charset="0"/>
              </a:endParaRPr>
            </a:p>
            <a:p>
              <a:pPr algn="ctr" eaLnBrk="0" hangingPunct="0"/>
              <a:r>
                <a:rPr lang="th-TH" altLang="th-TH" sz="1600" b="1">
                  <a:solidFill>
                    <a:schemeClr val="bg1"/>
                  </a:solidFill>
                  <a:latin typeface="Tahoma" pitchFamily="34" charset="0"/>
                </a:rPr>
                <a:t>“ธกส.เกษตร อบต.”</a:t>
              </a:r>
            </a:p>
            <a:p>
              <a:pPr algn="ctr" eaLnBrk="0" hangingPunct="0"/>
              <a:endParaRPr lang="th-TH" altLang="th-TH" sz="3200" b="1">
                <a:solidFill>
                  <a:schemeClr val="bg1"/>
                </a:solidFill>
                <a:latin typeface="AngsanaUPC" pitchFamily="18" charset="-34"/>
                <a:cs typeface="AngsanaUPC" pitchFamily="18" charset="-34"/>
              </a:endParaRPr>
            </a:p>
          </p:txBody>
        </p:sp>
        <p:sp>
          <p:nvSpPr>
            <p:cNvPr id="52234" name="Text Box 6"/>
            <p:cNvSpPr txBox="1">
              <a:spLocks noChangeArrowheads="1"/>
            </p:cNvSpPr>
            <p:nvPr/>
          </p:nvSpPr>
          <p:spPr bwMode="auto">
            <a:xfrm>
              <a:off x="6300788" y="4678363"/>
              <a:ext cx="1063625" cy="2062162"/>
            </a:xfrm>
            <a:prstGeom prst="rect">
              <a:avLst/>
            </a:prstGeom>
            <a:solidFill>
              <a:srgbClr val="CCFF33"/>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33"/>
              </a:extrusionClr>
            </a:sp3d>
          </p:spPr>
          <p:txBody>
            <a:bodyPr>
              <a:spAutoFit/>
              <a:flatTx/>
            </a:bodyPr>
            <a:lstStyle/>
            <a:p>
              <a:pPr algn="ctr" eaLnBrk="0" hangingPunct="0"/>
              <a:r>
                <a:rPr lang="th-TH" altLang="th-TH" sz="1600" b="1">
                  <a:solidFill>
                    <a:schemeClr val="bg1"/>
                  </a:solidFill>
                  <a:latin typeface="Tahoma" pitchFamily="34" charset="0"/>
                </a:rPr>
                <a:t>การรับสินไหม</a:t>
              </a:r>
            </a:p>
            <a:p>
              <a:pPr algn="ctr" eaLnBrk="0" hangingPunct="0"/>
              <a:endParaRPr lang="th-TH" altLang="th-TH" sz="1600" b="1">
                <a:solidFill>
                  <a:schemeClr val="bg1"/>
                </a:solidFill>
                <a:latin typeface="Tahoma" pitchFamily="34" charset="0"/>
              </a:endParaRPr>
            </a:p>
            <a:p>
              <a:pPr algn="ctr" eaLnBrk="0" hangingPunct="0"/>
              <a:r>
                <a:rPr lang="th-TH" altLang="th-TH" sz="1600" b="1">
                  <a:solidFill>
                    <a:schemeClr val="bg1"/>
                  </a:solidFill>
                  <a:latin typeface="Tahoma" pitchFamily="34" charset="0"/>
                </a:rPr>
                <a:t>“ธกส.”</a:t>
              </a:r>
            </a:p>
            <a:p>
              <a:pPr algn="ctr" eaLnBrk="0" hangingPunct="0"/>
              <a:endParaRPr lang="th-TH" altLang="th-TH" sz="3200" b="1">
                <a:solidFill>
                  <a:schemeClr val="bg1"/>
                </a:solidFill>
                <a:latin typeface="AngsanaUPC" pitchFamily="18" charset="-34"/>
                <a:cs typeface="AngsanaUPC" pitchFamily="18" charset="-34"/>
              </a:endParaRPr>
            </a:p>
            <a:p>
              <a:pPr algn="ctr" eaLnBrk="0" hangingPunct="0"/>
              <a:endParaRPr lang="th-TH" altLang="th-TH" sz="3200" b="1">
                <a:solidFill>
                  <a:schemeClr val="bg1"/>
                </a:solidFill>
                <a:latin typeface="AngsanaUPC" pitchFamily="18" charset="-34"/>
                <a:cs typeface="AngsanaUPC" pitchFamily="18" charset="-34"/>
              </a:endParaRPr>
            </a:p>
          </p:txBody>
        </p:sp>
        <p:sp>
          <p:nvSpPr>
            <p:cNvPr id="52235" name="Text Box 7"/>
            <p:cNvSpPr txBox="1">
              <a:spLocks noChangeArrowheads="1"/>
            </p:cNvSpPr>
            <p:nvPr/>
          </p:nvSpPr>
          <p:spPr bwMode="auto">
            <a:xfrm>
              <a:off x="7764463" y="4908550"/>
              <a:ext cx="1063625" cy="1570038"/>
            </a:xfrm>
            <a:prstGeom prst="rect">
              <a:avLst/>
            </a:prstGeom>
            <a:solidFill>
              <a:srgbClr val="CCFF33"/>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33"/>
              </a:extrusionClr>
            </a:sp3d>
          </p:spPr>
          <p:txBody>
            <a:bodyPr>
              <a:spAutoFit/>
              <a:flatTx/>
            </a:bodyPr>
            <a:lstStyle/>
            <a:p>
              <a:pPr algn="ctr" eaLnBrk="0" hangingPunct="0"/>
              <a:r>
                <a:rPr lang="th-TH" altLang="th-TH" sz="1600" b="1">
                  <a:solidFill>
                    <a:schemeClr val="bg1"/>
                  </a:solidFill>
                  <a:latin typeface="Tahoma" pitchFamily="34" charset="0"/>
                </a:rPr>
                <a:t>ขายข้าว</a:t>
              </a:r>
            </a:p>
            <a:p>
              <a:pPr algn="ctr" eaLnBrk="0" hangingPunct="0"/>
              <a:r>
                <a:rPr lang="th-TH" altLang="th-TH" sz="1600" b="1">
                  <a:solidFill>
                    <a:schemeClr val="bg1"/>
                  </a:solidFill>
                  <a:latin typeface="Tahoma" pitchFamily="34" charset="0"/>
                </a:rPr>
                <a:t>“ไม่ต้องขายให้รัฐ”</a:t>
              </a:r>
            </a:p>
            <a:p>
              <a:pPr algn="ctr" eaLnBrk="0" hangingPunct="0"/>
              <a:endParaRPr lang="th-TH" altLang="th-TH" sz="3200" b="1">
                <a:solidFill>
                  <a:schemeClr val="bg1"/>
                </a:solidFill>
                <a:latin typeface="AngsanaUPC" pitchFamily="18" charset="-34"/>
                <a:cs typeface="AngsanaUPC" pitchFamily="18" charset="-34"/>
              </a:endParaRPr>
            </a:p>
          </p:txBody>
        </p:sp>
        <p:sp>
          <p:nvSpPr>
            <p:cNvPr id="52236" name="AutoShape 8"/>
            <p:cNvSpPr>
              <a:spLocks noChangeArrowheads="1"/>
            </p:cNvSpPr>
            <p:nvPr/>
          </p:nvSpPr>
          <p:spPr bwMode="auto">
            <a:xfrm>
              <a:off x="2181225" y="5732463"/>
              <a:ext cx="331788" cy="288925"/>
            </a:xfrm>
            <a:prstGeom prst="rightArrow">
              <a:avLst>
                <a:gd name="adj1" fmla="val 50000"/>
                <a:gd name="adj2" fmla="val 28709"/>
              </a:avLst>
            </a:prstGeom>
            <a:solidFill>
              <a:srgbClr val="FF0066"/>
            </a:solidFill>
            <a:ln w="9525">
              <a:noFill/>
              <a:miter lim="800000"/>
              <a:headEnd/>
              <a:tailEnd/>
            </a:ln>
            <a:effectLst>
              <a:prstShdw prst="shdw17" dist="17961" dir="2700000">
                <a:srgbClr val="99003D"/>
              </a:prstShdw>
            </a:effectLst>
          </p:spPr>
          <p:txBody>
            <a:bodyPr wrap="none" anchor="ctr"/>
            <a:lstStyle/>
            <a:p>
              <a:endParaRPr lang="en-US" altLang="th-TH" sz="1800">
                <a:latin typeface="Tahoma" pitchFamily="34" charset="0"/>
              </a:endParaRPr>
            </a:p>
          </p:txBody>
        </p:sp>
        <p:sp>
          <p:nvSpPr>
            <p:cNvPr id="52237" name="AutoShape 9"/>
            <p:cNvSpPr>
              <a:spLocks noChangeArrowheads="1"/>
            </p:cNvSpPr>
            <p:nvPr/>
          </p:nvSpPr>
          <p:spPr bwMode="auto">
            <a:xfrm>
              <a:off x="4013200" y="5732463"/>
              <a:ext cx="333375" cy="288925"/>
            </a:xfrm>
            <a:prstGeom prst="rightArrow">
              <a:avLst>
                <a:gd name="adj1" fmla="val 50000"/>
                <a:gd name="adj2" fmla="val 28846"/>
              </a:avLst>
            </a:prstGeom>
            <a:solidFill>
              <a:srgbClr val="FF0066"/>
            </a:solidFill>
            <a:ln w="9525">
              <a:noFill/>
              <a:miter lim="800000"/>
              <a:headEnd/>
              <a:tailEnd/>
            </a:ln>
            <a:effectLst>
              <a:prstShdw prst="shdw17" dist="17961" dir="2700000">
                <a:srgbClr val="99003D"/>
              </a:prstShdw>
            </a:effectLst>
          </p:spPr>
          <p:txBody>
            <a:bodyPr wrap="none" anchor="ctr"/>
            <a:lstStyle/>
            <a:p>
              <a:endParaRPr lang="en-US" altLang="th-TH" sz="1800">
                <a:latin typeface="Tahoma" pitchFamily="34" charset="0"/>
              </a:endParaRPr>
            </a:p>
          </p:txBody>
        </p:sp>
        <p:sp>
          <p:nvSpPr>
            <p:cNvPr id="52238" name="AutoShape 10"/>
            <p:cNvSpPr>
              <a:spLocks noChangeArrowheads="1"/>
            </p:cNvSpPr>
            <p:nvPr/>
          </p:nvSpPr>
          <p:spPr bwMode="auto">
            <a:xfrm>
              <a:off x="5937250" y="5732463"/>
              <a:ext cx="333375" cy="288925"/>
            </a:xfrm>
            <a:prstGeom prst="rightArrow">
              <a:avLst>
                <a:gd name="adj1" fmla="val 50000"/>
                <a:gd name="adj2" fmla="val 28846"/>
              </a:avLst>
            </a:prstGeom>
            <a:solidFill>
              <a:srgbClr val="FF0066"/>
            </a:solidFill>
            <a:ln w="9525">
              <a:noFill/>
              <a:miter lim="800000"/>
              <a:headEnd/>
              <a:tailEnd/>
            </a:ln>
            <a:effectLst>
              <a:prstShdw prst="shdw17" dist="17961" dir="2700000">
                <a:srgbClr val="99003D"/>
              </a:prstShdw>
            </a:effectLst>
          </p:spPr>
          <p:txBody>
            <a:bodyPr wrap="none" anchor="ctr"/>
            <a:lstStyle/>
            <a:p>
              <a:endParaRPr lang="en-US" altLang="th-TH" sz="1800">
                <a:latin typeface="Tahoma" pitchFamily="34" charset="0"/>
              </a:endParaRPr>
            </a:p>
          </p:txBody>
        </p:sp>
        <p:sp>
          <p:nvSpPr>
            <p:cNvPr id="52239" name="AutoShape 11"/>
            <p:cNvSpPr>
              <a:spLocks noChangeArrowheads="1"/>
            </p:cNvSpPr>
            <p:nvPr/>
          </p:nvSpPr>
          <p:spPr bwMode="auto">
            <a:xfrm>
              <a:off x="7383463" y="5732463"/>
              <a:ext cx="331787" cy="288925"/>
            </a:xfrm>
            <a:prstGeom prst="rightArrow">
              <a:avLst>
                <a:gd name="adj1" fmla="val 50000"/>
                <a:gd name="adj2" fmla="val 28709"/>
              </a:avLst>
            </a:prstGeom>
            <a:solidFill>
              <a:srgbClr val="FF0066"/>
            </a:solidFill>
            <a:ln w="9525">
              <a:noFill/>
              <a:miter lim="800000"/>
              <a:headEnd/>
              <a:tailEnd/>
            </a:ln>
            <a:effectLst>
              <a:prstShdw prst="shdw17" dist="17961" dir="2700000">
                <a:srgbClr val="99003D"/>
              </a:prstShdw>
            </a:effectLst>
          </p:spPr>
          <p:txBody>
            <a:bodyPr wrap="none" anchor="ctr"/>
            <a:lstStyle/>
            <a:p>
              <a:endParaRPr lang="en-US" altLang="th-TH" sz="1800">
                <a:latin typeface="Tahoma" pitchFamily="34" charset="0"/>
              </a:endParaRPr>
            </a:p>
          </p:txBody>
        </p:sp>
      </p:grpSp>
      <p:sp>
        <p:nvSpPr>
          <p:cNvPr id="15" name="Title 1"/>
          <p:cNvSpPr txBox="1">
            <a:spLocks/>
          </p:cNvSpPr>
          <p:nvPr/>
        </p:nvSpPr>
        <p:spPr bwMode="auto">
          <a:xfrm>
            <a:off x="115888" y="1484313"/>
            <a:ext cx="4264025" cy="571500"/>
          </a:xfrm>
          <a:prstGeom prst="rect">
            <a:avLst/>
          </a:prstGeom>
          <a:solidFill>
            <a:schemeClr val="bg1"/>
          </a:solidFill>
          <a:ln w="9525">
            <a:noFill/>
            <a:miter lim="800000"/>
            <a:headEnd/>
            <a:tailEnd/>
          </a:ln>
          <a:effectLst/>
        </p:spPr>
        <p:txBody>
          <a:bodyPr anchor="ctr"/>
          <a:lstStyle/>
          <a:p>
            <a:pPr marL="742950" indent="-742950">
              <a:defRPr/>
            </a:pPr>
            <a:r>
              <a:rPr lang="th-TH" kern="0" dirty="0">
                <a:latin typeface="Tahoma" pitchFamily="34" charset="0"/>
                <a:ea typeface="Tahoma" pitchFamily="34" charset="0"/>
                <a:sym typeface="Wingdings 2"/>
              </a:rPr>
              <a:t></a:t>
            </a:r>
            <a:r>
              <a:rPr lang="en-US" kern="0" dirty="0">
                <a:latin typeface="Tahoma" pitchFamily="34" charset="0"/>
                <a:ea typeface="Tahoma" pitchFamily="34" charset="0"/>
                <a:sym typeface="Wingdings 2"/>
              </a:rPr>
              <a:t>Operation process</a:t>
            </a:r>
            <a:endParaRPr lang="th-TH" kern="0" dirty="0">
              <a:latin typeface="Tahoma" pitchFamily="34" charset="0"/>
              <a:ea typeface="Tahoma" pitchFamily="34" charset="0"/>
            </a:endParaRPr>
          </a:p>
        </p:txBody>
      </p:sp>
      <p:sp>
        <p:nvSpPr>
          <p:cNvPr id="52230" name="TextBox 2"/>
          <p:cNvSpPr txBox="1">
            <a:spLocks noChangeArrowheads="1"/>
          </p:cNvSpPr>
          <p:nvPr/>
        </p:nvSpPr>
        <p:spPr bwMode="auto">
          <a:xfrm>
            <a:off x="323850" y="5373688"/>
            <a:ext cx="2859088" cy="260350"/>
          </a:xfrm>
          <a:prstGeom prst="rect">
            <a:avLst/>
          </a:prstGeom>
          <a:noFill/>
          <a:ln w="9525">
            <a:noFill/>
            <a:miter lim="800000"/>
            <a:headEnd/>
            <a:tailEnd/>
          </a:ln>
        </p:spPr>
        <p:txBody>
          <a:bodyPr>
            <a:spAutoFit/>
          </a:bodyPr>
          <a:lstStyle/>
          <a:p>
            <a:r>
              <a:rPr lang="en-US" altLang="th-TH" sz="1100">
                <a:latin typeface="Tahoma" pitchFamily="34" charset="0"/>
              </a:rPr>
              <a:t>Source: Nipon 2011</a:t>
            </a:r>
            <a:endParaRPr lang="th-TH" altLang="th-TH" sz="1100">
              <a:latin typeface="Tahoma"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Box 5"/>
          <p:cNvSpPr txBox="1">
            <a:spLocks noChangeArrowheads="1"/>
          </p:cNvSpPr>
          <p:nvPr/>
        </p:nvSpPr>
        <p:spPr bwMode="auto">
          <a:xfrm>
            <a:off x="285750" y="2476500"/>
            <a:ext cx="8678863" cy="1077913"/>
          </a:xfrm>
          <a:prstGeom prst="rect">
            <a:avLst/>
          </a:prstGeom>
          <a:noFill/>
          <a:ln w="9525">
            <a:noFill/>
            <a:miter lim="800000"/>
            <a:headEnd/>
            <a:tailEnd/>
          </a:ln>
        </p:spPr>
        <p:txBody>
          <a:bodyPr>
            <a:spAutoFit/>
          </a:bodyPr>
          <a:lstStyle/>
          <a:p>
            <a:r>
              <a:rPr lang="en-US" altLang="th-TH" sz="3200" b="1">
                <a:latin typeface="Tahoma" pitchFamily="34" charset="0"/>
              </a:rPr>
              <a:t>6.</a:t>
            </a:r>
            <a:r>
              <a:rPr lang="th-TH" altLang="th-TH" sz="3200" b="1">
                <a:latin typeface="Tahoma" pitchFamily="34" charset="0"/>
              </a:rPr>
              <a:t> </a:t>
            </a:r>
            <a:r>
              <a:rPr lang="en-US" altLang="th-TH" sz="3200" b="1">
                <a:latin typeface="Tahoma" pitchFamily="34" charset="0"/>
              </a:rPr>
              <a:t>ASEAN  Economic Community and Rice Trade</a:t>
            </a:r>
            <a:endParaRPr lang="th-TH" altLang="th-TH" sz="3200" b="1">
              <a:latin typeface="Tahoma" pitchFamily="34" charset="0"/>
            </a:endParaRPr>
          </a:p>
        </p:txBody>
      </p:sp>
      <p:sp>
        <p:nvSpPr>
          <p:cNvPr id="53251" name="AutoShape 8" descr="data:image/jpg;base64,/9j/4AAQSkZJRgABAQAAAQABAAD/2wCEAAkGBhQSEBUUEhQVFBUVGRgXGRgWFBcXHBwVGhwVFxYbGBgYHyYfGBolHRUWHy8gJScqLSwsFx8xNTAqNSYrLSkBCQoKDgwOGg8PGikkHyQpKSwsLCksKSksKSwsLCwsKiwsKSkpKSwsKSwsKSwsLCwsLCwsKSkqKSkpLCwsLCwpKf/AABEIAIAAwAMBIgACEQEDEQH/xAAcAAACAwEBAQEAAAAAAAAAAAAFBgIDBAEHAAj/xAA+EAACAQIEBAMFBwMDAwUBAAABAgMAEQQSITEFBkFREyJhFDJxgZEHI0JSobHB0eHwFYLxJDNyQ1NistIW/8QAGgEAAgMBAQAAAAAAAAAAAAAAAwQAAgUBBv/EACcRAAICAQQCAQQDAQAAAAAAAAABAgMRBBIhMUFREyIjMnFCYbEF/9oADAMBAAIRAxEAPwCsPXc9UiumlcDGSzPXRJVa1MVxkFbmWW83wAFYMNWjjTXmb4/tVWEGthXqtNiNaz6M+zlmm9Tw8LMQFBZidANSaYeAckS4khiPDj/Mw/Yda9F4Ry3DhV+7XzdWOpPz6VS7VRh12cjW2LXAfs+Js+KPqIwf/sf4FP2Gw6xoFjAVR0Ggrh90VKI6VlztlN5YwoqPQH5oQ+GrDobfI0siQ9z9adOLwZ4HHpf6UjqaPDlC1qwy0tU0aqqmlXQAnmqWaoV0VYharV12qC1Z4JP/ADXJSUezqi30RDVK9cWM3tpU2gYdDQ/kj7LbJLwRVq6DUAalRUUZepNTY6VUhqw7V1kQmA12oB76jrUgawTYJCvga5VcxOU2FzbQevT9SKnRMZFvFuiuS1iWJO9vpVP+rgC8bhSP/Te1mHWzdDTdheVIwn3iBm6k3362rTDyvCNo1t8L0KetbeMsdWi4yL/CeeniICOU6EZswv6b068D+0FnkKTquWw+8XSwOlyPja/xpZ5s4Bh0iQxoFcG5IIGlL5x9nMitYWtp2tY/P40WFjfKFbK9vB+g1HlqMW9Lf2ccwe1YPzG7wnw2PcWuh+mnypk2NOLoWLCt7jvXn+KhySMvYkV6GaTOZoMuIJ6MAf4NM1PgBcuMg0GpLUBUgaMKltdFRFdZ7D1O3+dKrbYq4OTL1w+SSiivE49Y9Nz+3b5+n6UPXjEgvbb1s36aVQcK0kg10FyPQbfUn+neikfCdPp9Na83bqJWyzI3oaZVrCKuHY9yxzABhpt0/wA60Vw3GU2bytt1HyP970NxeE2ZWyMNNdqzzxSHVkzeosfpv9DQ8vskoJBvE/m6HqP5H81EUEg4x4flO3UW79h2NFcLiFYaf5/btWtotS29kjN1NCS3I1pVh2qtKuRb1rsQXIjI4bVdiTb96mKwcHbyW7Gt9Y10Pjm4mpF5R2oiYKQxvYEHQXPyHWu1ZhuHeMWW5UBSbruNgLdt6C+gsfyQVh4hGyZ1cZepPS3cHY1zB8ZhlBEbhrfHeso4Xli8MaZgCb9SNNT1NZsNy8yaKSBe9tLfXcVn4SbNlttGLmWZyhy9tdNhSU9yLMPn+1ej45AI2DEAkEHWgXBeXgLGUBr6gEXAGoBNjv6GmabFFciV1LnLgZPsOY+HiR+HMmvrZv4tXpT0A5F4KmHwxyLl8VzIQBoNFXTsPLt60fatKDzFMzZLa8FsZuKXucIPKj9iV+utH4TWDmKDNh37r5vpR63yCmsxEoGpg1UpqYpwQLqD8wYxo8hGzXF+x/4JouDVONhDobi5HmHfMtyLfOg6mv5K3EY01nx2JszcLVmTMN9vkKN4ctl2II79qD8EleTDsz5lbbUBTft5Sb1mSDEpJ5SrKdfMzk9OtrD+1eXUMNo9TuTWTXxtXKHIDfqKQ05naGQ3W1t7aH6bV6bBGwW76fO9KPGeX455gzAEDUja/oT2NFg0uGBshnoGYrmRMSmaM+cbqd/iDRblXiJMiKfxBlPyGZT+4rLzjwmOPwjGmVzddgNAtyLDSwIuLd63coQeZT2S5+J0H6GmqUnYsCeoW2t5G9a2RrYVmw6XNbOlbsn4MWteTy7g594USNDMBIVkK9DROkdasWt+x6vo+FFuAp5ZieigfU/8UIvTDy5AGglB/GQv6UmlkMnhgxZGZ9ZQRfQDJt+9b8S+m9Dlwi31KadCo0+HbWsmN4sieUMDYd/4rOcW3g2NySLJowVN9R61fg5WdkjiiZ3cgXOioB7zE9gL6D0oCuJkmNl0Xqf4A9aeOHlcAIZJ7L47+FruoILBj81APa9+9NU0OTwLXXbI5yOmGjCqFGwAA+VSevohpXXFaXRkn0bVZPHmBHcEfXSqRWg1eL5OM82dcrFT0JH0rt618ehyYlx0Ov1rEDTy6M+SwzQu1dBqCnSpCunCD8TjjGTzZib2C3/b4VtgnDKCRlPr26GgvEsY8RzJH4pNvLcA/G5+H61LBcQxEpvJCIwB/wC6GP0A/mvMXVuMn+z1tE1OtNejfPiWbQ7VmxLLGMzXAuL2F/0661okmXYViK+ISpsR1uL6UCISQrcZ4mJJQ4uwUFUXc3YjMzEbmwAA6W6U0cpp90drki9tdbXtf0rJxLldTZlZY7AXNtD6WFc4RhDG5KSORuLtlVRt7o3PUk+mgtWtoa3ZLK6Rm6qDmsDnGLVbWfDvcAj9NdfjWjpWk+zKxjg8pDZcQPjRa9COIjLOPjRjJQv+jHEov+g9Xk5ThylH9z/uJ/gftSJxPiawKC2pOwHXufhW3lXnMT/9NIClwQuViLg76ixzetZybgt2BiMdzwM3PnD43hORU8UMrOVsJBHezMba21G9J+D5TzsFQ5mOv9yeg9ahPFJwpcU6tmefwo4HexvmMhctfcqLb6aimLlXjc2GxXsuMhRRJYxzQqxQtbZ27HptY+homyFjTT7LKyVaaa6D3LvKSYYBmszDW52Hwv8Aua8z+0Dmo4zFWQ/cw3WP1P4n+ZGnoB3py+1Hm0RR+yxN97IPPY+7Genxb9vjXkwFv2ptqMFtiJ7pTe6R6HyX9o7wKI57yR9DfzL00J95fTp0r1Dh/F4cQuaFww6jYj4g6ivzok1b8FxVo2DIxVhsQbH6iucMsfoQrVw2rzTlz7UwCExjCx2ltt/523Hr0r0qCUOgZSGU6gg3BB6gjcVxLDIKnOMNpEbuCPpr/NAQabeb4LwBvysD8jpSsYQrgMwK911+Nr0yrFFci0qpSlwSQ1ZGOpByje3r61ULXNtR0PpWrBYkKbMAVbQ3/epOf23KJK4JWbZksfwoMnl1K6jsy9R2vahB4tBEth5T2/t1o+ZzFdN1/AfTqD6j+aUuaMA6gSXUo0gAB97bMfQAa1iRir5NSfP+noYfbX0rgqfHMSWHlU7C2vxoxgQAt2NtLn4Ut8Ewjyr4gbZiCp9D/Qg0T4jiCvkBv1b+BVI0OdnxoNuWNxPEYxpW7KLkD92NfQuNCRp+EEaehI6nt2v8aEkO7kN5Y1toDq5IDDMfyi/u9SK0q97k16WqCrioxE39Tyxkw/GiN7UTwfFUfS+vakoS11Z7EG/X4a9P60Z1qQvZVFgLjnE4jISsinX1/pRKLjcOUfeLsO/9KH8OwatwziTFFZ0OFKsVBKqXkDkNa6ja9rUbwkMEUnDWlgzJ7GXkyweJYkyhZZEA86roST0rM1U/lST8CkOBK5l4kkmI0YFVUAb79aI8nNhWEnjkBrrkc38u+1tmvrVX2mYLLiYpB7MySxBkkwyGNZVVmXO0ZNkfSxC6aCmL7PZIY+EySStFGfaygd8GuKNvBVsoUkFRpe9/3pOUcwwGhPbPIX4jxDBYiHwZ5UYaWYXDBvzKcuhrdwrmCCKMI+KjkKiwYqw01AzADfvS5/oceJtOrlvEx0eGvHEsK+GyKSwiAORvS5HpWt+TcOqIPEn8WbEzYaP/ALeQeHKIw0mgOxuQNztalI0tYwxuV+fB5xxHHs00jPIHcs121sTe1x2HYdrVVDih+Jh9NKeYvs4wk86CGXEhBjDg5xKkasXyu+eEqCLeX3WBNiPnXgfs1w2IMEkE06wN7QsonWJJM2HGZsmuRVbbzny21v00FIQYn+2L3FRbHr3BojzfyzDhpo/Z5xJFIuYkyQyNGblWV2hJQnZhbofSmnmRhBiMVgYeHwyQRQnKREPGChVb2kyqM7C5JNzY7V3cQRDiV/MK9V+yPnWJMNJBPKqiNg0ea/utfMBYHZhf/dQleTMPisVErpLHH7NgVzwnDRL4ssYJLtKRmc/lRSzH9fuXuQ8OiYjJiHmxMb4iPw0aFbLC3lLROQ7XAzXU2Go1trNxw9D4xzVg3hdfaENwfzf0pQw3EYZ5CsLLfUhbsb23tcfOtHHeDYdonZC6zRYSCbKqIIyMsYN/xFyWvfT50o8ioDjVJvazm47ZTQb5N4foa077XsdUTyKR8D6VNZhazaDo1tvj3rTLiwxydO/+daqxuH8OFy3Y6+n81WGo+zt/l4Lzobv3Lp9nWj903zJ32tbbShvNWLDQjsGGvyYVowrN4alSLMAbHXpqP71Vi+FeKoQ6Aspa5tZbjOSTtYXpWmW21bvY4/x4AfAHMULN0kbMv7DS/oNq+vrc73/vereL4uMyMYwViuQi76dgPXe3QH0rPC3Vtz07DsO/qep9BXoNPTtzJ9sG5ZLDVMmIGbLfbT9r1J5wAT0Gv0oZFj1RczEXa5vuddfKO3T5U2ikmF45VG96i84YGwNCV4tc/wDbc+pH8UQw+KDjS4PYixoscA2xZwvG58LIXw0rxMRYlTuOxBuD9KnFzRimn9pM8hnGgkza2ta3a1ulrelMHKXB0mixDLh0xmJTwvDgdyoKMT4j2DKWIso30zUd/wBFwEDP4eHjxCtxGLDAs7sEWSKNpEVlIzZWLAXvr8KxbOePIhEQZuYsbiZpheXEyzw+CfKzt4QKuQqIO69upO+tc4bx7iPC1KA4jCoxz5GjKZm8q3HiLc6AbdqYuR8MI+YJ441YiMYyNFVyrEKHVQH3VtAM3Q60wcW4TLicPhIZoWw8rYtikGPxcmJEqiEkt4gtIFBAGRdCW9aB4RbyJ+B+0DFlnePFSB5SpexUFiostxbsANN7WNZOK8w4gxkBpH8Ny7PlusckpJJzKLB2YE6ncaU88V5ewWDMsowiMy4F5iuWSNPFSZY/c8RmQ+YBhn2HS9T4XwnBf9SsiLBh5hwmVkGYp4kolYIWJuqFyAW6AmqqOOSzlkRsFzxjhiMLisS02JjgdmjEjFEYgZXs+XKSMwubEi/rQ+fnLGNLHPJipTLCCImLe6DvYW8xPUnfrenrh/BYxHh1xWHW6f6qzwhpAitCEZQgzeW3RhqdDc1RhOXsNiDHNFgonmlwHjx4XO4jeYTNGxF3zGyC+XNVyp57xTmLEY2YNI8k0hsgZvM3/wAVRVFhcnYDUminEeK8Wjwng4g4yPDWCZZI5EW3RM7KCRptfYW2olxnhcWH45gUhjWFT7C5RHLgO5jZrPc5tTvfXem/mbGJJBxVYJcXO4kKYiLEShlhiEl2mgjAN0BXLuCo3HeY4OHmuC52xsd/CxUseZEjOUgeSMZYxoNLDS+/rR3hPMXEY5JIZpcQgkDSOkilCS58zWZQQG12sNTTdx7lfAYTwZYoAcs+GEEmSQJKrFc2eXxiJiQc4KqliuxFEYMGmKxmMk9nTETLi/AdGlf7vCrqJAGe63JbUeUW0FdIJ78XlOa8jeZBEdtY1tlXbYZR9KwcG4gMLic5BK2bQW/ELdTT+nDsKns6pDHMs2Lli8RyxPhLIoFspAOhtfsPWquKcKwZ09ljVpE4gAQ0nl9lvkZQWtmNxcntVZpSiXhJxfAKj50gB1jkt/s//VW8Y48s0K5AQrDNY7gdjbqbVn5p4JEvCkxEMSw2EOsisHdmFmySiVklubtbILDrpS3wqceAgPUDr0BOp/zpXNPp07P0Owtchr4BjrJkfTUkX9dxrR+WdI42diLDTU7k6BbdztXnGNxZIPYD9en/AD6VVw+aZ/PiHZiBaNW6C2r2GmYg772+NGt0LstzEu7NvAytw9WsUN3AA1OlutugJ79bdKxSAjQ71VhsSRf1q0I8q3SxKEi3XKdRb9frWyoJFNwN4ribJl/MwU/XXT5V3BIg18KQ36nLc/Lf5VmbWX/wBvfqx/w0Wwzi3WueSIvXKVJQBrbi1mHyP8VkGIudrEVfNFfUGzDqN6pkYnU7j0osUUYuDh8kvuRu4UXYqjMFXuxAIUb6nShsYs5FN/BMSkKMJc7AkMFVVIzBXUEMWVom85Gdc2hIynQ1vxXG8IQX8JUIRFy+zxEt5lzJmaQjLYMPEAVwGJsTYDz0r4vhMSUWedLwyVlZ1ikZA+TMsbFc7EZVzAWzG4sNzcd6yS4Zo3ZJEZGU2KspUg9ip1Hzpjw/FIY4ipfErKWAPhhcoiurEIxkBRyRcnIb5VAK6kj+N8QikmEkbOtyqkCMIQiLGqsgDkLezWTN5cg8xvpCGPEcFxCF88EqeGFZ80TrkVvdL3HlB6E2vWj/AESdPfglXw7NJeJxkDe4XuPKGtoTa9H/AP8ArMPGfu/HdY7mJZERc2ZWRlmIla/vF8wGpdxlUWqZ5uhClFEjjI4j8WOMkvJ42ZiQ5MRAltcZ8wUaJvXGQTlQ2LWNgQCbaBjcgE7XNibehovwHGzwszwQCUmMswkwyzr4YOr2ZSAAR7/TUXrsHMi+wDCmMKVkEgkUFiTlmVi6u2Usc6KCBoo7gUR4dzmqIokMhKxRpfKkmbwzNlju7AxoVlAzr5ly6A13JAPxjHz42Rp5BmICKSkdlUABI0AUWUaWA62rC+FZb543WzFDmUizjdSSNGGlxuKO8D5nhhw/gNEWEhLSOCcwYW8HIuYKwUrfzbF2tVvMvN8eIAyRsD47TsHykM7CzXsdb5Vv8KnogJXl+csiDDT5nXOiiGS7J+ZQFuy67jSjnL/A5likkaGUKGKkmJwFKXDBiRZSCbWO1qpfjeFZ5bvi8s/jM91jbI8pQ+VPEAkPlsZCUJFvLpRHE8xx+BlQMxPglS1rlY45I7vYmzHMDYXsBa5tc8bwi8IuTwh44RyTBLhY5pJZEzLc6oANSOq+lIXNHD4lxo8J3aJAozHLfUjNsAPxCiUPFpJMNGrMcqiwUbbn6/OgnFJFcyKrAN5R5ri4W22mpv8AtVIz+XKj4Na3QqiqNku2buKcuxBcys9vXL/Aobgb6jougv8AWpYjiZZQgN7afPqa+4Yt1+JP71qaWrZHntirxu+kJaKl2FzfQdDYdfnfSszY8FrXu3a+vrW6YaICNLkn5A/1oTxDhJU+JGddyLA9PWjuTjyiTTDMEmmtbuCYjK5B2IGvrbSlrCcXB8raN2v6a0UjnGmXtR4zU1lFchbExJM5/CQdCth5j7xPfUj6VRh4mU20bS+m9u9jvQzBY8i5Pcn9SaIJMrrZrjcggkFT3U7g61bBEzabW0rDKRf9KhHxEkhW1bo1tyCQVe2l9DY9aoxU2UFh8r9zoPpr9KtEq2f/2Q=="/>
          <p:cNvSpPr>
            <a:spLocks noChangeAspect="1" noChangeArrowheads="1"/>
          </p:cNvSpPr>
          <p:nvPr/>
        </p:nvSpPr>
        <p:spPr bwMode="auto">
          <a:xfrm>
            <a:off x="84138" y="-579438"/>
            <a:ext cx="1828800" cy="1219201"/>
          </a:xfrm>
          <a:prstGeom prst="rect">
            <a:avLst/>
          </a:prstGeom>
          <a:noFill/>
          <a:ln w="9525">
            <a:noFill/>
            <a:miter lim="800000"/>
            <a:headEnd/>
            <a:tailEnd/>
          </a:ln>
        </p:spPr>
        <p:txBody>
          <a:bodyPr/>
          <a:lstStyle/>
          <a:p>
            <a:endParaRPr lang="th-TH" altLang="th-TH"/>
          </a:p>
        </p:txBody>
      </p:sp>
      <p:pic>
        <p:nvPicPr>
          <p:cNvPr id="53252" name="Picture 17" descr="http://t2.gstatic.com/images?q=tbn:ANd9GcQhjvdxNXWYBbjjumnm7sGMzuH7KUHhf68cHfDsYW6mpQiD0RjF3Q"/>
          <p:cNvPicPr>
            <a:picLocks noChangeAspect="1" noChangeArrowheads="1"/>
          </p:cNvPicPr>
          <p:nvPr/>
        </p:nvPicPr>
        <p:blipFill>
          <a:blip r:embed="rId3"/>
          <a:srcRect/>
          <a:stretch>
            <a:fillRect/>
          </a:stretch>
        </p:blipFill>
        <p:spPr bwMode="auto">
          <a:xfrm>
            <a:off x="2928938" y="785813"/>
            <a:ext cx="2590800" cy="1762125"/>
          </a:xfrm>
          <a:prstGeom prst="rect">
            <a:avLst/>
          </a:prstGeom>
          <a:noFill/>
          <a:ln w="9525">
            <a:noFill/>
            <a:miter lim="800000"/>
            <a:headEnd/>
            <a:tailEnd/>
          </a:ln>
        </p:spPr>
      </p:pic>
      <p:sp>
        <p:nvSpPr>
          <p:cNvPr id="53253" name="AutoShape 19" descr="data:image/jpg;base64,/9j/4AAQSkZJRgABAQAAAQABAAD/2wBDAAkGBwgHBgkIBwgKCgkLDRYPDQwMDRsUFRAWIB0iIiAdHx8kKDQsJCYxJx8fLT0tMTU3Ojo6Iys/RD84QzQ5Ojf/2wBDAQoKCg0MDRoPDxo3JR8lNzc3Nzc3Nzc3Nzc3Nzc3Nzc3Nzc3Nzc3Nzc3Nzc3Nzc3Nzc3Nzc3Nzc3Nzc3Nzc3Nzf/wAARCACBAMoDASIAAhEBAxEB/8QAGwAAAQUBAQAAAAAAAAAAAAAABQACAwQGAQf/xABGEAABAwIEBAMEBAwEBQUAAAABAgMRAAQFEiExBhNBUWFxgSKRobEHFDJCFSMzNTZyc7LB0eHwJDeC8VJidHWSk6KzwtL/xAAYAQADAQEAAAAAAAAAAAAAAAAAAQIDBP/EACIRAQEAAgEEAgMBAAAAAAAAAAABAhESAyExQRMyM1Fhcf/aAAwDAQACEQMRAD8A9tyU0tzU1cp7Rwiqprwpv1eTrpVylFPkn41XkDoIpircRNXYpRRyHxBi2CNhUCkkGINGVJBqJbfYCqmSLhYEnSlJogpmd0j0FRqZ6ZTVbRZVPMO9dB7VMWV9Ef8AtrgYdOzZp7GqjnzroJqYWz3aKRt1jcUbg1UYVrTubFItKHSmls0E6XTTS5JrhTFcyK6A0A7mHoYpcw9TNMKVdiKbqBQEueaWc1CFHtSzGgJc9c5gqEqrmcDciaDicrrmaoOcgbrT767zEnULR76CT4RxLhuKvli2fPPCSotLSQQBvrsd+hoxnSPvD314Bh2JOWd1bqtPxbzQnPMlY2g9Op7b+tF18SYq4S4i9UnL9pEpEekk/Kj4d+Gny2eXtIWk9RXZFeaYLi2O3H2ksobR9p18lOp8BrPhHY0dwviBV87cNsrCwwpKeYn7K5G49QR6eNRenTnWa+lNCG7m6IkxHnU4dfH2wkeaqXBXy/xfkd65mHeqRedjTL76jU46eoo4F8q+XEjrXOYKH5nO4ruZXXX1p8U3qVe5o7ilzR3FUeZ4GuhdHGFzq7zR3FNLg6mq4INdCAfvEUcYVytPUtBqJS0+NPLPck1GtsDddVC0YpSf96jUsCkrIPvTTCAo6KA8xTBKcFMLopxbA3IqMtztFAIuCm5p2n1robM6qA9K7kSSE8ySTApDSvcXDbScyjWI4p4jftrhDdmsAEHNNVeKeKFXLzjGHILbTaihTiz7SyDuB0Hn8KyKnVKhKzmWfvH3Vrjj7qbRNeN3jxzLuVkTBAVFVDil7J/xRHgJqC3PLbzLOmXWdddAP41CWQozzGxOsEn+VV2KQUZswhsuNrTkWBlVuQR4Dbf50rZX41CbpZbaC5WEiSPEDx/jV53hXE7N0O2bzb6dQU/ZUQdt9O9UV4bfpeUk2dyIH2skk/wqZf6qxosbxxDpUzh6lFKhkW+pMFYI2AOw136+W93gi7Fuq6RuVJQZ8if51k1YfeN5VKtnISdB21q027c2uVdqVtKG6htr0PSKNTRR6Z+EzXTiClbzWUs8XbuWFOZwFIjmpP3D/LtXVYxbCfxpkdqniNxqhfKPWKeLxXf41kWsctiPaCxHlWgwdtvFLfnWzoIBykEyUnxApXHXk5d+BIXZO+nrThdeJpycCWUa3AB6DKaov2F4yT7BUBtlO9TuHpfTcjuakFwmgeZ5JhTah5ipEuL6ginohxNwmpU3AjpQNDpqZLjn9igDQf03NROujvQznLHjTVXChuDFLQXVrTvoajNwE7Jqku7AHemC7QftJ+NM4tOuKWDEHzoNiuPWuHJW3z5uUkS11EiflFMxjiCywxpQJDl1AKbcKIOp3JjQfPpXmV5eu3V07cPqlx1ZUrXvV4Yb8pyy14a254wulo/E6HrPShiuKsTUsf4gJgyITNZ3nEGZB8K6FkA5U5sxgHf1rW44xG7TlLKrhQIAGUrOv99Yqq6sJKSkyZj1qVKFKCkIgkj21E/CnWjGZ1b6tUNqKEabnqaVulyIVKUoBtagJOsDYCo+ejqdeupqd60U4tRTJJ1gb/1qL8GOHWfif5VPKHp6s5F2iG3wg+HShTuEYuzC7a5S6hJnlkyFeU/L41jWr26CAph9agNvaIynz/pVvD+JsVtX0pcuYH/C6JB86ykWPqC3mQq8s0pcSSlachGo7x3FTIwmyuGc1u+QSPyYUDHwqFziZtxH+KbuLd0DRbKsyD6GqTd6pTvNQ8VE6heSJHp86c2Wkr2BXKVH6utOaInNBPgR1Gg0qpdYbf249tkjuQsEevar9pe3SlqyXes/k3R086JG4ddQOaEAdomrmdiMsJWLLyguFSI6USwfFFWdyDnWhBEKyH3fGPjVjFbO2U4VMqSkq+4k7+VBQnKpSe20it5ZlGGri3uGY8+nNnfUSr2gSSa0WEYm1eIWHyS4CCDO4ry+0eypCVEyDoe9ELLE3EXAU2rKoK371jl0/wBNZn+3p45Lk5U7d6gcQkq+yKDWGIpeAhUKjUTRJDs1jrTTaw22gbipgUjoKrB2a5zhQNp1KSOgpq3EqGUgRVZbs1WdfAEq260BTx/F7TCEIL6VKcckobbGum+p0G9YS84gv7lxxxLymWXDCW0R7I7TE+tXuI/rmK3fM5XLZQMjYVvA3Pr/ACoKWEpJzFOg2TrW+EkjO7tVXlZUa6kxJmqap6A6miRtlLgrBQk6JJG9XbJdlbslt1hpxexVypUfWflVctDjsAUSlQTBk9R0qy20XVTboJSJHjNH7JzCxe5RblxwnWUJypHhRtpeGNQottIjYnpUZZqmLINYPiCgG22YzGTI0B6SaLW+ALYtUofdSCnUgde9F7nHbNsFLSisx91NAsRxxalEattjUkHVfYDtPes7lauRKtpu1Z5iylhBkAqBK1eQoOp9GYwlZE9TB+dD7nEbm7uCtalKXtEaJHhXeYOzg/01PdchIACgpK+WrvBj3fwoqwQ4hIcGaUjoAD6GhLbSgAQgkx1q3aovLlwJShQHnRYXJYeaaA9kLQemVUVSI5bvsPEeUgj3UYXg7xbzuqA8OtVWrRCVGRJHhThWuMXb4TlUjmgDqDVlDyilRAUj/lVtHn/SpbVpJzA6dtKuJs2ykToaZbDHIU3nnKehNRkT7SilSvE1avrdtlQBWIB1HjQwuyoxtNa4y3wyzzk8raAYMFJqdkDmBQME61UYBXJGlWLYLU9BB36Vp6Z7gxbXK0KGXpR22xFwpByqHcEUNsLIqIUoQBRtplISNK58rGs2ScSlUKbX/pE026xVm1cSh1L5Kv8AgZUoVYDSRqBrXCgTJE+dTuKZ664rd+sZbW1GQdXlQfcNvjQ6/wAcvrxOVORlEfdk/GtHc4VavOcxbac3eg+KYKmCu3kKHuitJZ6LuCJedkDmKMCJnpUSyrKRMDwFTKYWjdXSqi1GDO4pjccBOYKLilHLpOppKJyZTpO06mmSqAD2pFaimCdqR7ObQo6iUp796kbTrBBWZ0BNQtOKBygyO3apG1qmYI17VOW1Y2JHUZVEqUrWd96EXSlPrKUiMw9hOkmiVw4l0FDiQU+IoW66pla5iIhQj7Ws1Hde44xZLacCnQZIjTr5ntUudjrzp8ED+dc+uJeQW8oAIEwSKSSoJAEaDuaDlbNTNrbIClJGnhUf4Vaa9m3alZGkJoO9j7b8pSydBqFVTRjAKz+KSI0Eb1Uxtc9zjQLvHXEJDkBZ3mpEC3bAUSCSNazbl7zVxJB86RWpwhIKldKriVzHxiFs2omE1DeYw3H4qJjQgVVaw6GoXIUTOtRrw1fTenjJ7RlllrsoP3Lj7ilKJMmnWrKnllI2SMxq6jCnDvFaXBcLs7e3RzRLigc5J+FaXOYzsjHG5eQazspTI6a0dwrCg4A64jQHY6TRtqzsmm5CkyRrtUJvGmUQggATpWNztbzGRO0wEg6RTguDFUDiQ6HSo1XmYyKjStiwVNdmaFt3Z/s1Om5FAWV1CsSIOxpvPTTFvojfWgMbxM25aXg5RIbWMw89qDG4JOs6963V+23dJAdSDFZW4wRaQst6gfZrbHKa7sspZQtVwUKAn31etHGHGAXCArrNDbu3eYMOoII6keFU8xjrV8ZYmZaaayNoXiZAMzvRVtFq7ABSfWsJnUCCDB61aavXWj7KjptrWeWC5k1dzhbKwS3vQLEcOWkq6g+FJvHX0e0rVI6TvV44oh9lJIEmo1ppMmWLbjLsLBBqQuKBO/vozdoZuU5gIUBvQhTftHzpHs8OJKPYSIqxhrCLm7Q06oICtZidvCo7OzW6taETlTrmA3223pyEOsvpyg50neJjzito57Ut7aqtXTE8udFRuKP4FapVZh72SpSiNOkf38qrsNLvbYtXbSkrGoWowD5aR8jRPBG3GLFtt1AzSTAB6n+/hU29hj3qbkkf7VzlVfStOykmnlKFQQN6jbTQcG6eSUiSYHWruVIq1gTbDmPWSH4LZc2VsVQYHvotPHHd0oG2vjbl36tc8kD8pylZY7zFROtuMpbceacbQ6JQVpIC/LvV3ibF8cbxu9YVcXDTQKkoaTOUtxpp1kdam4sCzgXDgQhSotjsPBFRyrS4QORbvrbQ6i2eU2teRCktkhSuwPU059t20UhN0w8ypWqQ4gpzeU1oMDJHC+DAiD+F0CD+uaLYjZjH7ttCyArDcQhzUatFIVH7vuo50/immRetri2Qldww80lWgLiCkHymuNtvqYVcJYdUwmZdCCUiPHajfF16rEuHLC6bE867cCEjqJWE/ACjdlZOWaLPCjyTZm1Wi6HMAUpxUbDfv7x2o5idKb0xbLVzcgm2t3nkjcttlUe6kba9DiW1WdyHVAqSjlGSBuQIntVrhj65h/FjeHKfdDYdWlxAMJXCFQY9xq/gV1cv8eXSLh9xxDRfS2Fq0QMw0FLkJ04Bv290wkLubN9pBMZnGykE9pNR+xA0mpMbu7Z5OS2xLFbhQelTd2PxYAnUeMwPKq6FpyCTrVS7TlNVWxGwZu7cpKBOpB7fEVhXmC2tSYMJMa1vnHYkTQ67sm7hP2U5gf76VphnpjljvwxmWa501rQXOCnJ7AE7QOvrPrVF7CHm0SdTEwZH+3x9KvlKjVgYFRpTmHTy8k6pqAq3pgV7WhGlKrlW/rZTIzGmfWB4+6q6oplTpW3q2F4KzZtqA1Lisxlao8o2+Aq5+CbecwaT/wCSiB6bUUDbckAp03g1K0G3Ey2QQNJBms9q4wOZwtCIyJEdhUyMORGqZHcir5CUgFxQSJiVGKkC20pnOIHWaWxoPGHp+6geQP8AWmKsykmQfKJoqXYAMKIOo1qs7dozdIo2NBq7XplMnoR/Sqr9oZ0OUjaDqKIP37SSQfhrVZeItqGVASI6lUfwpgnMXxlVuu2XfKU0pJQcyQVFJEESRNPtscxe1t2mGLvK00kISOWnQDYbVVXdoAmAfAb1AbtKj7KVe4Uah8r+1j6/fpaQ0h6G23/rCRkTo5Mzt3pgxTEmnbt1FwUrvID5CE+1AgdNNO1R/WW9tvSmOPNqGip8gaNDlWmwe1bteHrW/wAculJsrVYdtWEJGhkwdpUTJ0/sB8exjBL11WJ4cm6axVLqFJW5qCB16jSBpR1+3PEvBjFrh60fWbfIC2rQykRB7SNRWJvuHsWw62curyzUyyghJUpSdzoIgmo9trbJ2avj4uYViVhieHJKbxwLzuhOaYAAkbbEiu47lwbCrHG7GWcQuinnOn2pzIzK9k6DXsKvcecQYhgaLD8HKaHOC8+dGbYCPnVTjtb19wvg7hGZ+4caMJESpTZ29TSh33pNgdwrGcDfu+JXebac5KWhGQSDEymDuoD0rNcZ2YwTFltMpKWHEBxqTMDYifAj4itNj6MEw3AbHAcWvH7dOQKP1dMlZTuTodMxmoON2rfHOEmcVsVl5NuT+MUIUpBOVUjvIB9KcvcssZYtP8KYfc4ElVm1kxBy2DjZLqjKoB2J2JMetZ7CrC2f4JxLEn2lfW2FrSlRUoZYy6RMdTRniLFV4Inhi+EltKCl4D7yChE/z9KJcQ2dvbcJ405aEFq6CrjTaVZZI84n1pbp2Ss7hGCYczggxriF9bbC4U20gkSDt4knoB0obieJ8Iv4ddN4fb3bF1yyGStZhSv/ACP8KOPWx4s4DtLbC3E/W7PIFNKVBzISUwe0jUE1dsbe9TwTftYvhjNq9b2qmmoSklaEtgBRgnWZp7uykmuzKscOcKYdwLbY9i+FXN2swHOS8tKlFSykGM4A6VhuKr7hi5btxw3hV5YuJUovG5WSFJjQD2j1r2LCHMUa+juyXgjCHr3KMqFpBBHMM6Ejp415r9IqeKrw2bnEWHNMNNlSGFshIzEgEggKV2qsb3TnJMWJBlM1GT5e+piypKY7b5jl+ZrnIX/yf+qj/wDVbOd681uasuflP9IpUqzqj0bMfrCizH2/dSpUlQKvvyivWqTlKlQV8qa/vVXVSpVSKb0qM70qVBI17GolbUqVM40HAf5+a/VNa36Sf0aX+0R86VKsr9nTj9Ab6VvsYX+q5/8AWimJ/mrhP/qbf/46VKl6VPtWX+lX9JGP+lT+8qjXDX+W19+zuPlSpU74iZ96pfSL+Y8B/Zn9xFG3/wDK4f8Ab0fIUqVL1D93/GS+jj9JE/qH516Fxn+jd5+zPypUqMvI6f0M4E/RPDv1FfvGs39L/wCZbH9ur92lSpY/ZWX43kjX2/UVeGwpUq3cL//Z"/>
          <p:cNvSpPr>
            <a:spLocks noChangeAspect="1" noChangeArrowheads="1"/>
          </p:cNvSpPr>
          <p:nvPr/>
        </p:nvSpPr>
        <p:spPr bwMode="auto">
          <a:xfrm>
            <a:off x="84138" y="-827088"/>
            <a:ext cx="2676525" cy="1704976"/>
          </a:xfrm>
          <a:prstGeom prst="rect">
            <a:avLst/>
          </a:prstGeom>
          <a:noFill/>
          <a:ln w="9525">
            <a:noFill/>
            <a:miter lim="800000"/>
            <a:headEnd/>
            <a:tailEnd/>
          </a:ln>
        </p:spPr>
        <p:txBody>
          <a:bodyPr/>
          <a:lstStyle/>
          <a:p>
            <a:endParaRPr lang="th-TH" altLang="th-TH"/>
          </a:p>
        </p:txBody>
      </p:sp>
      <p:sp>
        <p:nvSpPr>
          <p:cNvPr id="53254" name="Rectangle 2"/>
          <p:cNvSpPr>
            <a:spLocks noChangeArrowheads="1"/>
          </p:cNvSpPr>
          <p:nvPr/>
        </p:nvSpPr>
        <p:spPr bwMode="auto">
          <a:xfrm>
            <a:off x="142875" y="6643688"/>
            <a:ext cx="1357313" cy="152400"/>
          </a:xfrm>
          <a:prstGeom prst="rect">
            <a:avLst/>
          </a:prstGeom>
          <a:solidFill>
            <a:schemeClr val="bg1"/>
          </a:solidFill>
          <a:ln w="9525">
            <a:solidFill>
              <a:schemeClr val="bg1"/>
            </a:solidFill>
            <a:miter lim="800000"/>
            <a:headEnd/>
            <a:tailEnd/>
          </a:ln>
        </p:spPr>
        <p:txBody>
          <a:bodyPr wrap="none" anchor="ctr"/>
          <a:lstStyle/>
          <a:p>
            <a:r>
              <a:rPr lang="th-TH" altLang="th-TH" sz="800" b="1">
                <a:latin typeface="Tahoma" pitchFamily="34" charset="0"/>
              </a:rPr>
              <a:t>สถาบันคลังสมองของชาติ</a:t>
            </a:r>
          </a:p>
        </p:txBody>
      </p:sp>
      <p:pic>
        <p:nvPicPr>
          <p:cNvPr id="53255" name="Picture 17" descr="F:\logo-knit.jpg"/>
          <p:cNvPicPr>
            <a:picLocks noChangeAspect="1" noChangeArrowheads="1"/>
          </p:cNvPicPr>
          <p:nvPr/>
        </p:nvPicPr>
        <p:blipFill>
          <a:blip r:embed="rId4"/>
          <a:srcRect/>
          <a:stretch>
            <a:fillRect/>
          </a:stretch>
        </p:blipFill>
        <p:spPr bwMode="auto">
          <a:xfrm>
            <a:off x="285750" y="6296025"/>
            <a:ext cx="534988" cy="363538"/>
          </a:xfrm>
          <a:prstGeom prst="rect">
            <a:avLst/>
          </a:prstGeom>
          <a:noFill/>
          <a:ln w="9525">
            <a:noFill/>
            <a:miter lim="800000"/>
            <a:headEnd/>
            <a:tailEnd/>
          </a:ln>
        </p:spPr>
      </p:pic>
      <p:sp>
        <p:nvSpPr>
          <p:cNvPr id="53256" name="Slide Number Placeholder 29"/>
          <p:cNvSpPr txBox="1">
            <a:spLocks/>
          </p:cNvSpPr>
          <p:nvPr/>
        </p:nvSpPr>
        <p:spPr bwMode="auto">
          <a:xfrm flipH="1">
            <a:off x="8137525" y="6296025"/>
            <a:ext cx="827088" cy="384175"/>
          </a:xfrm>
          <a:prstGeom prst="rect">
            <a:avLst/>
          </a:prstGeom>
          <a:noFill/>
          <a:ln w="9525">
            <a:noFill/>
            <a:miter lim="800000"/>
            <a:headEnd/>
            <a:tailEnd/>
          </a:ln>
        </p:spPr>
        <p:txBody>
          <a:bodyPr/>
          <a:lstStyle/>
          <a:p>
            <a:pPr algn="ctr"/>
            <a:fld id="{2ED7486E-383B-47EE-88B0-3C776B0F7589}" type="slidenum">
              <a:rPr lang="en-US" altLang="th-TH" sz="1400">
                <a:latin typeface="Tahoma" pitchFamily="34" charset="0"/>
              </a:rPr>
              <a:pPr algn="ctr"/>
              <a:t>51</a:t>
            </a:fld>
            <a:endParaRPr lang="en-US" altLang="th-TH" sz="1400">
              <a:latin typeface="Tahoma" pitchFamily="34" charset="0"/>
            </a:endParaRPr>
          </a:p>
        </p:txBody>
      </p:sp>
      <p:pic>
        <p:nvPicPr>
          <p:cNvPr id="53257" name="Picture 8" descr="http://newshoursbd.files.wordpress.com/2011/08/rice.jpg?w=300&amp;h=250"/>
          <p:cNvPicPr>
            <a:picLocks noChangeAspect="1" noChangeArrowheads="1"/>
          </p:cNvPicPr>
          <p:nvPr/>
        </p:nvPicPr>
        <p:blipFill>
          <a:blip r:embed="rId5"/>
          <a:srcRect/>
          <a:stretch>
            <a:fillRect/>
          </a:stretch>
        </p:blipFill>
        <p:spPr bwMode="auto">
          <a:xfrm>
            <a:off x="7127875" y="3919538"/>
            <a:ext cx="1811338" cy="1509712"/>
          </a:xfrm>
          <a:prstGeom prst="rect">
            <a:avLst/>
          </a:prstGeom>
          <a:noFill/>
          <a:ln w="9525">
            <a:noFill/>
            <a:miter lim="800000"/>
            <a:headEnd/>
            <a:tailEnd/>
          </a:ln>
        </p:spPr>
      </p:pic>
      <p:pic>
        <p:nvPicPr>
          <p:cNvPr id="53258" name="Picture 12" descr="http://t0.gstatic.com/images?q=tbn:ANd9GcQ7Mm5mD8dkrzzV7CsNoN4gcsXlT8TtEVE7daKJbe5GI10ddrzqcg"/>
          <p:cNvPicPr>
            <a:picLocks noChangeAspect="1" noChangeArrowheads="1"/>
          </p:cNvPicPr>
          <p:nvPr/>
        </p:nvPicPr>
        <p:blipFill>
          <a:blip r:embed="rId6"/>
          <a:srcRect/>
          <a:stretch>
            <a:fillRect/>
          </a:stretch>
        </p:blipFill>
        <p:spPr bwMode="auto">
          <a:xfrm>
            <a:off x="2643188" y="3778250"/>
            <a:ext cx="1944687" cy="1450975"/>
          </a:xfrm>
          <a:prstGeom prst="rect">
            <a:avLst/>
          </a:prstGeom>
          <a:noFill/>
          <a:ln w="9525">
            <a:noFill/>
            <a:miter lim="800000"/>
            <a:headEnd/>
            <a:tailEnd/>
          </a:ln>
        </p:spPr>
      </p:pic>
      <p:pic>
        <p:nvPicPr>
          <p:cNvPr id="53259" name="Picture 14" descr="http://t1.gstatic.com/images?q=tbn:ANd9GcS1E0Pbs6id6NKysnVUTT9pEVcmOQJn_Hjb8Z2T8AhksWnIwOH-lw"/>
          <p:cNvPicPr>
            <a:picLocks noChangeAspect="1" noChangeArrowheads="1"/>
          </p:cNvPicPr>
          <p:nvPr/>
        </p:nvPicPr>
        <p:blipFill>
          <a:blip r:embed="rId7"/>
          <a:srcRect/>
          <a:stretch>
            <a:fillRect/>
          </a:stretch>
        </p:blipFill>
        <p:spPr bwMode="auto">
          <a:xfrm>
            <a:off x="277813" y="3716338"/>
            <a:ext cx="2286000" cy="1524000"/>
          </a:xfrm>
          <a:prstGeom prst="rect">
            <a:avLst/>
          </a:prstGeom>
          <a:noFill/>
          <a:ln w="9525">
            <a:noFill/>
            <a:miter lim="800000"/>
            <a:headEnd/>
            <a:tailEnd/>
          </a:ln>
        </p:spPr>
      </p:pic>
      <p:pic>
        <p:nvPicPr>
          <p:cNvPr id="53260" name="Picture 20" descr="http://www.globaltrade.net/image/143/103/2193.do"/>
          <p:cNvPicPr>
            <a:picLocks noChangeAspect="1" noChangeArrowheads="1"/>
          </p:cNvPicPr>
          <p:nvPr/>
        </p:nvPicPr>
        <p:blipFill>
          <a:blip r:embed="rId8"/>
          <a:srcRect/>
          <a:stretch>
            <a:fillRect/>
          </a:stretch>
        </p:blipFill>
        <p:spPr bwMode="auto">
          <a:xfrm>
            <a:off x="608013" y="639763"/>
            <a:ext cx="2365375" cy="1676400"/>
          </a:xfrm>
          <a:prstGeom prst="rect">
            <a:avLst/>
          </a:prstGeom>
          <a:noFill/>
          <a:ln w="9525">
            <a:noFill/>
            <a:miter lim="800000"/>
            <a:headEnd/>
            <a:tailEnd/>
          </a:ln>
        </p:spPr>
      </p:pic>
      <p:pic>
        <p:nvPicPr>
          <p:cNvPr id="53261" name="Picture 22" descr="http://t0.gstatic.com/images?q=tbn:ANd9GcTPIH6vy1pFARfJM2e8gqniM1AKOzDdb8D44ukqMn4-7L2rAn7L0w"/>
          <p:cNvPicPr>
            <a:picLocks noChangeAspect="1" noChangeArrowheads="1"/>
          </p:cNvPicPr>
          <p:nvPr/>
        </p:nvPicPr>
        <p:blipFill>
          <a:blip r:embed="rId9"/>
          <a:srcRect/>
          <a:stretch>
            <a:fillRect/>
          </a:stretch>
        </p:blipFill>
        <p:spPr bwMode="auto">
          <a:xfrm>
            <a:off x="6313488" y="565150"/>
            <a:ext cx="1824037" cy="1825625"/>
          </a:xfrm>
          <a:prstGeom prst="rect">
            <a:avLst/>
          </a:prstGeom>
          <a:noFill/>
          <a:ln w="9525">
            <a:noFill/>
            <a:miter lim="800000"/>
            <a:headEnd/>
            <a:tailEnd/>
          </a:ln>
        </p:spPr>
      </p:pic>
      <p:pic>
        <p:nvPicPr>
          <p:cNvPr id="53262" name="Picture 24" descr="http://t2.gstatic.com/images?q=tbn:ANd9GcQyTKQsYHIWSWQk1V-8wna893nOARbscZVjLdGozSSjkxeiZVqy"/>
          <p:cNvPicPr>
            <a:picLocks noChangeAspect="1" noChangeArrowheads="1"/>
          </p:cNvPicPr>
          <p:nvPr/>
        </p:nvPicPr>
        <p:blipFill>
          <a:blip r:embed="rId10"/>
          <a:srcRect/>
          <a:stretch>
            <a:fillRect/>
          </a:stretch>
        </p:blipFill>
        <p:spPr bwMode="auto">
          <a:xfrm>
            <a:off x="4624388" y="3714750"/>
            <a:ext cx="2286000" cy="1714500"/>
          </a:xfrm>
          <a:prstGeom prst="rect">
            <a:avLst/>
          </a:prstGeom>
          <a:noFill/>
          <a:ln w="9525">
            <a:noFill/>
            <a:miter lim="800000"/>
            <a:headEnd/>
            <a:tailEnd/>
          </a:ln>
        </p:spPr>
      </p:pic>
      <p:sp>
        <p:nvSpPr>
          <p:cNvPr id="53263" name="TextBox 17"/>
          <p:cNvSpPr txBox="1">
            <a:spLocks noChangeArrowheads="1"/>
          </p:cNvSpPr>
          <p:nvPr/>
        </p:nvSpPr>
        <p:spPr bwMode="auto">
          <a:xfrm>
            <a:off x="0" y="0"/>
            <a:ext cx="9144000" cy="523875"/>
          </a:xfrm>
          <a:prstGeom prst="rect">
            <a:avLst/>
          </a:prstGeom>
          <a:solidFill>
            <a:srgbClr val="006600"/>
          </a:solidFill>
          <a:ln w="9525">
            <a:noFill/>
            <a:miter lim="800000"/>
            <a:headEnd/>
            <a:tailEnd/>
          </a:ln>
        </p:spPr>
        <p:txBody>
          <a:bodyPr>
            <a:spAutoFit/>
          </a:bodyPr>
          <a:lstStyle/>
          <a:p>
            <a:pPr algn="r"/>
            <a:r>
              <a:rPr lang="en-US" altLang="th-TH" sz="1400" b="1">
                <a:solidFill>
                  <a:schemeClr val="bg1"/>
                </a:solidFill>
                <a:latin typeface="Tahoma" pitchFamily="34" charset="0"/>
              </a:rPr>
              <a:t>“Thailand Rice</a:t>
            </a:r>
            <a:r>
              <a:rPr lang="th-TH" altLang="th-TH" sz="1400" b="1">
                <a:solidFill>
                  <a:schemeClr val="bg1"/>
                </a:solidFill>
                <a:latin typeface="Tahoma" pitchFamily="34" charset="0"/>
              </a:rPr>
              <a:t> </a:t>
            </a:r>
            <a:r>
              <a:rPr lang="en-US" altLang="th-TH" sz="1400" b="1">
                <a:solidFill>
                  <a:schemeClr val="bg1"/>
                </a:solidFill>
                <a:latin typeface="Tahoma" pitchFamily="34" charset="0"/>
              </a:rPr>
              <a:t>Economy and Trade” </a:t>
            </a:r>
            <a:r>
              <a:rPr lang="en-US" altLang="th-TH" sz="1400" b="1">
                <a:solidFill>
                  <a:schemeClr val="bg1"/>
                </a:solidFill>
              </a:rPr>
              <a:t>Special: A lecture for course</a:t>
            </a:r>
            <a:r>
              <a:rPr lang="th-TH" altLang="th-TH" sz="1400" b="1">
                <a:solidFill>
                  <a:schemeClr val="bg1"/>
                </a:solidFill>
              </a:rPr>
              <a:t> </a:t>
            </a:r>
            <a:r>
              <a:rPr lang="en-US" altLang="th-TH" sz="1400" b="1">
                <a:solidFill>
                  <a:schemeClr val="bg1"/>
                </a:solidFill>
              </a:rPr>
              <a:t>01007496 “Selected Topic” (Agricultural Entrepreneur Capacity Building) November 5, 2013 at room no. 317 Faculty of Agriculture</a:t>
            </a:r>
            <a:endParaRPr lang="th-TH" altLang="th-TH" sz="1400" b="1">
              <a:solidFill>
                <a:srgbClr val="FFFF00"/>
              </a:solidFil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Box 5"/>
          <p:cNvSpPr txBox="1">
            <a:spLocks noChangeArrowheads="1"/>
          </p:cNvSpPr>
          <p:nvPr/>
        </p:nvSpPr>
        <p:spPr bwMode="auto">
          <a:xfrm>
            <a:off x="250825" y="1271588"/>
            <a:ext cx="7107238" cy="1200150"/>
          </a:xfrm>
          <a:prstGeom prst="rect">
            <a:avLst/>
          </a:prstGeom>
          <a:noFill/>
          <a:ln w="9525">
            <a:noFill/>
            <a:miter lim="800000"/>
            <a:headEnd/>
            <a:tailEnd/>
          </a:ln>
        </p:spPr>
        <p:txBody>
          <a:bodyPr>
            <a:spAutoFit/>
          </a:bodyPr>
          <a:lstStyle/>
          <a:p>
            <a:r>
              <a:rPr lang="th-TH" altLang="th-TH" sz="2400">
                <a:latin typeface="Tahoma" pitchFamily="34" charset="0"/>
                <a:sym typeface="Wingdings" pitchFamily="2" charset="2"/>
              </a:rPr>
              <a:t></a:t>
            </a:r>
            <a:r>
              <a:rPr lang="en-US" altLang="th-TH" sz="2400">
                <a:latin typeface="Tahoma" pitchFamily="34" charset="0"/>
                <a:sym typeface="Wingdings" pitchFamily="2" charset="2"/>
              </a:rPr>
              <a:t>ASEAN free trade was implemented since  January 1, 2010. In  2013, it will integrating to be</a:t>
            </a:r>
            <a:r>
              <a:rPr lang="th-TH" altLang="th-TH" sz="2400">
                <a:latin typeface="Tahoma" pitchFamily="34" charset="0"/>
              </a:rPr>
              <a:t> </a:t>
            </a:r>
            <a:r>
              <a:rPr lang="en-US" altLang="th-TH" sz="2400">
                <a:latin typeface="Tahoma" pitchFamily="34" charset="0"/>
              </a:rPr>
              <a:t>AEC.</a:t>
            </a:r>
            <a:endParaRPr lang="th-TH" altLang="th-TH" sz="2400">
              <a:latin typeface="Tahoma" pitchFamily="34" charset="0"/>
            </a:endParaRPr>
          </a:p>
        </p:txBody>
      </p:sp>
      <p:sp>
        <p:nvSpPr>
          <p:cNvPr id="54275" name="TextBox 3"/>
          <p:cNvSpPr txBox="1">
            <a:spLocks noChangeArrowheads="1"/>
          </p:cNvSpPr>
          <p:nvPr/>
        </p:nvSpPr>
        <p:spPr bwMode="auto">
          <a:xfrm>
            <a:off x="3276600" y="2928938"/>
            <a:ext cx="5867400" cy="1016000"/>
          </a:xfrm>
          <a:prstGeom prst="rect">
            <a:avLst/>
          </a:prstGeom>
          <a:solidFill>
            <a:srgbClr val="0000CC"/>
          </a:solidFill>
          <a:ln w="9525">
            <a:noFill/>
            <a:miter lim="800000"/>
            <a:headEnd/>
            <a:tailEnd/>
          </a:ln>
        </p:spPr>
        <p:txBody>
          <a:bodyPr>
            <a:spAutoFit/>
          </a:bodyPr>
          <a:lstStyle/>
          <a:p>
            <a:r>
              <a:rPr lang="th-TH" altLang="th-TH">
                <a:solidFill>
                  <a:schemeClr val="bg1"/>
                </a:solidFill>
                <a:latin typeface="Tahoma" pitchFamily="34" charset="0"/>
                <a:sym typeface="Wingdings" pitchFamily="2" charset="2"/>
              </a:rPr>
              <a:t> </a:t>
            </a:r>
            <a:r>
              <a:rPr lang="en-US" altLang="th-TH">
                <a:solidFill>
                  <a:schemeClr val="bg1"/>
                </a:solidFill>
                <a:latin typeface="Tahoma" pitchFamily="34" charset="0"/>
                <a:sym typeface="Wingdings" pitchFamily="2" charset="2"/>
              </a:rPr>
              <a:t>ASEAN profile in population and GDP</a:t>
            </a:r>
            <a:endParaRPr lang="th-TH" altLang="th-TH">
              <a:solidFill>
                <a:srgbClr val="FFC000"/>
              </a:solidFill>
              <a:latin typeface="Tahoma" pitchFamily="34" charset="0"/>
            </a:endParaRPr>
          </a:p>
          <a:p>
            <a:r>
              <a:rPr lang="th-TH" altLang="th-TH">
                <a:solidFill>
                  <a:schemeClr val="bg1"/>
                </a:solidFill>
                <a:latin typeface="Tahoma" pitchFamily="34" charset="0"/>
                <a:sym typeface="Wingdings 2" pitchFamily="18" charset="2"/>
              </a:rPr>
              <a:t>   </a:t>
            </a:r>
            <a:r>
              <a:rPr lang="th-TH" altLang="th-TH">
                <a:solidFill>
                  <a:schemeClr val="bg1"/>
                </a:solidFill>
                <a:latin typeface="Tahoma" pitchFamily="34" charset="0"/>
                <a:sym typeface="Wingdings" pitchFamily="2" charset="2"/>
              </a:rPr>
              <a:t></a:t>
            </a:r>
            <a:r>
              <a:rPr lang="en-US" altLang="th-TH">
                <a:solidFill>
                  <a:schemeClr val="bg1"/>
                </a:solidFill>
                <a:latin typeface="Tahoma" pitchFamily="34" charset="0"/>
                <a:sym typeface="Wingdings" pitchFamily="2" charset="2"/>
              </a:rPr>
              <a:t>Total population</a:t>
            </a:r>
            <a:r>
              <a:rPr lang="th-TH" altLang="th-TH">
                <a:solidFill>
                  <a:schemeClr val="bg1"/>
                </a:solidFill>
                <a:latin typeface="Tahoma" pitchFamily="34" charset="0"/>
                <a:sym typeface="Wingdings 2" pitchFamily="18" charset="2"/>
              </a:rPr>
              <a:t> </a:t>
            </a:r>
            <a:r>
              <a:rPr lang="en-US" altLang="th-TH">
                <a:solidFill>
                  <a:schemeClr val="bg1"/>
                </a:solidFill>
                <a:latin typeface="Tahoma" pitchFamily="34" charset="0"/>
                <a:sym typeface="Wingdings 2" pitchFamily="18" charset="2"/>
              </a:rPr>
              <a:t>595 million</a:t>
            </a:r>
            <a:endParaRPr lang="th-TH" altLang="th-TH">
              <a:solidFill>
                <a:schemeClr val="bg1"/>
              </a:solidFill>
              <a:latin typeface="Tahoma" pitchFamily="34" charset="0"/>
              <a:sym typeface="Wingdings 2" pitchFamily="18" charset="2"/>
            </a:endParaRPr>
          </a:p>
          <a:p>
            <a:r>
              <a:rPr lang="th-TH" altLang="th-TH">
                <a:solidFill>
                  <a:schemeClr val="bg1"/>
                </a:solidFill>
                <a:latin typeface="Tahoma" pitchFamily="34" charset="0"/>
                <a:sym typeface="Wingdings 2" pitchFamily="18" charset="2"/>
              </a:rPr>
              <a:t>   </a:t>
            </a:r>
            <a:r>
              <a:rPr lang="th-TH" altLang="th-TH">
                <a:solidFill>
                  <a:schemeClr val="bg1"/>
                </a:solidFill>
                <a:latin typeface="Tahoma" pitchFamily="34" charset="0"/>
                <a:sym typeface="Wingdings" pitchFamily="2" charset="2"/>
              </a:rPr>
              <a:t></a:t>
            </a:r>
            <a:r>
              <a:rPr lang="en-US" altLang="th-TH">
                <a:solidFill>
                  <a:schemeClr val="bg1"/>
                </a:solidFill>
                <a:latin typeface="Tahoma" pitchFamily="34" charset="0"/>
                <a:sym typeface="Wingdings" pitchFamily="2" charset="2"/>
              </a:rPr>
              <a:t>Size of </a:t>
            </a:r>
            <a:r>
              <a:rPr lang="th-TH" altLang="th-TH">
                <a:solidFill>
                  <a:schemeClr val="bg1"/>
                </a:solidFill>
                <a:latin typeface="Tahoma" pitchFamily="34" charset="0"/>
                <a:sym typeface="Wingdings 2" pitchFamily="18" charset="2"/>
              </a:rPr>
              <a:t> </a:t>
            </a:r>
            <a:r>
              <a:rPr lang="en-US" altLang="th-TH">
                <a:solidFill>
                  <a:schemeClr val="bg1"/>
                </a:solidFill>
                <a:latin typeface="Tahoma" pitchFamily="34" charset="0"/>
                <a:sym typeface="Wingdings 2" pitchFamily="18" charset="2"/>
              </a:rPr>
              <a:t>GDP 1.5 trillion US$</a:t>
            </a:r>
            <a:endParaRPr lang="th-TH" altLang="th-TH">
              <a:solidFill>
                <a:srgbClr val="FFC000"/>
              </a:solidFill>
              <a:latin typeface="Tahoma" pitchFamily="34" charset="0"/>
            </a:endParaRPr>
          </a:p>
        </p:txBody>
      </p:sp>
      <p:pic>
        <p:nvPicPr>
          <p:cNvPr id="54276" name="Picture 5" descr="http://t1.gstatic.com/images?q=tbn:ANd9GcT3PvVVnHxvFUEIV4ggjFWx4-eHj_qUyP7xjV37NJ5fFZuO-S7yfA"/>
          <p:cNvPicPr>
            <a:picLocks noChangeAspect="1" noChangeArrowheads="1"/>
          </p:cNvPicPr>
          <p:nvPr/>
        </p:nvPicPr>
        <p:blipFill>
          <a:blip r:embed="rId2"/>
          <a:srcRect/>
          <a:stretch>
            <a:fillRect/>
          </a:stretch>
        </p:blipFill>
        <p:spPr bwMode="auto">
          <a:xfrm>
            <a:off x="539750" y="3373438"/>
            <a:ext cx="2217738" cy="1366837"/>
          </a:xfrm>
          <a:prstGeom prst="rect">
            <a:avLst/>
          </a:prstGeom>
          <a:noFill/>
          <a:ln w="9525">
            <a:noFill/>
            <a:miter lim="800000"/>
            <a:headEnd/>
            <a:tailEnd/>
          </a:ln>
        </p:spPr>
      </p:pic>
      <p:pic>
        <p:nvPicPr>
          <p:cNvPr id="54277" name="Picture 11" descr="http://t2.gstatic.com/images?q=tbn:ANd9GcR_kXLjTaX2mkM91eV3Kaj0jaLF_YbijrNXg-Hap_bDGygNIkAFTw"/>
          <p:cNvPicPr>
            <a:picLocks noChangeAspect="1" noChangeArrowheads="1"/>
          </p:cNvPicPr>
          <p:nvPr/>
        </p:nvPicPr>
        <p:blipFill>
          <a:blip r:embed="rId3"/>
          <a:srcRect/>
          <a:stretch>
            <a:fillRect/>
          </a:stretch>
        </p:blipFill>
        <p:spPr bwMode="auto">
          <a:xfrm>
            <a:off x="5595938" y="4746625"/>
            <a:ext cx="2374900" cy="1452563"/>
          </a:xfrm>
          <a:prstGeom prst="rect">
            <a:avLst/>
          </a:prstGeom>
          <a:noFill/>
          <a:ln w="9525">
            <a:noFill/>
            <a:miter lim="800000"/>
            <a:headEnd/>
            <a:tailEnd/>
          </a:ln>
        </p:spPr>
      </p:pic>
      <p:sp>
        <p:nvSpPr>
          <p:cNvPr id="54278" name="TextBox 12"/>
          <p:cNvSpPr txBox="1">
            <a:spLocks noChangeArrowheads="1"/>
          </p:cNvSpPr>
          <p:nvPr/>
        </p:nvSpPr>
        <p:spPr bwMode="auto">
          <a:xfrm>
            <a:off x="1163638" y="4964113"/>
            <a:ext cx="4271962" cy="1016000"/>
          </a:xfrm>
          <a:prstGeom prst="rect">
            <a:avLst/>
          </a:prstGeom>
          <a:solidFill>
            <a:schemeClr val="accent1"/>
          </a:solidFill>
          <a:ln w="9525">
            <a:noFill/>
            <a:miter lim="800000"/>
            <a:headEnd/>
            <a:tailEnd/>
          </a:ln>
        </p:spPr>
        <p:txBody>
          <a:bodyPr>
            <a:spAutoFit/>
          </a:bodyPr>
          <a:lstStyle/>
          <a:p>
            <a:r>
              <a:rPr lang="th-TH" altLang="th-TH">
                <a:latin typeface="Tahoma" pitchFamily="34" charset="0"/>
                <a:sym typeface="Wingdings" pitchFamily="2" charset="2"/>
              </a:rPr>
              <a:t></a:t>
            </a:r>
            <a:r>
              <a:rPr lang="en-US" altLang="th-TH">
                <a:latin typeface="Tahoma" pitchFamily="34" charset="0"/>
                <a:sym typeface="Wingdings" pitchFamily="2" charset="2"/>
              </a:rPr>
              <a:t>ASEAN plus three</a:t>
            </a:r>
            <a:endParaRPr lang="th-TH" altLang="th-TH">
              <a:latin typeface="Tahoma" pitchFamily="34" charset="0"/>
              <a:sym typeface="Wingdings" pitchFamily="2" charset="2"/>
            </a:endParaRPr>
          </a:p>
          <a:p>
            <a:r>
              <a:rPr lang="en-US" altLang="th-TH">
                <a:latin typeface="Tahoma" pitchFamily="34" charset="0"/>
                <a:sym typeface="Wingdings" pitchFamily="2" charset="2"/>
              </a:rPr>
              <a:t>Population </a:t>
            </a:r>
            <a:r>
              <a:rPr lang="en-US" altLang="th-TH">
                <a:latin typeface="Tahoma" pitchFamily="34" charset="0"/>
                <a:sym typeface="Wingdings 2" pitchFamily="18" charset="2"/>
              </a:rPr>
              <a:t>2,112 million</a:t>
            </a:r>
          </a:p>
          <a:p>
            <a:r>
              <a:rPr lang="th-TH" altLang="th-TH">
                <a:latin typeface="Tahoma" pitchFamily="34" charset="0"/>
                <a:sym typeface="Wingdings" pitchFamily="2" charset="2"/>
              </a:rPr>
              <a:t></a:t>
            </a:r>
            <a:r>
              <a:rPr lang="en-US" altLang="th-TH">
                <a:latin typeface="Tahoma" pitchFamily="34" charset="0"/>
                <a:sym typeface="Wingdings" pitchFamily="2" charset="2"/>
              </a:rPr>
              <a:t>GDP size </a:t>
            </a:r>
            <a:r>
              <a:rPr lang="th-TH" altLang="th-TH">
                <a:latin typeface="Tahoma" pitchFamily="34" charset="0"/>
                <a:sym typeface="Wingdings 2" pitchFamily="18" charset="2"/>
              </a:rPr>
              <a:t> </a:t>
            </a:r>
            <a:r>
              <a:rPr lang="en-US" altLang="th-TH">
                <a:latin typeface="Tahoma" pitchFamily="34" charset="0"/>
                <a:sym typeface="Wingdings 2" pitchFamily="18" charset="2"/>
              </a:rPr>
              <a:t>12.5 trillionUS$</a:t>
            </a:r>
            <a:r>
              <a:rPr lang="th-TH" altLang="th-TH">
                <a:latin typeface="Tahoma" pitchFamily="34" charset="0"/>
                <a:sym typeface="Wingdings 2" pitchFamily="18" charset="2"/>
              </a:rPr>
              <a:t> </a:t>
            </a:r>
            <a:endParaRPr lang="th-TH" altLang="th-TH"/>
          </a:p>
        </p:txBody>
      </p:sp>
      <p:sp>
        <p:nvSpPr>
          <p:cNvPr id="54279" name="Rectangle 1"/>
          <p:cNvSpPr>
            <a:spLocks noChangeArrowheads="1"/>
          </p:cNvSpPr>
          <p:nvPr/>
        </p:nvSpPr>
        <p:spPr bwMode="auto">
          <a:xfrm>
            <a:off x="8545513" y="6199188"/>
            <a:ext cx="296862" cy="338137"/>
          </a:xfrm>
          <a:prstGeom prst="rect">
            <a:avLst/>
          </a:prstGeom>
          <a:noFill/>
          <a:ln w="9525">
            <a:noFill/>
            <a:miter lim="800000"/>
            <a:headEnd/>
            <a:tailEnd/>
          </a:ln>
        </p:spPr>
        <p:txBody>
          <a:bodyPr wrap="none">
            <a:spAutoFit/>
          </a:bodyPr>
          <a:lstStyle/>
          <a:p>
            <a:pPr algn="ctr"/>
            <a:fld id="{0EAECEC5-D44D-46F2-BCC0-08161DD9C585}" type="slidenum">
              <a:rPr lang="en-US" altLang="th-TH" sz="1600">
                <a:latin typeface="Tahoma" pitchFamily="34" charset="0"/>
              </a:rPr>
              <a:pPr algn="ctr"/>
              <a:t>52</a:t>
            </a:fld>
            <a:endParaRPr lang="en-US" altLang="th-TH" sz="1600">
              <a:latin typeface="Tahoma" pitchFamily="34" charset="0"/>
            </a:endParaRPr>
          </a:p>
        </p:txBody>
      </p:sp>
      <p:sp>
        <p:nvSpPr>
          <p:cNvPr id="54280" name="TextBox 5"/>
          <p:cNvSpPr txBox="1">
            <a:spLocks noChangeArrowheads="1"/>
          </p:cNvSpPr>
          <p:nvPr/>
        </p:nvSpPr>
        <p:spPr bwMode="auto">
          <a:xfrm>
            <a:off x="4643438" y="44450"/>
            <a:ext cx="4465637" cy="276225"/>
          </a:xfrm>
          <a:prstGeom prst="rect">
            <a:avLst/>
          </a:prstGeom>
          <a:solidFill>
            <a:srgbClr val="0000CC"/>
          </a:solidFill>
          <a:ln w="9525">
            <a:noFill/>
            <a:miter lim="800000"/>
            <a:headEnd/>
            <a:tailEnd/>
          </a:ln>
        </p:spPr>
        <p:txBody>
          <a:bodyPr>
            <a:spAutoFit/>
          </a:bodyPr>
          <a:lstStyle/>
          <a:p>
            <a:pPr algn="r">
              <a:buFont typeface="Arial" pitchFamily="34" charset="0"/>
              <a:buNone/>
            </a:pPr>
            <a:r>
              <a:rPr lang="en-US" altLang="th-TH" sz="1200" b="1">
                <a:solidFill>
                  <a:schemeClr val="bg1"/>
                </a:solidFill>
                <a:latin typeface="Tahoma" pitchFamily="34" charset="0"/>
              </a:rPr>
              <a:t>6.</a:t>
            </a:r>
            <a:r>
              <a:rPr lang="th-TH" altLang="th-TH" sz="1200" b="1">
                <a:solidFill>
                  <a:schemeClr val="bg1"/>
                </a:solidFill>
                <a:latin typeface="Tahoma" pitchFamily="34" charset="0"/>
              </a:rPr>
              <a:t> </a:t>
            </a:r>
            <a:r>
              <a:rPr lang="en-US" altLang="th-TH" sz="1200" b="1">
                <a:solidFill>
                  <a:schemeClr val="bg1"/>
                </a:solidFill>
                <a:latin typeface="Tahoma" pitchFamily="34" charset="0"/>
              </a:rPr>
              <a:t>ASEAN  Economic Community and Rice Trade</a:t>
            </a:r>
            <a:endParaRPr lang="th-TH" altLang="th-TH" sz="1200" b="1">
              <a:solidFill>
                <a:schemeClr val="bg1"/>
              </a:solidFill>
              <a:latin typeface="Tahoma" pitchFamily="34" charset="0"/>
            </a:endParaRPr>
          </a:p>
        </p:txBody>
      </p:sp>
      <p:sp>
        <p:nvSpPr>
          <p:cNvPr id="54281" name="TextBox 5"/>
          <p:cNvSpPr txBox="1">
            <a:spLocks noChangeArrowheads="1"/>
          </p:cNvSpPr>
          <p:nvPr/>
        </p:nvSpPr>
        <p:spPr bwMode="auto">
          <a:xfrm>
            <a:off x="196850" y="473075"/>
            <a:ext cx="7304088" cy="830263"/>
          </a:xfrm>
          <a:prstGeom prst="rect">
            <a:avLst/>
          </a:prstGeom>
          <a:solidFill>
            <a:srgbClr val="008000"/>
          </a:solidFill>
          <a:ln w="9525">
            <a:noFill/>
            <a:miter lim="800000"/>
            <a:headEnd/>
            <a:tailEnd/>
          </a:ln>
        </p:spPr>
        <p:txBody>
          <a:bodyPr>
            <a:spAutoFit/>
          </a:bodyPr>
          <a:lstStyle/>
          <a:p>
            <a:r>
              <a:rPr lang="en-US" altLang="th-TH" sz="2400" b="1">
                <a:solidFill>
                  <a:srgbClr val="FFFF00"/>
                </a:solidFill>
                <a:latin typeface="Tahoma" pitchFamily="34" charset="0"/>
                <a:sym typeface="Wingdings" pitchFamily="2" charset="2"/>
              </a:rPr>
              <a:t>6.1 Moving Toward  Single</a:t>
            </a:r>
            <a:r>
              <a:rPr lang="th-TH" altLang="th-TH" sz="2400" b="1">
                <a:solidFill>
                  <a:srgbClr val="FFFF00"/>
                </a:solidFill>
                <a:latin typeface="Tahoma" pitchFamily="34" charset="0"/>
                <a:sym typeface="Wingdings" pitchFamily="2" charset="2"/>
              </a:rPr>
              <a:t> </a:t>
            </a:r>
            <a:r>
              <a:rPr lang="en-US" altLang="th-TH" sz="2400" b="1">
                <a:solidFill>
                  <a:srgbClr val="FFFF00"/>
                </a:solidFill>
                <a:latin typeface="Tahoma" pitchFamily="34" charset="0"/>
                <a:sym typeface="Wingdings" pitchFamily="2" charset="2"/>
              </a:rPr>
              <a:t>Production and Marketing Base</a:t>
            </a:r>
            <a:endParaRPr lang="th-TH" altLang="th-TH" sz="2400" b="1">
              <a:solidFill>
                <a:srgbClr val="FFFF00"/>
              </a:solidFill>
              <a:latin typeface="Tahoma" pitchFamily="34" charset="0"/>
            </a:endParaRPr>
          </a:p>
        </p:txBody>
      </p:sp>
      <p:pic>
        <p:nvPicPr>
          <p:cNvPr id="54282" name="Picture 2" descr="http://t1.gstatic.com/images?q=tbn:ANd9GcStZpBekv9ACRVQ8Og97or3LxXcRuiIIqC16bTSWR0DEyHUXnKWdtJMO5I">
            <a:hlinkClick r:id="rId4"/>
          </p:cNvPr>
          <p:cNvPicPr>
            <a:picLocks noChangeAspect="1" noChangeArrowheads="1"/>
          </p:cNvPicPr>
          <p:nvPr/>
        </p:nvPicPr>
        <p:blipFill>
          <a:blip r:embed="rId5"/>
          <a:srcRect/>
          <a:stretch>
            <a:fillRect/>
          </a:stretch>
        </p:blipFill>
        <p:spPr bwMode="auto">
          <a:xfrm>
            <a:off x="7740650" y="412750"/>
            <a:ext cx="1277938" cy="941388"/>
          </a:xfrm>
          <a:prstGeom prst="rect">
            <a:avLst/>
          </a:prstGeom>
          <a:noFill/>
          <a:ln w="9525">
            <a:noFill/>
            <a:miter lim="800000"/>
            <a:headEnd/>
            <a:tailEnd/>
          </a:ln>
        </p:spPr>
      </p:pic>
      <p:pic>
        <p:nvPicPr>
          <p:cNvPr id="54283" name="Picture 20" descr="http://www.globaltrade.net/image/143/103/2193.do"/>
          <p:cNvPicPr>
            <a:picLocks noChangeAspect="1" noChangeArrowheads="1"/>
          </p:cNvPicPr>
          <p:nvPr/>
        </p:nvPicPr>
        <p:blipFill>
          <a:blip r:embed="rId6"/>
          <a:srcRect/>
          <a:stretch>
            <a:fillRect/>
          </a:stretch>
        </p:blipFill>
        <p:spPr bwMode="auto">
          <a:xfrm>
            <a:off x="7000875" y="1785938"/>
            <a:ext cx="1355725" cy="960437"/>
          </a:xfrm>
          <a:prstGeom prst="rect">
            <a:avLst/>
          </a:prstGeom>
          <a:noFill/>
          <a:ln w="9525">
            <a:noFill/>
            <a:miter lim="800000"/>
            <a:headEnd/>
            <a:tailEnd/>
          </a:ln>
        </p:spPr>
      </p:pic>
      <p:pic>
        <p:nvPicPr>
          <p:cNvPr id="54284" name="Picture 22" descr="http://t0.gstatic.com/images?q=tbn:ANd9GcTPIH6vy1pFARfJM2e8gqniM1AKOzDdb8D44ukqMn4-7L2rAn7L0w"/>
          <p:cNvPicPr>
            <a:picLocks noChangeAspect="1" noChangeArrowheads="1"/>
          </p:cNvPicPr>
          <p:nvPr/>
        </p:nvPicPr>
        <p:blipFill>
          <a:blip r:embed="rId7"/>
          <a:srcRect/>
          <a:stretch>
            <a:fillRect/>
          </a:stretch>
        </p:blipFill>
        <p:spPr bwMode="auto">
          <a:xfrm>
            <a:off x="285750" y="2190750"/>
            <a:ext cx="1044575" cy="1046163"/>
          </a:xfrm>
          <a:prstGeom prst="rect">
            <a:avLst/>
          </a:prstGeom>
          <a:noFill/>
          <a:ln w="9525">
            <a:noFill/>
            <a:miter lim="800000"/>
            <a:headEnd/>
            <a:tailEnd/>
          </a:ln>
        </p:spPr>
      </p:pic>
      <p:pic>
        <p:nvPicPr>
          <p:cNvPr id="54285" name="Picture 24" descr="http://t2.gstatic.com/images?q=tbn:ANd9GcQyTKQsYHIWSWQk1V-8wna893nOARbscZVjLdGozSSjkxeiZVqy"/>
          <p:cNvPicPr>
            <a:picLocks noChangeAspect="1" noChangeArrowheads="1"/>
          </p:cNvPicPr>
          <p:nvPr/>
        </p:nvPicPr>
        <p:blipFill>
          <a:blip r:embed="rId8"/>
          <a:srcRect/>
          <a:stretch>
            <a:fillRect/>
          </a:stretch>
        </p:blipFill>
        <p:spPr bwMode="auto">
          <a:xfrm>
            <a:off x="1500188" y="2101850"/>
            <a:ext cx="1633537" cy="1225550"/>
          </a:xfrm>
          <a:prstGeom prst="rect">
            <a:avLst/>
          </a:prstGeom>
          <a:noFill/>
          <a:ln w="9525">
            <a:noFill/>
            <a:miter lim="800000"/>
            <a:headEnd/>
            <a:tailEnd/>
          </a:ln>
        </p:spPr>
      </p:pic>
      <p:pic>
        <p:nvPicPr>
          <p:cNvPr id="54286" name="Picture 8" descr="http://t1.gstatic.com/images?q=tbn:ANd9GcQlpa-Be8G6IZI_lFl1w05JBZVuRQYZcjdrYSrUepNRPxqsVnnBqZcFjSE">
            <a:hlinkClick r:id="rId9"/>
          </p:cNvPr>
          <p:cNvPicPr>
            <a:picLocks noChangeAspect="1" noChangeArrowheads="1"/>
          </p:cNvPicPr>
          <p:nvPr/>
        </p:nvPicPr>
        <p:blipFill>
          <a:blip r:embed="rId10"/>
          <a:srcRect/>
          <a:stretch>
            <a:fillRect/>
          </a:stretch>
        </p:blipFill>
        <p:spPr bwMode="auto">
          <a:xfrm>
            <a:off x="3414713" y="2101850"/>
            <a:ext cx="1571625" cy="785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idx="1"/>
          </p:nvPr>
        </p:nvSpPr>
        <p:spPr>
          <a:xfrm>
            <a:off x="382588" y="995363"/>
            <a:ext cx="8761412" cy="3276600"/>
          </a:xfrm>
          <a:solidFill>
            <a:schemeClr val="bg1"/>
          </a:solidFill>
        </p:spPr>
        <p:txBody>
          <a:bodyPr/>
          <a:lstStyle/>
          <a:p>
            <a:pPr eaLnBrk="1" hangingPunct="1">
              <a:lnSpc>
                <a:spcPct val="80000"/>
              </a:lnSpc>
              <a:buFont typeface="Wingdings" pitchFamily="2" charset="2"/>
              <a:buNone/>
            </a:pPr>
            <a:endParaRPr lang="th-TH" altLang="th-TH" sz="1200" smtClean="0"/>
          </a:p>
          <a:p>
            <a:pPr eaLnBrk="1" hangingPunct="1">
              <a:lnSpc>
                <a:spcPct val="80000"/>
              </a:lnSpc>
              <a:buFontTx/>
              <a:buNone/>
            </a:pPr>
            <a:r>
              <a:rPr lang="th-TH" altLang="th-TH" smtClean="0">
                <a:latin typeface="Tahoma" pitchFamily="34" charset="0"/>
                <a:cs typeface="Tahoma" pitchFamily="34" charset="0"/>
                <a:sym typeface="Wingdings 2" pitchFamily="18" charset="2"/>
              </a:rPr>
              <a:t>  </a:t>
            </a:r>
            <a:r>
              <a:rPr lang="th-TH" altLang="th-TH" sz="2400" smtClean="0">
                <a:cs typeface="Tahoma" pitchFamily="34" charset="0"/>
                <a:sym typeface="Wingdings 2" pitchFamily="18" charset="2"/>
              </a:rPr>
              <a:t>●</a:t>
            </a:r>
            <a:r>
              <a:rPr lang="th-TH" altLang="th-TH" sz="2400" smtClean="0">
                <a:latin typeface="Tahoma" pitchFamily="34" charset="0"/>
                <a:cs typeface="Tahoma" pitchFamily="34" charset="0"/>
                <a:sym typeface="Wingdings 2" pitchFamily="18" charset="2"/>
              </a:rPr>
              <a:t> </a:t>
            </a:r>
            <a:r>
              <a:rPr lang="en-US" altLang="th-TH" sz="2400" smtClean="0">
                <a:latin typeface="Tahoma" pitchFamily="34" charset="0"/>
                <a:cs typeface="Tahoma" pitchFamily="34" charset="0"/>
                <a:sym typeface="Wingdings 2" pitchFamily="18" charset="2"/>
              </a:rPr>
              <a:t>Old ASEAN member agreed to implement 0% tax on rice trade since January 1, 2010  comprised of:</a:t>
            </a:r>
          </a:p>
          <a:p>
            <a:pPr eaLnBrk="1" hangingPunct="1">
              <a:lnSpc>
                <a:spcPct val="80000"/>
              </a:lnSpc>
              <a:buFontTx/>
              <a:buNone/>
            </a:pPr>
            <a:r>
              <a:rPr lang="en-US" altLang="th-TH" sz="2400" smtClean="0">
                <a:latin typeface="Tahoma" pitchFamily="34" charset="0"/>
                <a:cs typeface="Tahoma" pitchFamily="34" charset="0"/>
                <a:sym typeface="Wingdings 2" pitchFamily="18" charset="2"/>
              </a:rPr>
              <a:t>   </a:t>
            </a:r>
            <a:r>
              <a:rPr lang="th-TH" altLang="th-TH" sz="2400" smtClean="0">
                <a:latin typeface="Tahoma" pitchFamily="34" charset="0"/>
                <a:cs typeface="Tahoma" pitchFamily="34" charset="0"/>
                <a:sym typeface="Wingdings 2" pitchFamily="18" charset="2"/>
              </a:rPr>
              <a:t>    </a:t>
            </a:r>
            <a:r>
              <a:rPr lang="th-TH" altLang="th-TH" sz="2400" smtClean="0">
                <a:latin typeface="Tahoma" pitchFamily="34" charset="0"/>
                <a:cs typeface="Tahoma" pitchFamily="34" charset="0"/>
                <a:sym typeface="Wingdings" pitchFamily="2" charset="2"/>
              </a:rPr>
              <a:t></a:t>
            </a:r>
            <a:r>
              <a:rPr lang="en-US" altLang="th-TH" sz="2400" smtClean="0">
                <a:latin typeface="Tahoma" pitchFamily="34" charset="0"/>
                <a:cs typeface="Tahoma" pitchFamily="34" charset="0"/>
                <a:sym typeface="Wingdings" pitchFamily="2" charset="2"/>
              </a:rPr>
              <a:t>Thailand, Singapore, and Brunei</a:t>
            </a:r>
            <a:endParaRPr lang="th-TH" altLang="th-TH" sz="2400" smtClean="0">
              <a:latin typeface="Tahoma" pitchFamily="34" charset="0"/>
              <a:cs typeface="Tahoma" pitchFamily="34" charset="0"/>
              <a:sym typeface="Wingdings 2" pitchFamily="18" charset="2"/>
            </a:endParaRPr>
          </a:p>
          <a:p>
            <a:pPr eaLnBrk="1" hangingPunct="1">
              <a:lnSpc>
                <a:spcPct val="80000"/>
              </a:lnSpc>
              <a:buFontTx/>
              <a:buNone/>
            </a:pPr>
            <a:endParaRPr lang="th-TH" altLang="th-TH" sz="2000" smtClean="0">
              <a:latin typeface="Tahoma" pitchFamily="34" charset="0"/>
              <a:cs typeface="Tahoma" pitchFamily="34" charset="0"/>
              <a:sym typeface="Wingdings 2" pitchFamily="18" charset="2"/>
            </a:endParaRPr>
          </a:p>
          <a:p>
            <a:pPr eaLnBrk="1" hangingPunct="1">
              <a:lnSpc>
                <a:spcPct val="80000"/>
              </a:lnSpc>
              <a:buFontTx/>
              <a:buNone/>
            </a:pPr>
            <a:r>
              <a:rPr lang="th-TH" altLang="th-TH" sz="2000" smtClean="0">
                <a:latin typeface="Tahoma" pitchFamily="34" charset="0"/>
                <a:cs typeface="Tahoma" pitchFamily="34" charset="0"/>
                <a:sym typeface="Wingdings 2" pitchFamily="18" charset="2"/>
              </a:rPr>
              <a:t>    </a:t>
            </a:r>
            <a:r>
              <a:rPr lang="th-TH" altLang="th-TH" sz="2400" smtClean="0">
                <a:cs typeface="Tahoma" pitchFamily="34" charset="0"/>
                <a:sym typeface="Wingdings 2" pitchFamily="18" charset="2"/>
              </a:rPr>
              <a:t>●</a:t>
            </a:r>
            <a:r>
              <a:rPr lang="th-TH" altLang="th-TH" sz="2400" smtClean="0">
                <a:latin typeface="Tahoma" pitchFamily="34" charset="0"/>
                <a:cs typeface="Tahoma" pitchFamily="34" charset="0"/>
                <a:sym typeface="Wingdings 2" pitchFamily="18" charset="2"/>
              </a:rPr>
              <a:t> </a:t>
            </a:r>
            <a:r>
              <a:rPr lang="en-US" altLang="th-TH" sz="2400" smtClean="0">
                <a:latin typeface="Tahoma" pitchFamily="34" charset="0"/>
                <a:cs typeface="Tahoma" pitchFamily="34" charset="0"/>
                <a:sym typeface="Wingdings 2" pitchFamily="18" charset="2"/>
              </a:rPr>
              <a:t>Old ASEAN member still place high sensitive lst on rice trade but will to have a step of tax reduction comprised of:</a:t>
            </a:r>
            <a:r>
              <a:rPr lang="th-TH" altLang="th-TH" sz="2400" smtClean="0">
                <a:latin typeface="Tahoma" pitchFamily="34" charset="0"/>
                <a:cs typeface="Tahoma" pitchFamily="34" charset="0"/>
                <a:sym typeface="Wingdings 2" pitchFamily="18" charset="2"/>
              </a:rPr>
              <a:t> </a:t>
            </a:r>
            <a:br>
              <a:rPr lang="th-TH" altLang="th-TH" sz="2400" smtClean="0">
                <a:latin typeface="Tahoma" pitchFamily="34" charset="0"/>
                <a:cs typeface="Tahoma" pitchFamily="34" charset="0"/>
                <a:sym typeface="Wingdings 2" pitchFamily="18" charset="2"/>
              </a:rPr>
            </a:br>
            <a:r>
              <a:rPr lang="th-TH" altLang="th-TH" sz="2400" smtClean="0">
                <a:latin typeface="Tahoma" pitchFamily="34" charset="0"/>
                <a:cs typeface="Tahoma" pitchFamily="34" charset="0"/>
                <a:sym typeface="Wingdings 2" pitchFamily="18" charset="2"/>
              </a:rPr>
              <a:t>    </a:t>
            </a:r>
            <a:r>
              <a:rPr lang="th-TH" altLang="th-TH" sz="2400" smtClean="0">
                <a:latin typeface="Tahoma" pitchFamily="34" charset="0"/>
                <a:cs typeface="Tahoma" pitchFamily="34" charset="0"/>
                <a:sym typeface="Wingdings" pitchFamily="2" charset="2"/>
              </a:rPr>
              <a:t></a:t>
            </a:r>
            <a:r>
              <a:rPr lang="en-US" altLang="th-TH" sz="2400" smtClean="0">
                <a:latin typeface="Tahoma" pitchFamily="34" charset="0"/>
                <a:cs typeface="Tahoma" pitchFamily="34" charset="0"/>
                <a:sym typeface="Wingdings" pitchFamily="2" charset="2"/>
              </a:rPr>
              <a:t>Malaysia reduced  from</a:t>
            </a:r>
            <a:r>
              <a:rPr lang="th-TH" altLang="th-TH" sz="2400" smtClean="0">
                <a:latin typeface="Tahoma" pitchFamily="34" charset="0"/>
                <a:cs typeface="Tahoma" pitchFamily="34" charset="0"/>
                <a:sym typeface="Wingdings 2" pitchFamily="18" charset="2"/>
              </a:rPr>
              <a:t> </a:t>
            </a:r>
            <a:r>
              <a:rPr lang="en-US" altLang="th-TH" sz="2400" smtClean="0">
                <a:latin typeface="Tahoma" pitchFamily="34" charset="0"/>
                <a:cs typeface="Tahoma" pitchFamily="34" charset="0"/>
                <a:sym typeface="Wingdings 2" pitchFamily="18" charset="2"/>
              </a:rPr>
              <a:t>40% to 20% in 2010; </a:t>
            </a:r>
          </a:p>
          <a:p>
            <a:pPr eaLnBrk="1" hangingPunct="1">
              <a:lnSpc>
                <a:spcPct val="80000"/>
              </a:lnSpc>
              <a:buFontTx/>
              <a:buNone/>
            </a:pPr>
            <a:r>
              <a:rPr lang="en-US" altLang="th-TH" sz="2400" smtClean="0">
                <a:latin typeface="Tahoma" pitchFamily="34" charset="0"/>
                <a:cs typeface="Tahoma" pitchFamily="34" charset="0"/>
                <a:sym typeface="Wingdings 2" pitchFamily="18" charset="2"/>
              </a:rPr>
              <a:t>    </a:t>
            </a:r>
            <a:r>
              <a:rPr lang="th-TH" altLang="th-TH" sz="2400" smtClean="0">
                <a:latin typeface="Tahoma" pitchFamily="34" charset="0"/>
                <a:cs typeface="Tahoma" pitchFamily="34" charset="0"/>
                <a:sym typeface="Wingdings 2" pitchFamily="18" charset="2"/>
              </a:rPr>
              <a:t>    </a:t>
            </a:r>
            <a:r>
              <a:rPr lang="th-TH" altLang="th-TH" sz="2400" smtClean="0">
                <a:latin typeface="Tahoma" pitchFamily="34" charset="0"/>
                <a:cs typeface="Tahoma" pitchFamily="34" charset="0"/>
                <a:sym typeface="Wingdings" pitchFamily="2" charset="2"/>
              </a:rPr>
              <a:t></a:t>
            </a:r>
            <a:r>
              <a:rPr lang="en-US" altLang="th-TH" sz="2400" smtClean="0">
                <a:latin typeface="Tahoma" pitchFamily="34" charset="0"/>
                <a:cs typeface="Tahoma" pitchFamily="34" charset="0"/>
                <a:sym typeface="Wingdings" pitchFamily="2" charset="2"/>
              </a:rPr>
              <a:t>Indonesia reduced  from</a:t>
            </a:r>
            <a:r>
              <a:rPr lang="en-US" altLang="th-TH" sz="2400" smtClean="0">
                <a:latin typeface="Tahoma" pitchFamily="34" charset="0"/>
                <a:cs typeface="Tahoma" pitchFamily="34" charset="0"/>
                <a:sym typeface="Wingdings 2" pitchFamily="18" charset="2"/>
              </a:rPr>
              <a:t>30% to</a:t>
            </a:r>
            <a:r>
              <a:rPr lang="th-TH" altLang="th-TH" sz="2400" smtClean="0">
                <a:latin typeface="Tahoma" pitchFamily="34" charset="0"/>
                <a:cs typeface="Tahoma" pitchFamily="34" charset="0"/>
                <a:sym typeface="Wingdings 2" pitchFamily="18" charset="2"/>
              </a:rPr>
              <a:t> </a:t>
            </a:r>
            <a:r>
              <a:rPr lang="en-US" altLang="th-TH" sz="2400" smtClean="0">
                <a:latin typeface="Tahoma" pitchFamily="34" charset="0"/>
                <a:cs typeface="Tahoma" pitchFamily="34" charset="0"/>
                <a:sym typeface="Wingdings 2" pitchFamily="18" charset="2"/>
              </a:rPr>
              <a:t>25% in 2015;              </a:t>
            </a:r>
            <a:br>
              <a:rPr lang="en-US" altLang="th-TH" sz="2400" smtClean="0">
                <a:latin typeface="Tahoma" pitchFamily="34" charset="0"/>
                <a:cs typeface="Tahoma" pitchFamily="34" charset="0"/>
                <a:sym typeface="Wingdings 2" pitchFamily="18" charset="2"/>
              </a:rPr>
            </a:br>
            <a:r>
              <a:rPr lang="en-US" altLang="th-TH" sz="2400" smtClean="0">
                <a:latin typeface="Tahoma" pitchFamily="34" charset="0"/>
                <a:cs typeface="Tahoma" pitchFamily="34" charset="0"/>
                <a:sym typeface="Wingdings 2" pitchFamily="18" charset="2"/>
              </a:rPr>
              <a:t>    </a:t>
            </a:r>
            <a:r>
              <a:rPr lang="en-US" altLang="th-TH" sz="2400" smtClean="0">
                <a:latin typeface="Tahoma" pitchFamily="34" charset="0"/>
                <a:cs typeface="Tahoma" pitchFamily="34" charset="0"/>
                <a:sym typeface="Wingdings" pitchFamily="2" charset="2"/>
              </a:rPr>
              <a:t>Philippine reduced from</a:t>
            </a:r>
            <a:r>
              <a:rPr lang="th-TH" altLang="th-TH" sz="2400" smtClean="0">
                <a:latin typeface="Tahoma" pitchFamily="34" charset="0"/>
                <a:cs typeface="Tahoma" pitchFamily="34" charset="0"/>
                <a:sym typeface="Wingdings 2" pitchFamily="18" charset="2"/>
              </a:rPr>
              <a:t> </a:t>
            </a:r>
            <a:r>
              <a:rPr lang="en-US" altLang="th-TH" sz="2400" smtClean="0">
                <a:latin typeface="Tahoma" pitchFamily="34" charset="0"/>
                <a:cs typeface="Tahoma" pitchFamily="34" charset="0"/>
                <a:sym typeface="Wingdings 2" pitchFamily="18" charset="2"/>
              </a:rPr>
              <a:t>40% to</a:t>
            </a:r>
            <a:r>
              <a:rPr lang="th-TH" altLang="th-TH" sz="2400" smtClean="0">
                <a:latin typeface="Tahoma" pitchFamily="34" charset="0"/>
                <a:cs typeface="Tahoma" pitchFamily="34" charset="0"/>
                <a:sym typeface="Wingdings 2" pitchFamily="18" charset="2"/>
              </a:rPr>
              <a:t> </a:t>
            </a:r>
            <a:r>
              <a:rPr lang="en-US" altLang="th-TH" sz="2400" smtClean="0">
                <a:latin typeface="Tahoma" pitchFamily="34" charset="0"/>
                <a:cs typeface="Tahoma" pitchFamily="34" charset="0"/>
                <a:sym typeface="Wingdings 2" pitchFamily="18" charset="2"/>
              </a:rPr>
              <a:t>35% in 2015</a:t>
            </a:r>
            <a:endParaRPr lang="th-TH" altLang="th-TH" smtClean="0">
              <a:solidFill>
                <a:srgbClr val="FFFF00"/>
              </a:solidFill>
              <a:latin typeface="Tahoma" pitchFamily="34" charset="0"/>
              <a:cs typeface="Tahoma" pitchFamily="34" charset="0"/>
            </a:endParaRPr>
          </a:p>
        </p:txBody>
      </p:sp>
      <p:sp>
        <p:nvSpPr>
          <p:cNvPr id="9" name="Rectangle 3"/>
          <p:cNvSpPr txBox="1">
            <a:spLocks noChangeArrowheads="1"/>
          </p:cNvSpPr>
          <p:nvPr/>
        </p:nvSpPr>
        <p:spPr bwMode="auto">
          <a:xfrm>
            <a:off x="179388" y="4313238"/>
            <a:ext cx="8788400" cy="1708150"/>
          </a:xfrm>
          <a:prstGeom prst="rect">
            <a:avLst/>
          </a:prstGeom>
          <a:solidFill>
            <a:schemeClr val="bg2">
              <a:lumMod val="20000"/>
              <a:lumOff val="80000"/>
            </a:schemeClr>
          </a:solidFill>
          <a:ln w="9525">
            <a:noFill/>
            <a:miter lim="800000"/>
            <a:headEnd/>
            <a:tailEnd/>
          </a:ln>
        </p:spPr>
        <p:txBody>
          <a:bodyPr/>
          <a:lstStyle/>
          <a:p>
            <a:pPr marL="342900" indent="-342900">
              <a:lnSpc>
                <a:spcPct val="80000"/>
              </a:lnSpc>
              <a:spcBef>
                <a:spcPct val="20000"/>
              </a:spcBef>
              <a:buClr>
                <a:schemeClr val="tx1"/>
              </a:buClr>
              <a:buFont typeface="Wingdings" pitchFamily="2" charset="2"/>
              <a:buNone/>
              <a:defRPr/>
            </a:pPr>
            <a:endParaRPr lang="th-TH" sz="1200" kern="0" dirty="0">
              <a:latin typeface="+mn-lt"/>
              <a:cs typeface="+mn-cs"/>
            </a:endParaRPr>
          </a:p>
          <a:p>
            <a:pPr marL="342900" indent="-342900">
              <a:lnSpc>
                <a:spcPct val="80000"/>
              </a:lnSpc>
              <a:spcBef>
                <a:spcPct val="20000"/>
              </a:spcBef>
              <a:buClr>
                <a:schemeClr val="tx1"/>
              </a:buClr>
              <a:defRPr/>
            </a:pPr>
            <a:r>
              <a:rPr lang="th-TH" sz="2400" kern="0" dirty="0">
                <a:latin typeface="Tahoma" pitchFamily="34" charset="0"/>
                <a:sym typeface="Wingdings 2" pitchFamily="18" charset="2"/>
              </a:rPr>
              <a:t>     </a:t>
            </a:r>
            <a:r>
              <a:rPr lang="th-TH" sz="2400" kern="0" dirty="0">
                <a:latin typeface="Arial"/>
                <a:sym typeface="Wingdings 2" pitchFamily="18" charset="2"/>
              </a:rPr>
              <a:t>●</a:t>
            </a:r>
            <a:r>
              <a:rPr lang="en-US" sz="2400" kern="0" dirty="0">
                <a:latin typeface="Arial"/>
                <a:sym typeface="Wingdings 2" pitchFamily="18" charset="2"/>
              </a:rPr>
              <a:t>New ASEAN member</a:t>
            </a:r>
            <a:r>
              <a:rPr lang="th-TH" sz="2400" kern="0" dirty="0">
                <a:latin typeface="Tahoma" pitchFamily="34" charset="0"/>
                <a:sym typeface="Wingdings 2" pitchFamily="18" charset="2"/>
              </a:rPr>
              <a:t> </a:t>
            </a:r>
          </a:p>
          <a:p>
            <a:pPr marL="342900" indent="-342900">
              <a:lnSpc>
                <a:spcPct val="80000"/>
              </a:lnSpc>
              <a:spcBef>
                <a:spcPct val="20000"/>
              </a:spcBef>
              <a:buClr>
                <a:schemeClr val="tx1"/>
              </a:buClr>
              <a:defRPr/>
            </a:pPr>
            <a:r>
              <a:rPr lang="th-TH" sz="2400" kern="0" dirty="0">
                <a:latin typeface="Tahoma" pitchFamily="34" charset="0"/>
                <a:sym typeface="Wingdings 2" pitchFamily="18" charset="2"/>
              </a:rPr>
              <a:t>          </a:t>
            </a:r>
            <a:r>
              <a:rPr lang="th-TH" sz="2400" kern="0" dirty="0">
                <a:latin typeface="Tahoma" pitchFamily="34" charset="0"/>
                <a:sym typeface="Wingdings"/>
              </a:rPr>
              <a:t></a:t>
            </a:r>
            <a:r>
              <a:rPr lang="en-US" sz="2400" kern="0" dirty="0">
                <a:latin typeface="Tahoma" pitchFamily="34" charset="0"/>
                <a:sym typeface="Wingdings 2" pitchFamily="18" charset="2"/>
              </a:rPr>
              <a:t>Vietnam reduces from</a:t>
            </a:r>
            <a:r>
              <a:rPr lang="th-TH" sz="2400" kern="0" dirty="0">
                <a:latin typeface="Tahoma" pitchFamily="34" charset="0"/>
                <a:sym typeface="Wingdings 2" pitchFamily="18" charset="2"/>
              </a:rPr>
              <a:t> </a:t>
            </a:r>
            <a:r>
              <a:rPr lang="en-US" sz="2400" kern="0" dirty="0">
                <a:latin typeface="Tahoma" pitchFamily="34" charset="0"/>
                <a:sym typeface="Wingdings 2" pitchFamily="18" charset="2"/>
              </a:rPr>
              <a:t>20% to</a:t>
            </a:r>
            <a:r>
              <a:rPr lang="th-TH" sz="2400" kern="0" dirty="0">
                <a:latin typeface="Tahoma" pitchFamily="34" charset="0"/>
                <a:sym typeface="Wingdings 2" pitchFamily="18" charset="2"/>
              </a:rPr>
              <a:t> </a:t>
            </a:r>
            <a:r>
              <a:rPr lang="en-US" sz="2400" kern="0" dirty="0">
                <a:latin typeface="Tahoma" pitchFamily="34" charset="0"/>
                <a:sym typeface="Wingdings 2" pitchFamily="18" charset="2"/>
              </a:rPr>
              <a:t>0% in 2015</a:t>
            </a:r>
            <a:r>
              <a:rPr lang="th-TH" sz="2400" kern="0" dirty="0">
                <a:latin typeface="Tahoma" pitchFamily="34" charset="0"/>
                <a:sym typeface="Wingdings 2" pitchFamily="18" charset="2"/>
              </a:rPr>
              <a:t> </a:t>
            </a:r>
          </a:p>
          <a:p>
            <a:pPr marL="342900" indent="-342900">
              <a:lnSpc>
                <a:spcPct val="80000"/>
              </a:lnSpc>
              <a:spcBef>
                <a:spcPct val="20000"/>
              </a:spcBef>
              <a:buClr>
                <a:schemeClr val="tx1"/>
              </a:buClr>
              <a:defRPr/>
            </a:pPr>
            <a:r>
              <a:rPr lang="th-TH" sz="2400" kern="0" dirty="0">
                <a:latin typeface="Tahoma" pitchFamily="34" charset="0"/>
                <a:sym typeface="Wingdings 2" pitchFamily="18" charset="2"/>
              </a:rPr>
              <a:t>          </a:t>
            </a:r>
            <a:r>
              <a:rPr lang="th-TH" sz="2400" kern="0" dirty="0">
                <a:latin typeface="Tahoma" pitchFamily="34" charset="0"/>
                <a:sym typeface="Wingdings"/>
              </a:rPr>
              <a:t></a:t>
            </a:r>
            <a:r>
              <a:rPr lang="en-US" sz="2400" kern="0" dirty="0">
                <a:latin typeface="Tahoma" pitchFamily="34" charset="0"/>
                <a:sym typeface="Wingdings 2" pitchFamily="18" charset="2"/>
              </a:rPr>
              <a:t>Laos PDR, Cambodia, Myanmar reduces from</a:t>
            </a:r>
            <a:r>
              <a:rPr lang="th-TH" sz="2400" kern="0" dirty="0">
                <a:latin typeface="Tahoma" pitchFamily="34" charset="0"/>
                <a:sym typeface="Wingdings 2" pitchFamily="18" charset="2"/>
              </a:rPr>
              <a:t> </a:t>
            </a:r>
            <a:r>
              <a:rPr lang="en-US" sz="2400" kern="0" dirty="0">
                <a:latin typeface="Tahoma" pitchFamily="34" charset="0"/>
                <a:sym typeface="Wingdings 2" pitchFamily="18" charset="2"/>
              </a:rPr>
              <a:t>5% to </a:t>
            </a:r>
            <a:r>
              <a:rPr lang="th-TH" sz="2400" kern="0" dirty="0">
                <a:latin typeface="Tahoma" pitchFamily="34" charset="0"/>
                <a:sym typeface="Wingdings 2" pitchFamily="18" charset="2"/>
              </a:rPr>
              <a:t> </a:t>
            </a:r>
            <a:r>
              <a:rPr lang="en-US" sz="2400" kern="0" dirty="0">
                <a:latin typeface="Tahoma" pitchFamily="34" charset="0"/>
                <a:sym typeface="Wingdings 2" pitchFamily="18" charset="2"/>
              </a:rPr>
              <a:t/>
            </a:r>
            <a:br>
              <a:rPr lang="en-US" sz="2400" kern="0" dirty="0">
                <a:latin typeface="Tahoma" pitchFamily="34" charset="0"/>
                <a:sym typeface="Wingdings 2" pitchFamily="18" charset="2"/>
              </a:rPr>
            </a:br>
            <a:r>
              <a:rPr lang="en-US" sz="2400" kern="0" dirty="0">
                <a:latin typeface="Tahoma" pitchFamily="34" charset="0"/>
                <a:sym typeface="Wingdings 2" pitchFamily="18" charset="2"/>
              </a:rPr>
              <a:t>           0% in 2015</a:t>
            </a:r>
            <a:r>
              <a:rPr lang="th-TH" sz="2400" kern="0" dirty="0">
                <a:latin typeface="Tahoma" pitchFamily="34" charset="0"/>
                <a:sym typeface="Wingdings 2" pitchFamily="18" charset="2"/>
              </a:rPr>
              <a:t> </a:t>
            </a:r>
            <a:endParaRPr lang="th-TH" sz="2400" kern="0" dirty="0">
              <a:solidFill>
                <a:srgbClr val="FFFF00"/>
              </a:solidFill>
              <a:latin typeface="Tahoma" pitchFamily="34" charset="0"/>
            </a:endParaRPr>
          </a:p>
          <a:p>
            <a:pPr marL="342900" indent="-342900">
              <a:lnSpc>
                <a:spcPct val="80000"/>
              </a:lnSpc>
              <a:spcBef>
                <a:spcPct val="20000"/>
              </a:spcBef>
              <a:buClr>
                <a:schemeClr val="tx1"/>
              </a:buClr>
              <a:defRPr/>
            </a:pPr>
            <a:r>
              <a:rPr lang="th-TH" sz="2400" kern="0" dirty="0">
                <a:latin typeface="Tahoma" pitchFamily="34" charset="0"/>
              </a:rPr>
              <a:t> </a:t>
            </a:r>
          </a:p>
        </p:txBody>
      </p:sp>
      <p:sp>
        <p:nvSpPr>
          <p:cNvPr id="55300" name="TextBox 7"/>
          <p:cNvSpPr txBox="1">
            <a:spLocks noChangeArrowheads="1"/>
          </p:cNvSpPr>
          <p:nvPr/>
        </p:nvSpPr>
        <p:spPr bwMode="auto">
          <a:xfrm>
            <a:off x="395288" y="500063"/>
            <a:ext cx="8393112" cy="461962"/>
          </a:xfrm>
          <a:prstGeom prst="rect">
            <a:avLst/>
          </a:prstGeom>
          <a:solidFill>
            <a:srgbClr val="006600"/>
          </a:solidFill>
          <a:ln w="9525">
            <a:noFill/>
            <a:miter lim="800000"/>
            <a:headEnd/>
            <a:tailEnd/>
          </a:ln>
        </p:spPr>
        <p:txBody>
          <a:bodyPr>
            <a:spAutoFit/>
          </a:bodyPr>
          <a:lstStyle/>
          <a:p>
            <a:r>
              <a:rPr lang="en-US" altLang="th-TH" sz="2400" b="1">
                <a:solidFill>
                  <a:schemeClr val="bg1"/>
                </a:solidFill>
                <a:sym typeface="Wingdings" pitchFamily="2" charset="2"/>
              </a:rPr>
              <a:t>6.2 Rice Trade Agreements in ASEAN</a:t>
            </a:r>
            <a:endParaRPr lang="th-TH" altLang="th-TH" sz="2400" b="1">
              <a:solidFill>
                <a:schemeClr val="bg1"/>
              </a:solidFill>
            </a:endParaRPr>
          </a:p>
        </p:txBody>
      </p:sp>
      <p:sp>
        <p:nvSpPr>
          <p:cNvPr id="55301" name="TextBox 5"/>
          <p:cNvSpPr txBox="1">
            <a:spLocks noChangeArrowheads="1"/>
          </p:cNvSpPr>
          <p:nvPr/>
        </p:nvSpPr>
        <p:spPr bwMode="auto">
          <a:xfrm>
            <a:off x="4643438" y="44450"/>
            <a:ext cx="4465637" cy="276225"/>
          </a:xfrm>
          <a:prstGeom prst="rect">
            <a:avLst/>
          </a:prstGeom>
          <a:solidFill>
            <a:srgbClr val="0000CC"/>
          </a:solidFill>
          <a:ln w="9525">
            <a:noFill/>
            <a:miter lim="800000"/>
            <a:headEnd/>
            <a:tailEnd/>
          </a:ln>
        </p:spPr>
        <p:txBody>
          <a:bodyPr>
            <a:spAutoFit/>
          </a:bodyPr>
          <a:lstStyle/>
          <a:p>
            <a:pPr algn="r">
              <a:buFont typeface="Arial" pitchFamily="34" charset="0"/>
              <a:buNone/>
            </a:pPr>
            <a:r>
              <a:rPr lang="en-US" altLang="th-TH" sz="1200" b="1">
                <a:solidFill>
                  <a:schemeClr val="bg1"/>
                </a:solidFill>
                <a:latin typeface="Tahoma" pitchFamily="34" charset="0"/>
              </a:rPr>
              <a:t>6.</a:t>
            </a:r>
            <a:r>
              <a:rPr lang="th-TH" altLang="th-TH" sz="1200" b="1">
                <a:solidFill>
                  <a:schemeClr val="bg1"/>
                </a:solidFill>
                <a:latin typeface="Tahoma" pitchFamily="34" charset="0"/>
              </a:rPr>
              <a:t> </a:t>
            </a:r>
            <a:r>
              <a:rPr lang="en-US" altLang="th-TH" sz="1200" b="1">
                <a:solidFill>
                  <a:schemeClr val="bg1"/>
                </a:solidFill>
                <a:latin typeface="Tahoma" pitchFamily="34" charset="0"/>
              </a:rPr>
              <a:t>ASEAN  Economic Community and Rice Trade</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2"/>
          <p:cNvSpPr txBox="1">
            <a:spLocks noChangeArrowheads="1"/>
          </p:cNvSpPr>
          <p:nvPr/>
        </p:nvSpPr>
        <p:spPr bwMode="auto">
          <a:xfrm>
            <a:off x="382588" y="428625"/>
            <a:ext cx="5989637" cy="461963"/>
          </a:xfrm>
          <a:prstGeom prst="rect">
            <a:avLst/>
          </a:prstGeom>
          <a:solidFill>
            <a:srgbClr val="008000"/>
          </a:solidFill>
          <a:ln w="9525">
            <a:solidFill>
              <a:schemeClr val="bg1"/>
            </a:solidFill>
            <a:miter lim="800000"/>
            <a:headEnd/>
            <a:tailEnd/>
          </a:ln>
        </p:spPr>
        <p:txBody>
          <a:bodyPr>
            <a:spAutoFit/>
          </a:bodyPr>
          <a:lstStyle/>
          <a:p>
            <a:pPr>
              <a:spcBef>
                <a:spcPct val="50000"/>
              </a:spcBef>
            </a:pPr>
            <a:r>
              <a:rPr lang="en-US" altLang="th-TH" sz="2400" b="1">
                <a:solidFill>
                  <a:schemeClr val="bg1"/>
                </a:solidFill>
                <a:latin typeface="Tahoma" pitchFamily="34" charset="0"/>
                <a:sym typeface="Wingdings" pitchFamily="2" charset="2"/>
              </a:rPr>
              <a:t>6.3 Moving toward Global Free Trade</a:t>
            </a:r>
            <a:endParaRPr lang="th-TH" altLang="th-TH" sz="2400" b="1">
              <a:solidFill>
                <a:schemeClr val="bg1"/>
              </a:solidFill>
              <a:latin typeface="Garamond" pitchFamily="18" charset="0"/>
            </a:endParaRPr>
          </a:p>
        </p:txBody>
      </p:sp>
      <p:sp>
        <p:nvSpPr>
          <p:cNvPr id="56323" name="Text Box 3"/>
          <p:cNvSpPr txBox="1">
            <a:spLocks noChangeArrowheads="1"/>
          </p:cNvSpPr>
          <p:nvPr/>
        </p:nvSpPr>
        <p:spPr bwMode="auto">
          <a:xfrm>
            <a:off x="990600" y="1143000"/>
            <a:ext cx="7796213" cy="400050"/>
          </a:xfrm>
          <a:prstGeom prst="rect">
            <a:avLst/>
          </a:prstGeom>
          <a:noFill/>
          <a:ln w="9525">
            <a:noFill/>
            <a:miter lim="800000"/>
            <a:headEnd/>
            <a:tailEnd/>
          </a:ln>
        </p:spPr>
        <p:txBody>
          <a:bodyPr>
            <a:spAutoFit/>
          </a:bodyPr>
          <a:lstStyle/>
          <a:p>
            <a:pPr>
              <a:spcBef>
                <a:spcPct val="50000"/>
              </a:spcBef>
            </a:pPr>
            <a:r>
              <a:rPr lang="en-US" altLang="th-TH">
                <a:latin typeface="Tahoma" pitchFamily="34" charset="0"/>
                <a:sym typeface="Wingdings" pitchFamily="2" charset="2"/>
              </a:rPr>
              <a:t>Providing more opportunity to consumer than producer.</a:t>
            </a:r>
            <a:endParaRPr lang="th-TH" altLang="th-TH">
              <a:latin typeface="Tahoma" pitchFamily="34" charset="0"/>
            </a:endParaRPr>
          </a:p>
        </p:txBody>
      </p:sp>
      <p:sp>
        <p:nvSpPr>
          <p:cNvPr id="56324" name="Text Box 4"/>
          <p:cNvSpPr txBox="1">
            <a:spLocks noChangeArrowheads="1"/>
          </p:cNvSpPr>
          <p:nvPr/>
        </p:nvSpPr>
        <p:spPr bwMode="auto">
          <a:xfrm>
            <a:off x="1000125" y="2357438"/>
            <a:ext cx="7715250" cy="708025"/>
          </a:xfrm>
          <a:prstGeom prst="rect">
            <a:avLst/>
          </a:prstGeom>
          <a:noFill/>
          <a:ln w="9525">
            <a:noFill/>
            <a:miter lim="800000"/>
            <a:headEnd/>
            <a:tailEnd/>
          </a:ln>
        </p:spPr>
        <p:txBody>
          <a:bodyPr>
            <a:spAutoFit/>
          </a:bodyPr>
          <a:lstStyle/>
          <a:p>
            <a:pPr>
              <a:spcBef>
                <a:spcPct val="50000"/>
              </a:spcBef>
            </a:pPr>
            <a:r>
              <a:rPr lang="en-US" altLang="th-TH">
                <a:solidFill>
                  <a:srgbClr val="000066"/>
                </a:solidFill>
                <a:latin typeface="Tahoma" pitchFamily="34" charset="0"/>
                <a:sym typeface="Wingdings" pitchFamily="2" charset="2"/>
              </a:rPr>
              <a:t> Strong market competition and a driving force to quality competition.</a:t>
            </a:r>
            <a:endParaRPr lang="th-TH" altLang="th-TH" b="1">
              <a:solidFill>
                <a:srgbClr val="000066"/>
              </a:solidFill>
              <a:latin typeface="Garamond" pitchFamily="18" charset="0"/>
            </a:endParaRPr>
          </a:p>
        </p:txBody>
      </p:sp>
      <p:sp>
        <p:nvSpPr>
          <p:cNvPr id="56325" name="Text Box 7"/>
          <p:cNvSpPr txBox="1">
            <a:spLocks noChangeArrowheads="1"/>
          </p:cNvSpPr>
          <p:nvPr/>
        </p:nvSpPr>
        <p:spPr bwMode="auto">
          <a:xfrm>
            <a:off x="928688" y="1571625"/>
            <a:ext cx="7786687" cy="708025"/>
          </a:xfrm>
          <a:prstGeom prst="rect">
            <a:avLst/>
          </a:prstGeom>
          <a:noFill/>
          <a:ln w="9525">
            <a:noFill/>
            <a:miter lim="800000"/>
            <a:headEnd/>
            <a:tailEnd/>
          </a:ln>
        </p:spPr>
        <p:txBody>
          <a:bodyPr>
            <a:spAutoFit/>
          </a:bodyPr>
          <a:lstStyle/>
          <a:p>
            <a:pPr>
              <a:spcBef>
                <a:spcPct val="50000"/>
              </a:spcBef>
            </a:pPr>
            <a:r>
              <a:rPr lang="en-US" altLang="th-TH">
                <a:solidFill>
                  <a:srgbClr val="C00000"/>
                </a:solidFill>
                <a:latin typeface="Tahoma" pitchFamily="34" charset="0"/>
                <a:sym typeface="Wingdings" pitchFamily="2" charset="2"/>
              </a:rPr>
              <a:t></a:t>
            </a:r>
            <a:r>
              <a:rPr lang="en-US" altLang="th-TH">
                <a:solidFill>
                  <a:srgbClr val="C00000"/>
                </a:solidFill>
                <a:latin typeface="Tahoma" pitchFamily="34" charset="0"/>
              </a:rPr>
              <a:t> Expanding a frontier of trade but on the other hand  creating a non-tariff barrier among trading nations. </a:t>
            </a:r>
            <a:endParaRPr lang="th-TH" altLang="th-TH">
              <a:solidFill>
                <a:srgbClr val="C00000"/>
              </a:solidFill>
              <a:latin typeface="Tahoma" pitchFamily="34" charset="0"/>
            </a:endParaRPr>
          </a:p>
        </p:txBody>
      </p:sp>
      <p:sp>
        <p:nvSpPr>
          <p:cNvPr id="56326" name="Slide Number Placeholder 29"/>
          <p:cNvSpPr>
            <a:spLocks noGrp="1"/>
          </p:cNvSpPr>
          <p:nvPr>
            <p:ph type="sldNum" sz="quarter" idx="12"/>
          </p:nvPr>
        </p:nvSpPr>
        <p:spPr bwMode="auto">
          <a:xfrm flipH="1">
            <a:off x="7662863" y="6143625"/>
            <a:ext cx="1481137" cy="476250"/>
          </a:xfrm>
          <a:noFill/>
          <a:ln>
            <a:miter lim="800000"/>
            <a:headEnd/>
            <a:tailEnd/>
          </a:ln>
        </p:spPr>
        <p:txBody>
          <a:bodyPr wrap="square" numCol="1" anchorCtr="0" compatLnSpc="1">
            <a:prstTxWarp prst="textNoShape">
              <a:avLst/>
            </a:prstTxWarp>
          </a:bodyPr>
          <a:lstStyle/>
          <a:p>
            <a:pPr algn="ctr"/>
            <a:fld id="{67750321-23BA-4935-B09E-D5C27C8379A5}" type="slidenum">
              <a:rPr lang="en-US" altLang="th-TH" sz="1400" smtClean="0">
                <a:solidFill>
                  <a:schemeClr val="tx1"/>
                </a:solidFill>
                <a:cs typeface="Angsana New" pitchFamily="18" charset="-34"/>
              </a:rPr>
              <a:pPr algn="ctr"/>
              <a:t>54</a:t>
            </a:fld>
            <a:endParaRPr lang="en-US" altLang="th-TH" sz="1400" smtClean="0">
              <a:solidFill>
                <a:schemeClr val="tx1"/>
              </a:solidFill>
              <a:cs typeface="Angsana New" pitchFamily="18" charset="-34"/>
            </a:endParaRPr>
          </a:p>
        </p:txBody>
      </p:sp>
      <p:sp>
        <p:nvSpPr>
          <p:cNvPr id="56327" name="Text Box 5"/>
          <p:cNvSpPr txBox="1">
            <a:spLocks noChangeArrowheads="1"/>
          </p:cNvSpPr>
          <p:nvPr/>
        </p:nvSpPr>
        <p:spPr bwMode="auto">
          <a:xfrm>
            <a:off x="960438" y="3127375"/>
            <a:ext cx="7932737" cy="708025"/>
          </a:xfrm>
          <a:prstGeom prst="rect">
            <a:avLst/>
          </a:prstGeom>
          <a:noFill/>
          <a:ln w="9525">
            <a:noFill/>
            <a:miter lim="800000"/>
            <a:headEnd/>
            <a:tailEnd/>
          </a:ln>
        </p:spPr>
        <p:txBody>
          <a:bodyPr>
            <a:spAutoFit/>
          </a:bodyPr>
          <a:lstStyle/>
          <a:p>
            <a:pPr>
              <a:spcBef>
                <a:spcPct val="50000"/>
              </a:spcBef>
            </a:pPr>
            <a:r>
              <a:rPr lang="en-US" altLang="th-TH">
                <a:solidFill>
                  <a:srgbClr val="0066FF"/>
                </a:solidFill>
                <a:latin typeface="Tahoma" pitchFamily="34" charset="0"/>
                <a:sym typeface="Wingdings" pitchFamily="2" charset="2"/>
              </a:rPr>
              <a:t></a:t>
            </a:r>
            <a:r>
              <a:rPr lang="th-TH" altLang="th-TH">
                <a:solidFill>
                  <a:srgbClr val="0066FF"/>
                </a:solidFill>
                <a:latin typeface="Tahoma" pitchFamily="34" charset="0"/>
                <a:sym typeface="Wingdings" pitchFamily="2" charset="2"/>
              </a:rPr>
              <a:t> </a:t>
            </a:r>
            <a:r>
              <a:rPr lang="en-US" altLang="th-TH">
                <a:solidFill>
                  <a:srgbClr val="0066FF"/>
                </a:solidFill>
                <a:latin typeface="Tahoma" pitchFamily="34" charset="0"/>
                <a:sym typeface="Wingdings" pitchFamily="2" charset="2"/>
              </a:rPr>
              <a:t>To</a:t>
            </a:r>
            <a:r>
              <a:rPr lang="th-TH" altLang="th-TH">
                <a:solidFill>
                  <a:srgbClr val="0066FF"/>
                </a:solidFill>
                <a:latin typeface="Tahoma" pitchFamily="34" charset="0"/>
                <a:sym typeface="Wingdings" pitchFamily="2" charset="2"/>
              </a:rPr>
              <a:t> </a:t>
            </a:r>
            <a:r>
              <a:rPr lang="en-US" altLang="th-TH">
                <a:solidFill>
                  <a:srgbClr val="0066FF"/>
                </a:solidFill>
                <a:latin typeface="Tahoma" pitchFamily="34" charset="0"/>
                <a:sym typeface="Wingdings" pitchFamily="2" charset="2"/>
              </a:rPr>
              <a:t>comply with Sanitary  measure and consumer safety, a new form of quality standard is implemented among the trading nations..</a:t>
            </a:r>
            <a:endParaRPr lang="th-TH" altLang="th-TH" b="1">
              <a:solidFill>
                <a:srgbClr val="0066FF"/>
              </a:solidFill>
              <a:latin typeface="Garamond" pitchFamily="18" charset="0"/>
            </a:endParaRPr>
          </a:p>
        </p:txBody>
      </p:sp>
      <p:sp>
        <p:nvSpPr>
          <p:cNvPr id="56328" name="Text Box 6"/>
          <p:cNvSpPr txBox="1">
            <a:spLocks noChangeArrowheads="1"/>
          </p:cNvSpPr>
          <p:nvPr/>
        </p:nvSpPr>
        <p:spPr bwMode="auto">
          <a:xfrm>
            <a:off x="1000125" y="3933825"/>
            <a:ext cx="7440613" cy="706438"/>
          </a:xfrm>
          <a:prstGeom prst="rect">
            <a:avLst/>
          </a:prstGeom>
          <a:noFill/>
          <a:ln w="9525">
            <a:noFill/>
            <a:miter lim="800000"/>
            <a:headEnd/>
            <a:tailEnd/>
          </a:ln>
        </p:spPr>
        <p:txBody>
          <a:bodyPr>
            <a:spAutoFit/>
          </a:bodyPr>
          <a:lstStyle/>
          <a:p>
            <a:pPr>
              <a:spcBef>
                <a:spcPct val="50000"/>
              </a:spcBef>
            </a:pPr>
            <a:r>
              <a:rPr lang="th-TH" altLang="th-TH">
                <a:solidFill>
                  <a:schemeClr val="tx2"/>
                </a:solidFill>
                <a:latin typeface="Tahoma" pitchFamily="34" charset="0"/>
                <a:sym typeface="Wingdings" pitchFamily="2" charset="2"/>
              </a:rPr>
              <a:t></a:t>
            </a:r>
            <a:r>
              <a:rPr lang="en-US" altLang="th-TH">
                <a:solidFill>
                  <a:schemeClr val="tx2"/>
                </a:solidFill>
                <a:latin typeface="Tahoma" pitchFamily="34" charset="0"/>
                <a:sym typeface="Wingdings" pitchFamily="2" charset="2"/>
              </a:rPr>
              <a:t>High competition  in  commodity trade  inducing producers  to acquire new technology for: </a:t>
            </a:r>
            <a:endParaRPr lang="th-TH" altLang="th-TH">
              <a:solidFill>
                <a:schemeClr val="tx2"/>
              </a:solidFill>
              <a:latin typeface="Tahoma" pitchFamily="34" charset="0"/>
            </a:endParaRPr>
          </a:p>
        </p:txBody>
      </p:sp>
      <p:sp>
        <p:nvSpPr>
          <p:cNvPr id="56329" name="Text Box 8"/>
          <p:cNvSpPr txBox="1">
            <a:spLocks noChangeArrowheads="1"/>
          </p:cNvSpPr>
          <p:nvPr/>
        </p:nvSpPr>
        <p:spPr bwMode="auto">
          <a:xfrm>
            <a:off x="1571625" y="4652963"/>
            <a:ext cx="4000500" cy="400050"/>
          </a:xfrm>
          <a:prstGeom prst="rect">
            <a:avLst/>
          </a:prstGeom>
          <a:noFill/>
          <a:ln w="9525">
            <a:noFill/>
            <a:miter lim="800000"/>
            <a:headEnd/>
            <a:tailEnd/>
          </a:ln>
        </p:spPr>
        <p:txBody>
          <a:bodyPr>
            <a:spAutoFit/>
          </a:bodyPr>
          <a:lstStyle/>
          <a:p>
            <a:pPr>
              <a:spcBef>
                <a:spcPct val="50000"/>
              </a:spcBef>
            </a:pPr>
            <a:r>
              <a:rPr lang="en-US" altLang="th-TH">
                <a:solidFill>
                  <a:srgbClr val="FF0000"/>
                </a:solidFill>
                <a:latin typeface="Tahoma" pitchFamily="34" charset="0"/>
                <a:sym typeface="Wingdings" pitchFamily="2" charset="2"/>
              </a:rPr>
              <a:t>reducing production cost</a:t>
            </a:r>
            <a:endParaRPr lang="th-TH" altLang="th-TH">
              <a:solidFill>
                <a:srgbClr val="FF0000"/>
              </a:solidFill>
              <a:latin typeface="Tahoma" pitchFamily="34" charset="0"/>
            </a:endParaRPr>
          </a:p>
        </p:txBody>
      </p:sp>
      <p:sp>
        <p:nvSpPr>
          <p:cNvPr id="56330" name="Rectangle 11"/>
          <p:cNvSpPr>
            <a:spLocks noChangeArrowheads="1"/>
          </p:cNvSpPr>
          <p:nvPr/>
        </p:nvSpPr>
        <p:spPr bwMode="auto">
          <a:xfrm>
            <a:off x="1601788" y="5084763"/>
            <a:ext cx="3302000" cy="400050"/>
          </a:xfrm>
          <a:prstGeom prst="rect">
            <a:avLst/>
          </a:prstGeom>
          <a:noFill/>
          <a:ln w="9525">
            <a:noFill/>
            <a:miter lim="800000"/>
            <a:headEnd/>
            <a:tailEnd/>
          </a:ln>
        </p:spPr>
        <p:txBody>
          <a:bodyPr wrap="none">
            <a:spAutoFit/>
          </a:bodyPr>
          <a:lstStyle/>
          <a:p>
            <a:pPr>
              <a:spcBef>
                <a:spcPct val="50000"/>
              </a:spcBef>
            </a:pPr>
            <a:r>
              <a:rPr lang="en-US" altLang="th-TH">
                <a:solidFill>
                  <a:srgbClr val="FF0000"/>
                </a:solidFill>
                <a:latin typeface="Tahoma" pitchFamily="34" charset="0"/>
                <a:sym typeface="Wingdings" pitchFamily="2" charset="2"/>
              </a:rPr>
              <a:t>improving product quality</a:t>
            </a:r>
            <a:endParaRPr lang="th-TH" altLang="th-TH">
              <a:solidFill>
                <a:srgbClr val="FF0000"/>
              </a:solidFill>
              <a:latin typeface="Tahoma" pitchFamily="34" charset="0"/>
            </a:endParaRPr>
          </a:p>
        </p:txBody>
      </p:sp>
      <p:pic>
        <p:nvPicPr>
          <p:cNvPr id="56331" name="Picture 4" descr="G:\Previous hard disk\รูปภาพ Digital\ภาพสตรอเบอรรี 1\ATT74584-2[1].jpg"/>
          <p:cNvPicPr>
            <a:picLocks noChangeAspect="1" noChangeArrowheads="1"/>
          </p:cNvPicPr>
          <p:nvPr/>
        </p:nvPicPr>
        <p:blipFill>
          <a:blip r:embed="rId2"/>
          <a:srcRect/>
          <a:stretch>
            <a:fillRect/>
          </a:stretch>
        </p:blipFill>
        <p:spPr bwMode="auto">
          <a:xfrm>
            <a:off x="6143625" y="5143500"/>
            <a:ext cx="1157288" cy="1143000"/>
          </a:xfrm>
          <a:prstGeom prst="rect">
            <a:avLst/>
          </a:prstGeom>
          <a:noFill/>
          <a:ln w="9525">
            <a:noFill/>
            <a:miter lim="800000"/>
            <a:headEnd/>
            <a:tailEnd/>
          </a:ln>
        </p:spPr>
      </p:pic>
      <p:pic>
        <p:nvPicPr>
          <p:cNvPr id="56332" name="Picture 24" descr="http://t2.gstatic.com/images?q=tbn:ANd9GcQyTKQsYHIWSWQk1V-8wna893nOARbscZVjLdGozSSjkxeiZVqy"/>
          <p:cNvPicPr>
            <a:picLocks noChangeAspect="1" noChangeArrowheads="1"/>
          </p:cNvPicPr>
          <p:nvPr/>
        </p:nvPicPr>
        <p:blipFill>
          <a:blip r:embed="rId3"/>
          <a:srcRect/>
          <a:stretch>
            <a:fillRect/>
          </a:stretch>
        </p:blipFill>
        <p:spPr bwMode="auto">
          <a:xfrm>
            <a:off x="3071813" y="6072188"/>
            <a:ext cx="1103312" cy="642937"/>
          </a:xfrm>
          <a:prstGeom prst="rect">
            <a:avLst/>
          </a:prstGeom>
          <a:noFill/>
          <a:ln w="9525">
            <a:noFill/>
            <a:miter lim="800000"/>
            <a:headEnd/>
            <a:tailEnd/>
          </a:ln>
        </p:spPr>
      </p:pic>
      <p:pic>
        <p:nvPicPr>
          <p:cNvPr id="56333" name="Picture 18" descr="http://t2.gstatic.com/images?q=tbn:ANd9GcSkSHsWLZkDPHyqDP70dxz9DBegQR5h500Wit-cKXmrKeB-iePW"/>
          <p:cNvPicPr>
            <a:picLocks noChangeAspect="1" noChangeArrowheads="1"/>
          </p:cNvPicPr>
          <p:nvPr/>
        </p:nvPicPr>
        <p:blipFill>
          <a:blip r:embed="rId4"/>
          <a:srcRect/>
          <a:stretch>
            <a:fillRect/>
          </a:stretch>
        </p:blipFill>
        <p:spPr bwMode="auto">
          <a:xfrm>
            <a:off x="214313" y="5214938"/>
            <a:ext cx="1357312" cy="946150"/>
          </a:xfrm>
          <a:prstGeom prst="rect">
            <a:avLst/>
          </a:prstGeom>
          <a:noFill/>
          <a:ln w="9525">
            <a:noFill/>
            <a:miter lim="800000"/>
            <a:headEnd/>
            <a:tailEnd/>
          </a:ln>
        </p:spPr>
      </p:pic>
      <p:pic>
        <p:nvPicPr>
          <p:cNvPr id="56334" name="Picture 9" descr="http://t2.gstatic.com/images?q=tbn:ANd9GcQleq-KbcVMStOVi7ncJOmhKl8s_30oSd6F3ISlUZFFB-S_lCwq8XlUMj4">
            <a:hlinkClick r:id="rId5"/>
          </p:cNvPr>
          <p:cNvPicPr>
            <a:picLocks noChangeAspect="1" noChangeArrowheads="1"/>
          </p:cNvPicPr>
          <p:nvPr/>
        </p:nvPicPr>
        <p:blipFill>
          <a:blip r:embed="rId6"/>
          <a:srcRect/>
          <a:stretch>
            <a:fillRect/>
          </a:stretch>
        </p:blipFill>
        <p:spPr bwMode="auto">
          <a:xfrm>
            <a:off x="1643063" y="6048375"/>
            <a:ext cx="1209675" cy="809625"/>
          </a:xfrm>
          <a:prstGeom prst="rect">
            <a:avLst/>
          </a:prstGeom>
          <a:noFill/>
          <a:ln w="9525">
            <a:noFill/>
            <a:miter lim="800000"/>
            <a:headEnd/>
            <a:tailEnd/>
          </a:ln>
        </p:spPr>
      </p:pic>
      <p:pic>
        <p:nvPicPr>
          <p:cNvPr id="56335" name="Picture 11" descr="http://t1.gstatic.com/images?q=tbn:ANd9GcRqfacOBzjKmeEZ8HzilFeKRf4vdoUJasOiapJAN3okj19zyeXWvygWWQP8Fw">
            <a:hlinkClick r:id="rId7"/>
          </p:cNvPr>
          <p:cNvPicPr>
            <a:picLocks noChangeAspect="1" noChangeArrowheads="1"/>
          </p:cNvPicPr>
          <p:nvPr/>
        </p:nvPicPr>
        <p:blipFill>
          <a:blip r:embed="rId8"/>
          <a:srcRect/>
          <a:stretch>
            <a:fillRect/>
          </a:stretch>
        </p:blipFill>
        <p:spPr bwMode="auto">
          <a:xfrm>
            <a:off x="7429500" y="4572000"/>
            <a:ext cx="1571625" cy="1428750"/>
          </a:xfrm>
          <a:prstGeom prst="rect">
            <a:avLst/>
          </a:prstGeom>
          <a:noFill/>
          <a:ln w="9525">
            <a:noFill/>
            <a:miter lim="800000"/>
            <a:headEnd/>
            <a:tailEnd/>
          </a:ln>
        </p:spPr>
      </p:pic>
      <p:pic>
        <p:nvPicPr>
          <p:cNvPr id="56336" name="Picture 13" descr="http://t3.gstatic.com/images?q=tbn:ANd9GcSGLQWM8nHiL4j-mTuwGY662QTek_bBSIZaVn_YNsoCLP9FMkQThMZihQ">
            <a:hlinkClick r:id="rId9"/>
          </p:cNvPr>
          <p:cNvPicPr>
            <a:picLocks noChangeAspect="1" noChangeArrowheads="1"/>
          </p:cNvPicPr>
          <p:nvPr/>
        </p:nvPicPr>
        <p:blipFill>
          <a:blip r:embed="rId10"/>
          <a:srcRect/>
          <a:stretch>
            <a:fillRect/>
          </a:stretch>
        </p:blipFill>
        <p:spPr bwMode="auto">
          <a:xfrm>
            <a:off x="0" y="1214438"/>
            <a:ext cx="990600" cy="1143000"/>
          </a:xfrm>
          <a:prstGeom prst="rect">
            <a:avLst/>
          </a:prstGeom>
          <a:noFill/>
          <a:ln w="9525">
            <a:noFill/>
            <a:miter lim="800000"/>
            <a:headEnd/>
            <a:tailEnd/>
          </a:ln>
        </p:spPr>
      </p:pic>
      <p:pic>
        <p:nvPicPr>
          <p:cNvPr id="56337" name="Picture 15" descr="http://t2.gstatic.com/images?q=tbn:ANd9GcQWnzObcWK9cCQWZXVJwkH2wnW5vdz_Ckl-XDt2pufPTY9Vg6WaMNvgqPo">
            <a:hlinkClick r:id="rId11"/>
          </p:cNvPr>
          <p:cNvPicPr>
            <a:picLocks noChangeAspect="1" noChangeArrowheads="1"/>
          </p:cNvPicPr>
          <p:nvPr/>
        </p:nvPicPr>
        <p:blipFill>
          <a:blip r:embed="rId12"/>
          <a:srcRect/>
          <a:stretch>
            <a:fillRect/>
          </a:stretch>
        </p:blipFill>
        <p:spPr bwMode="auto">
          <a:xfrm>
            <a:off x="0" y="2571750"/>
            <a:ext cx="942975" cy="1181100"/>
          </a:xfrm>
          <a:prstGeom prst="rect">
            <a:avLst/>
          </a:prstGeom>
          <a:noFill/>
          <a:ln w="9525">
            <a:noFill/>
            <a:miter lim="800000"/>
            <a:headEnd/>
            <a:tailEnd/>
          </a:ln>
        </p:spPr>
      </p:pic>
      <p:sp>
        <p:nvSpPr>
          <p:cNvPr id="56338" name="TextBox 18"/>
          <p:cNvSpPr txBox="1">
            <a:spLocks noChangeArrowheads="1"/>
          </p:cNvSpPr>
          <p:nvPr/>
        </p:nvSpPr>
        <p:spPr bwMode="auto">
          <a:xfrm>
            <a:off x="4643438" y="44450"/>
            <a:ext cx="4465637" cy="276225"/>
          </a:xfrm>
          <a:prstGeom prst="rect">
            <a:avLst/>
          </a:prstGeom>
          <a:solidFill>
            <a:srgbClr val="0000CC"/>
          </a:solidFill>
          <a:ln w="9525">
            <a:noFill/>
            <a:miter lim="800000"/>
            <a:headEnd/>
            <a:tailEnd/>
          </a:ln>
        </p:spPr>
        <p:txBody>
          <a:bodyPr>
            <a:spAutoFit/>
          </a:bodyPr>
          <a:lstStyle/>
          <a:p>
            <a:pPr algn="r">
              <a:buFont typeface="Arial" pitchFamily="34" charset="0"/>
              <a:buNone/>
            </a:pPr>
            <a:r>
              <a:rPr lang="en-US" altLang="th-TH" sz="1200" b="1">
                <a:solidFill>
                  <a:schemeClr val="bg1"/>
                </a:solidFill>
                <a:latin typeface="Tahoma" pitchFamily="34" charset="0"/>
              </a:rPr>
              <a:t>6.</a:t>
            </a:r>
            <a:r>
              <a:rPr lang="th-TH" altLang="th-TH" sz="1200" b="1">
                <a:solidFill>
                  <a:schemeClr val="bg1"/>
                </a:solidFill>
                <a:latin typeface="Tahoma" pitchFamily="34" charset="0"/>
              </a:rPr>
              <a:t> </a:t>
            </a:r>
            <a:r>
              <a:rPr lang="en-US" altLang="th-TH" sz="1200" b="1">
                <a:solidFill>
                  <a:schemeClr val="bg1"/>
                </a:solidFill>
                <a:latin typeface="Tahoma" pitchFamily="34" charset="0"/>
              </a:rPr>
              <a:t>ASEAN  Economic Community and Rice Trade</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ubtitle 2"/>
          <p:cNvSpPr>
            <a:spLocks noGrp="1"/>
          </p:cNvSpPr>
          <p:nvPr>
            <p:ph type="subTitle" idx="1"/>
          </p:nvPr>
        </p:nvSpPr>
        <p:spPr>
          <a:xfrm>
            <a:off x="179388" y="1052513"/>
            <a:ext cx="8964612" cy="720725"/>
          </a:xfrm>
        </p:spPr>
        <p:txBody>
          <a:bodyPr/>
          <a:lstStyle/>
          <a:p>
            <a:pPr algn="l" eaLnBrk="1" hangingPunct="1"/>
            <a:r>
              <a:rPr lang="th-TH" altLang="th-TH" sz="2400" b="1" smtClean="0">
                <a:solidFill>
                  <a:schemeClr val="bg1"/>
                </a:solidFill>
                <a:latin typeface="Tahoma" pitchFamily="34" charset="0"/>
                <a:cs typeface="Tahoma" pitchFamily="34" charset="0"/>
                <a:sym typeface="Wingdings 2" pitchFamily="18" charset="2"/>
              </a:rPr>
              <a:t>การผลิต  การบริโภคและการค้าอาเซียนและอาเซียน  + 3 </a:t>
            </a:r>
            <a:endParaRPr lang="th-TH" altLang="th-TH" sz="2400" b="1" smtClean="0">
              <a:solidFill>
                <a:schemeClr val="bg1"/>
              </a:solidFill>
              <a:latin typeface="Tahoma" pitchFamily="34" charset="0"/>
              <a:cs typeface="Tahoma" pitchFamily="34" charset="0"/>
            </a:endParaRPr>
          </a:p>
        </p:txBody>
      </p:sp>
      <p:graphicFrame>
        <p:nvGraphicFramePr>
          <p:cNvPr id="4" name="Table 3"/>
          <p:cNvGraphicFramePr>
            <a:graphicFrameLocks noGrp="1"/>
          </p:cNvGraphicFramePr>
          <p:nvPr/>
        </p:nvGraphicFramePr>
        <p:xfrm>
          <a:off x="71438" y="1341438"/>
          <a:ext cx="9144000" cy="5048248"/>
        </p:xfrm>
        <a:graphic>
          <a:graphicData uri="http://schemas.openxmlformats.org/drawingml/2006/table">
            <a:tbl>
              <a:tblPr/>
              <a:tblGrid>
                <a:gridCol w="1712331"/>
                <a:gridCol w="1864824"/>
                <a:gridCol w="1052231"/>
                <a:gridCol w="1185304"/>
                <a:gridCol w="1774271"/>
                <a:gridCol w="1555039"/>
              </a:tblGrid>
              <a:tr h="280974">
                <a:tc rowSpan="2">
                  <a:txBody>
                    <a:bodyPr/>
                    <a:lstStyle/>
                    <a:p>
                      <a:pPr algn="ctr" fontAlgn="ctr"/>
                      <a:r>
                        <a:rPr lang="en-US" sz="1600" b="0" i="0" u="none" strike="noStrike" dirty="0" smtClean="0">
                          <a:solidFill>
                            <a:schemeClr val="bg1"/>
                          </a:solidFill>
                          <a:latin typeface="Tahoma" pitchFamily="34" charset="0"/>
                          <a:ea typeface="Tahoma" pitchFamily="34" charset="0"/>
                          <a:cs typeface="Tahoma" pitchFamily="34" charset="0"/>
                        </a:rPr>
                        <a:t>Country</a:t>
                      </a:r>
                      <a:endParaRPr lang="th-TH" sz="1600" b="0" i="0" u="none" strike="noStrike" dirty="0">
                        <a:solidFill>
                          <a:schemeClr val="bg1"/>
                        </a:solidFill>
                        <a:latin typeface="Tahoma" pitchFamily="34" charset="0"/>
                        <a:ea typeface="Tahoma" pitchFamily="34" charset="0"/>
                        <a:cs typeface="Tahoma" pitchFamily="34" charset="0"/>
                      </a:endParaRPr>
                    </a:p>
                  </a:txBody>
                  <a:tcPr marL="8328" marR="8328" marT="833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n-US" sz="1600" b="0" i="0" u="none" strike="noStrike" dirty="0" smtClean="0">
                          <a:solidFill>
                            <a:schemeClr val="bg1"/>
                          </a:solidFill>
                          <a:latin typeface="Tahoma" pitchFamily="34" charset="0"/>
                          <a:ea typeface="Tahoma" pitchFamily="34" charset="0"/>
                          <a:cs typeface="Tahoma" pitchFamily="34" charset="0"/>
                        </a:rPr>
                        <a:t>population</a:t>
                      </a:r>
                      <a:r>
                        <a:rPr lang="th-TH" sz="1600" b="0" i="0" u="none" strike="noStrike" dirty="0" smtClean="0">
                          <a:solidFill>
                            <a:schemeClr val="bg1"/>
                          </a:solidFill>
                          <a:latin typeface="Tahoma" pitchFamily="34" charset="0"/>
                          <a:ea typeface="Tahoma" pitchFamily="34" charset="0"/>
                          <a:cs typeface="Tahoma" pitchFamily="34" charset="0"/>
                        </a:rPr>
                        <a:t> (</a:t>
                      </a:r>
                      <a:r>
                        <a:rPr lang="en-US" sz="1600" b="0" i="0" u="none" strike="noStrike" dirty="0" smtClean="0">
                          <a:solidFill>
                            <a:schemeClr val="bg1"/>
                          </a:solidFill>
                          <a:latin typeface="Tahoma" pitchFamily="34" charset="0"/>
                          <a:ea typeface="Tahoma" pitchFamily="34" charset="0"/>
                          <a:cs typeface="Tahoma" pitchFamily="34" charset="0"/>
                        </a:rPr>
                        <a:t>million)</a:t>
                      </a:r>
                      <a:endParaRPr lang="th-TH" sz="1600" b="0" i="0" u="none" strike="noStrike" dirty="0">
                        <a:solidFill>
                          <a:schemeClr val="bg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accent6">
                        <a:lumMod val="75000"/>
                      </a:schemeClr>
                    </a:solidFill>
                  </a:tcPr>
                </a:tc>
                <a:tc gridSpan="4">
                  <a:txBody>
                    <a:bodyPr/>
                    <a:lstStyle/>
                    <a:p>
                      <a:pPr algn="ctr" fontAlgn="b"/>
                      <a:r>
                        <a:rPr lang="en-US" sz="1600" b="0" i="0" u="none" strike="noStrike" dirty="0" smtClean="0">
                          <a:solidFill>
                            <a:schemeClr val="bg1"/>
                          </a:solidFill>
                          <a:latin typeface="Tahoma" pitchFamily="34" charset="0"/>
                          <a:ea typeface="Tahoma" pitchFamily="34" charset="0"/>
                          <a:cs typeface="Tahoma" pitchFamily="34" charset="0"/>
                        </a:rPr>
                        <a:t>2012 profile</a:t>
                      </a:r>
                      <a:r>
                        <a:rPr lang="th-TH" sz="1600" b="0" i="0" u="none" strike="noStrike" dirty="0" smtClean="0">
                          <a:solidFill>
                            <a:schemeClr val="bg1"/>
                          </a:solidFill>
                          <a:latin typeface="Tahoma" pitchFamily="34" charset="0"/>
                          <a:ea typeface="Tahoma" pitchFamily="34" charset="0"/>
                          <a:cs typeface="Tahoma" pitchFamily="34" charset="0"/>
                        </a:rPr>
                        <a:t> </a:t>
                      </a:r>
                      <a:r>
                        <a:rPr lang="en-US" sz="1600" b="0" i="0" u="none" strike="noStrike" dirty="0" smtClean="0">
                          <a:solidFill>
                            <a:schemeClr val="bg1"/>
                          </a:solidFill>
                          <a:latin typeface="Tahoma" pitchFamily="34" charset="0"/>
                          <a:ea typeface="Tahoma" pitchFamily="34" charset="0"/>
                          <a:cs typeface="Tahoma" pitchFamily="34" charset="0"/>
                        </a:rPr>
                        <a:t>(million ton)</a:t>
                      </a:r>
                      <a:endParaRPr lang="th-TH" sz="1600" b="0" i="0" u="none" strike="noStrike" dirty="0">
                        <a:solidFill>
                          <a:schemeClr val="bg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75000"/>
                      </a:schemeClr>
                    </a:solidFill>
                  </a:tcPr>
                </a:tc>
                <a:tc hMerge="1">
                  <a:txBody>
                    <a:bodyPr/>
                    <a:lstStyle/>
                    <a:p>
                      <a:endParaRPr lang="th-TH"/>
                    </a:p>
                  </a:txBody>
                  <a:tcPr/>
                </a:tc>
                <a:tc hMerge="1">
                  <a:txBody>
                    <a:bodyPr/>
                    <a:lstStyle/>
                    <a:p>
                      <a:pPr algn="ctr" fontAlgn="b"/>
                      <a:endParaRPr lang="th-TH" sz="1200" b="1" i="0" u="none" strike="noStrike" dirty="0">
                        <a:solidFill>
                          <a:srgbClr val="000000"/>
                        </a:solidFill>
                        <a:latin typeface="Tahoma" pitchFamily="34" charset="0"/>
                        <a:cs typeface="Tahoma" pitchFamily="34" charset="0"/>
                      </a:endParaRPr>
                    </a:p>
                  </a:txBody>
                  <a:tcPr marL="8328" marR="8328" marT="832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hMerge="1">
                  <a:txBody>
                    <a:bodyPr/>
                    <a:lstStyle/>
                    <a:p>
                      <a:pPr algn="ctr" fontAlgn="b"/>
                      <a:endParaRPr lang="th-TH" sz="1800" b="1" i="0" u="none" strike="noStrike" dirty="0">
                        <a:solidFill>
                          <a:schemeClr val="tx1"/>
                        </a:solidFill>
                        <a:latin typeface="Cordia New" pitchFamily="34" charset="-34"/>
                        <a:cs typeface="Cordia New" pitchFamily="34" charset="-34"/>
                      </a:endParaRPr>
                    </a:p>
                  </a:txBody>
                  <a:tcPr marL="8328" marR="8328" marT="832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DAFAF"/>
                    </a:solidFill>
                  </a:tcPr>
                </a:tc>
              </a:tr>
              <a:tr h="552664">
                <a:tc vMerge="1">
                  <a:txBody>
                    <a:bodyPr/>
                    <a:lstStyle/>
                    <a:p>
                      <a:endParaRPr lang="th-TH"/>
                    </a:p>
                  </a:txBody>
                  <a:tcPr/>
                </a:tc>
                <a:tc>
                  <a:txBody>
                    <a:bodyPr/>
                    <a:lstStyle/>
                    <a:p>
                      <a:pPr algn="ctr" fontAlgn="b"/>
                      <a:endParaRPr lang="th-TH" sz="1600" b="0" i="0" u="none" strike="noStrike" dirty="0">
                        <a:solidFill>
                          <a:schemeClr val="bg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n-US" sz="1600" b="0" i="0" u="none" strike="noStrike" dirty="0" smtClean="0">
                          <a:solidFill>
                            <a:schemeClr val="bg1"/>
                          </a:solidFill>
                          <a:latin typeface="Tahoma" pitchFamily="34" charset="0"/>
                          <a:ea typeface="Tahoma" pitchFamily="34" charset="0"/>
                          <a:cs typeface="Tahoma" pitchFamily="34" charset="0"/>
                        </a:rPr>
                        <a:t>Export</a:t>
                      </a:r>
                      <a:endParaRPr lang="th-TH" sz="1600" b="0" i="0" u="none" strike="noStrike" dirty="0">
                        <a:solidFill>
                          <a:schemeClr val="bg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n-US" sz="1600" b="0" i="0" u="none" strike="noStrike" dirty="0" smtClean="0">
                          <a:solidFill>
                            <a:schemeClr val="bg1"/>
                          </a:solidFill>
                          <a:latin typeface="Tahoma" pitchFamily="34" charset="0"/>
                          <a:ea typeface="Tahoma" pitchFamily="34" charset="0"/>
                          <a:cs typeface="Tahoma" pitchFamily="34" charset="0"/>
                        </a:rPr>
                        <a:t>Import</a:t>
                      </a:r>
                      <a:endParaRPr lang="th-TH" sz="1600" b="0" i="0" u="none" strike="noStrike" dirty="0">
                        <a:solidFill>
                          <a:schemeClr val="bg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n-US" sz="1600" b="0" i="0" u="none" strike="noStrike" dirty="0" smtClean="0">
                          <a:solidFill>
                            <a:schemeClr val="bg1"/>
                          </a:solidFill>
                          <a:latin typeface="Tahoma" pitchFamily="34" charset="0"/>
                          <a:ea typeface="Tahoma" pitchFamily="34" charset="0"/>
                          <a:cs typeface="Tahoma" pitchFamily="34" charset="0"/>
                        </a:rPr>
                        <a:t>Domestic production</a:t>
                      </a:r>
                      <a:endParaRPr lang="th-TH" sz="1600" b="0" i="0" u="none" strike="noStrike" dirty="0" smtClean="0">
                        <a:solidFill>
                          <a:schemeClr val="bg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n-US" sz="1600" b="0" i="0" u="none" strike="noStrike" dirty="0" smtClean="0">
                          <a:solidFill>
                            <a:schemeClr val="bg1"/>
                          </a:solidFill>
                          <a:latin typeface="Tahoma" pitchFamily="34" charset="0"/>
                          <a:ea typeface="Tahoma" pitchFamily="34" charset="0"/>
                          <a:cs typeface="Tahoma" pitchFamily="34" charset="0"/>
                        </a:rPr>
                        <a:t>Domestic consumption</a:t>
                      </a:r>
                      <a:endParaRPr lang="th-TH" sz="1600" b="0" i="0" u="none" strike="noStrike" dirty="0" smtClean="0">
                        <a:solidFill>
                          <a:schemeClr val="bg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75000"/>
                      </a:schemeClr>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Singapore</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5.2</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err="1" smtClean="0">
                          <a:solidFill>
                            <a:schemeClr val="tx1"/>
                          </a:solidFill>
                          <a:latin typeface="Tahoma" pitchFamily="34" charset="0"/>
                          <a:ea typeface="Tahoma" pitchFamily="34" charset="0"/>
                          <a:cs typeface="Tahoma" pitchFamily="34" charset="0"/>
                        </a:rPr>
                        <a:t>na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a:t>
                      </a:r>
                      <a:endParaRPr lang="th-TH" sz="1600" b="0" i="0" u="none" strike="noStrike" dirty="0" smtClean="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err="1" smtClean="0">
                          <a:solidFill>
                            <a:schemeClr val="tx1"/>
                          </a:solidFill>
                          <a:latin typeface="Tahoma" pitchFamily="34" charset="0"/>
                          <a:ea typeface="Tahoma" pitchFamily="34" charset="0"/>
                          <a:cs typeface="Tahoma" pitchFamily="34" charset="0"/>
                        </a:rPr>
                        <a:t>na</a:t>
                      </a:r>
                      <a:endParaRPr lang="th-TH" sz="1600" b="0" i="0" u="none" strike="noStrike" dirty="0" smtClean="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Malaysia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2</a:t>
                      </a:r>
                      <a:r>
                        <a:rPr lang="en-US" sz="1600" b="0" i="0" u="none" strike="noStrike" dirty="0" smtClean="0">
                          <a:solidFill>
                            <a:schemeClr val="tx1"/>
                          </a:solidFill>
                          <a:latin typeface="Tahoma" pitchFamily="34" charset="0"/>
                          <a:ea typeface="Tahoma" pitchFamily="34" charset="0"/>
                          <a:cs typeface="Tahoma" pitchFamily="34" charset="0"/>
                        </a:rPr>
                        <a:t>9.0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err="1" smtClean="0">
                          <a:solidFill>
                            <a:schemeClr val="tx1"/>
                          </a:solidFill>
                          <a:latin typeface="Tahoma" pitchFamily="34" charset="0"/>
                          <a:ea typeface="Tahoma" pitchFamily="34" charset="0"/>
                          <a:cs typeface="Tahoma" pitchFamily="34" charset="0"/>
                        </a:rPr>
                        <a:t>na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1</a:t>
                      </a:r>
                      <a:r>
                        <a:rPr lang="th-TH" sz="1600" b="0" i="0" u="none" strike="noStrike" dirty="0" smtClean="0">
                          <a:solidFill>
                            <a:schemeClr val="tx1"/>
                          </a:solidFill>
                          <a:latin typeface="Tahoma" pitchFamily="34" charset="0"/>
                          <a:ea typeface="Tahoma" pitchFamily="34" charset="0"/>
                          <a:cs typeface="Tahoma" pitchFamily="34" charset="0"/>
                        </a:rPr>
                        <a:t>.</a:t>
                      </a:r>
                      <a:r>
                        <a:rPr lang="en-US" sz="1600" b="0" i="0" u="none" strike="noStrike" dirty="0" smtClean="0">
                          <a:solidFill>
                            <a:schemeClr val="tx1"/>
                          </a:solidFill>
                          <a:latin typeface="Tahoma" pitchFamily="34" charset="0"/>
                          <a:ea typeface="Tahoma" pitchFamily="34" charset="0"/>
                          <a:cs typeface="Tahoma" pitchFamily="34" charset="0"/>
                        </a:rPr>
                        <a:t>0</a:t>
                      </a:r>
                      <a:r>
                        <a:rPr lang="th-TH" sz="1600" b="0" i="0" u="none" strike="noStrike" dirty="0" smtClean="0">
                          <a:solidFill>
                            <a:schemeClr val="tx1"/>
                          </a:solidFill>
                          <a:latin typeface="Tahoma" pitchFamily="34" charset="0"/>
                          <a:ea typeface="Tahoma" pitchFamily="34" charset="0"/>
                          <a:cs typeface="Tahoma" pitchFamily="34" charset="0"/>
                        </a:rPr>
                        <a:t>9</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1.73</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2.82</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Philippines</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95.</a:t>
                      </a:r>
                      <a:r>
                        <a:rPr lang="en-US" sz="1600" b="0" i="0" u="none" strike="noStrike" dirty="0" smtClean="0">
                          <a:solidFill>
                            <a:schemeClr val="tx1"/>
                          </a:solidFill>
                          <a:latin typeface="Tahoma" pitchFamily="34" charset="0"/>
                          <a:ea typeface="Tahoma" pitchFamily="34" charset="0"/>
                          <a:cs typeface="Tahoma" pitchFamily="34" charset="0"/>
                        </a:rPr>
                        <a:t>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a:solidFill>
                            <a:schemeClr val="tx1"/>
                          </a:solidFill>
                          <a:latin typeface="Tahoma" pitchFamily="34" charset="0"/>
                          <a:ea typeface="Tahoma" pitchFamily="34" charset="0"/>
                          <a:cs typeface="Tahoma" pitchFamily="34" charset="0"/>
                        </a:rPr>
                        <a:t>-</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a:t>
                      </a:r>
                      <a:r>
                        <a:rPr lang="en-US" sz="1600" b="0" i="0" u="none" strike="noStrike" dirty="0" smtClean="0">
                          <a:solidFill>
                            <a:schemeClr val="tx1"/>
                          </a:solidFill>
                          <a:latin typeface="Tahoma" pitchFamily="34" charset="0"/>
                          <a:ea typeface="Tahoma" pitchFamily="34" charset="0"/>
                          <a:cs typeface="Tahoma" pitchFamily="34" charset="0"/>
                        </a:rPr>
                        <a:t>5</a:t>
                      </a:r>
                      <a:r>
                        <a:rPr lang="th-TH" sz="1600" b="0" i="0" u="none" strike="noStrike" dirty="0" smtClean="0">
                          <a:solidFill>
                            <a:schemeClr val="tx1"/>
                          </a:solidFill>
                          <a:latin typeface="Tahoma" pitchFamily="34" charset="0"/>
                          <a:ea typeface="Tahoma" pitchFamily="34" charset="0"/>
                          <a:cs typeface="Tahoma" pitchFamily="34" charset="0"/>
                        </a:rPr>
                        <a:t>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10.</a:t>
                      </a:r>
                      <a:r>
                        <a:rPr lang="en-US" sz="1600" b="0" i="0" u="none" strike="noStrike" dirty="0" smtClean="0">
                          <a:solidFill>
                            <a:schemeClr val="tx1"/>
                          </a:solidFill>
                          <a:latin typeface="Tahoma" pitchFamily="34" charset="0"/>
                          <a:ea typeface="Tahoma" pitchFamily="34" charset="0"/>
                          <a:cs typeface="Tahoma" pitchFamily="34" charset="0"/>
                        </a:rPr>
                        <a:t>70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12.</a:t>
                      </a:r>
                      <a:r>
                        <a:rPr lang="en-US" sz="1600" b="0" i="0" u="none" strike="noStrike" dirty="0" smtClean="0">
                          <a:solidFill>
                            <a:schemeClr val="tx1"/>
                          </a:solidFill>
                          <a:latin typeface="Tahoma" pitchFamily="34" charset="0"/>
                          <a:ea typeface="Tahoma" pitchFamily="34" charset="0"/>
                          <a:cs typeface="Tahoma" pitchFamily="34" charset="0"/>
                        </a:rPr>
                        <a:t>85</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Indonesia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24</a:t>
                      </a:r>
                      <a:r>
                        <a:rPr lang="en-US" sz="1600" b="0" i="0" u="none" strike="noStrike" dirty="0" smtClean="0">
                          <a:solidFill>
                            <a:schemeClr val="tx1"/>
                          </a:solidFill>
                          <a:latin typeface="Tahoma" pitchFamily="34" charset="0"/>
                          <a:ea typeface="Tahoma" pitchFamily="34" charset="0"/>
                          <a:cs typeface="Tahoma" pitchFamily="34" charset="0"/>
                        </a:rPr>
                        <a:t>2</a:t>
                      </a:r>
                      <a:r>
                        <a:rPr lang="th-TH" sz="1600" b="0" i="0" u="none" strike="noStrike" dirty="0" smtClean="0">
                          <a:solidFill>
                            <a:schemeClr val="tx1"/>
                          </a:solidFill>
                          <a:latin typeface="Tahoma" pitchFamily="34" charset="0"/>
                          <a:ea typeface="Tahoma" pitchFamily="34" charset="0"/>
                          <a:cs typeface="Tahoma" pitchFamily="34" charset="0"/>
                        </a:rPr>
                        <a:t>.0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1.70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3</a:t>
                      </a:r>
                      <a:r>
                        <a:rPr lang="en-US" sz="1600" b="0" i="0" u="none" strike="noStrike" dirty="0" smtClean="0">
                          <a:solidFill>
                            <a:schemeClr val="tx1"/>
                          </a:solidFill>
                          <a:latin typeface="Tahoma" pitchFamily="34" charset="0"/>
                          <a:ea typeface="Tahoma" pitchFamily="34" charset="0"/>
                          <a:cs typeface="Tahoma" pitchFamily="34" charset="0"/>
                        </a:rPr>
                        <a:t>6.50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39.</a:t>
                      </a:r>
                      <a:r>
                        <a:rPr lang="en-US" sz="1600" b="0" i="0" u="none" strike="noStrike" dirty="0" smtClean="0">
                          <a:solidFill>
                            <a:schemeClr val="tx1"/>
                          </a:solidFill>
                          <a:latin typeface="Tahoma" pitchFamily="34" charset="0"/>
                          <a:ea typeface="Tahoma" pitchFamily="34" charset="0"/>
                          <a:cs typeface="Tahoma" pitchFamily="34" charset="0"/>
                        </a:rPr>
                        <a:t>55</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Brunei</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a:solidFill>
                            <a:schemeClr val="tx1"/>
                          </a:solidFill>
                          <a:latin typeface="Tahoma" pitchFamily="34" charset="0"/>
                          <a:ea typeface="Tahoma" pitchFamily="34" charset="0"/>
                          <a:cs typeface="Tahoma" pitchFamily="34" charset="0"/>
                        </a:rPr>
                        <a:t>0.4</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a:solidFill>
                            <a:schemeClr val="tx1"/>
                          </a:solidFill>
                          <a:latin typeface="Tahoma" pitchFamily="34" charset="0"/>
                          <a:ea typeface="Tahoma" pitchFamily="34" charset="0"/>
                          <a:cs typeface="Tahoma" pitchFamily="34" charset="0"/>
                        </a:rPr>
                        <a:t>-</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err="1" smtClean="0">
                          <a:solidFill>
                            <a:schemeClr val="tx1"/>
                          </a:solidFill>
                          <a:latin typeface="Tahoma" pitchFamily="34" charset="0"/>
                          <a:ea typeface="Tahoma" pitchFamily="34" charset="0"/>
                          <a:cs typeface="Tahoma" pitchFamily="34" charset="0"/>
                        </a:rPr>
                        <a:t>na</a:t>
                      </a:r>
                      <a:endParaRPr lang="th-TH" sz="1600" b="0" i="0" u="none" strike="noStrike" dirty="0" smtClean="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err="1" smtClean="0">
                          <a:solidFill>
                            <a:schemeClr val="tx1"/>
                          </a:solidFill>
                          <a:latin typeface="Tahoma" pitchFamily="34" charset="0"/>
                          <a:ea typeface="Tahoma" pitchFamily="34" charset="0"/>
                          <a:cs typeface="Tahoma" pitchFamily="34" charset="0"/>
                        </a:rPr>
                        <a:t>na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Vietnam</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88</a:t>
                      </a:r>
                      <a:r>
                        <a:rPr lang="en-US" sz="1600" b="0" i="0" u="none" strike="noStrike" dirty="0" smtClean="0">
                          <a:solidFill>
                            <a:schemeClr val="tx1"/>
                          </a:solidFill>
                          <a:latin typeface="Tahoma" pitchFamily="34" charset="0"/>
                          <a:ea typeface="Tahoma" pitchFamily="34" charset="0"/>
                          <a:cs typeface="Tahoma" pitchFamily="34" charset="0"/>
                        </a:rPr>
                        <a:t>.0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7.</a:t>
                      </a:r>
                      <a:r>
                        <a:rPr lang="en-US" sz="1600" b="0" i="0" u="none" strike="noStrike" dirty="0" smtClean="0">
                          <a:solidFill>
                            <a:schemeClr val="tx1"/>
                          </a:solidFill>
                          <a:latin typeface="Tahoma" pitchFamily="34" charset="0"/>
                          <a:ea typeface="Tahoma" pitchFamily="34" charset="0"/>
                          <a:cs typeface="Tahoma" pitchFamily="34" charset="0"/>
                        </a:rPr>
                        <a:t>7</a:t>
                      </a:r>
                      <a:endParaRPr lang="th-TH" sz="1600" b="0" i="0" u="none" strike="noStrike" dirty="0" smtClean="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2</a:t>
                      </a:r>
                      <a:r>
                        <a:rPr lang="en-US" sz="1600" b="0" i="0" u="none" strike="noStrike" dirty="0" smtClean="0">
                          <a:solidFill>
                            <a:schemeClr val="tx1"/>
                          </a:solidFill>
                          <a:latin typeface="Tahoma" pitchFamily="34" charset="0"/>
                          <a:ea typeface="Tahoma" pitchFamily="34" charset="0"/>
                          <a:cs typeface="Tahoma" pitchFamily="34" charset="0"/>
                        </a:rPr>
                        <a:t>7.07</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19.</a:t>
                      </a:r>
                      <a:r>
                        <a:rPr lang="en-US" sz="1600" b="0" i="0" u="none" strike="noStrike" dirty="0" smtClean="0">
                          <a:solidFill>
                            <a:schemeClr val="tx1"/>
                          </a:solidFill>
                          <a:latin typeface="Tahoma" pitchFamily="34" charset="0"/>
                          <a:ea typeface="Tahoma" pitchFamily="34" charset="0"/>
                          <a:cs typeface="Tahoma" pitchFamily="34" charset="0"/>
                        </a:rPr>
                        <a:t>65</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Thailand</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70.0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6.90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20.</a:t>
                      </a:r>
                      <a:r>
                        <a:rPr lang="en-US" sz="1600" b="0" i="0" u="none" strike="noStrike" dirty="0" smtClean="0">
                          <a:solidFill>
                            <a:schemeClr val="tx1"/>
                          </a:solidFill>
                          <a:latin typeface="Tahoma" pitchFamily="34" charset="0"/>
                          <a:ea typeface="Tahoma" pitchFamily="34" charset="0"/>
                          <a:cs typeface="Tahoma" pitchFamily="34" charset="0"/>
                        </a:rPr>
                        <a:t>4</a:t>
                      </a:r>
                      <a:r>
                        <a:rPr lang="th-TH" sz="1600" b="0" i="0" u="none" strike="noStrike" dirty="0" smtClean="0">
                          <a:solidFill>
                            <a:schemeClr val="tx1"/>
                          </a:solidFill>
                          <a:latin typeface="Tahoma" pitchFamily="34" charset="0"/>
                          <a:ea typeface="Tahoma" pitchFamily="34" charset="0"/>
                          <a:cs typeface="Tahoma" pitchFamily="34" charset="0"/>
                        </a:rPr>
                        <a:t>6</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10.</a:t>
                      </a:r>
                      <a:r>
                        <a:rPr lang="en-US" sz="1600" b="0" i="0" u="none" strike="noStrike" dirty="0" smtClean="0">
                          <a:solidFill>
                            <a:schemeClr val="tx1"/>
                          </a:solidFill>
                          <a:latin typeface="Tahoma" pitchFamily="34" charset="0"/>
                          <a:ea typeface="Tahoma" pitchFamily="34" charset="0"/>
                          <a:cs typeface="Tahoma" pitchFamily="34" charset="0"/>
                        </a:rPr>
                        <a:t>4</a:t>
                      </a:r>
                      <a:r>
                        <a:rPr lang="th-TH" sz="1600" b="0" i="0" u="none" strike="noStrike" dirty="0" smtClean="0">
                          <a:solidFill>
                            <a:schemeClr val="tx1"/>
                          </a:solidFill>
                          <a:latin typeface="Tahoma" pitchFamily="34" charset="0"/>
                          <a:ea typeface="Tahoma" pitchFamily="34" charset="0"/>
                          <a:cs typeface="Tahoma" pitchFamily="34" charset="0"/>
                        </a:rPr>
                        <a:t>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Laos</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6.3</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a:solidFill>
                            <a:schemeClr val="tx1"/>
                          </a:solidFill>
                          <a:latin typeface="Tahoma" pitchFamily="34" charset="0"/>
                          <a:ea typeface="Tahoma" pitchFamily="34" charset="0"/>
                          <a:cs typeface="Tahoma" pitchFamily="34" charset="0"/>
                        </a:rPr>
                        <a:t>-</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err="1" smtClean="0">
                          <a:solidFill>
                            <a:schemeClr val="tx1"/>
                          </a:solidFill>
                          <a:latin typeface="Tahoma" pitchFamily="34" charset="0"/>
                          <a:ea typeface="Tahoma" pitchFamily="34" charset="0"/>
                          <a:cs typeface="Tahoma" pitchFamily="34" charset="0"/>
                        </a:rPr>
                        <a:t>na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err="1" smtClean="0">
                          <a:solidFill>
                            <a:schemeClr val="tx1"/>
                          </a:solidFill>
                          <a:latin typeface="Tahoma" pitchFamily="34" charset="0"/>
                          <a:ea typeface="Tahoma" pitchFamily="34" charset="0"/>
                          <a:cs typeface="Tahoma" pitchFamily="34" charset="0"/>
                        </a:rPr>
                        <a:t>na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Na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Cambodia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14.</a:t>
                      </a:r>
                      <a:r>
                        <a:rPr lang="en-US" sz="1600" b="0" i="0" u="none" strike="noStrike" dirty="0" smtClean="0">
                          <a:solidFill>
                            <a:schemeClr val="tx1"/>
                          </a:solidFill>
                          <a:latin typeface="Tahoma" pitchFamily="34" charset="0"/>
                          <a:ea typeface="Tahoma" pitchFamily="34" charset="0"/>
                          <a:cs typeface="Tahoma" pitchFamily="34" charset="0"/>
                        </a:rPr>
                        <a:t>3</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0.80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4.27</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3.45</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Myanmar</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48.</a:t>
                      </a:r>
                      <a:r>
                        <a:rPr lang="en-US" sz="1600" b="0" i="0" u="none" strike="noStrike" dirty="0" smtClean="0">
                          <a:solidFill>
                            <a:schemeClr val="tx1"/>
                          </a:solidFill>
                          <a:latin typeface="Tahoma" pitchFamily="34" charset="0"/>
                          <a:ea typeface="Tahoma" pitchFamily="34" charset="0"/>
                          <a:cs typeface="Tahoma" pitchFamily="34" charset="0"/>
                        </a:rPr>
                        <a:t>3</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0.7</a:t>
                      </a:r>
                      <a:r>
                        <a:rPr lang="en-US" sz="1600" b="0" i="0" u="none" strike="noStrike" dirty="0" smtClean="0">
                          <a:solidFill>
                            <a:schemeClr val="tx1"/>
                          </a:solidFill>
                          <a:latin typeface="Tahoma" pitchFamily="34" charset="0"/>
                          <a:ea typeface="Tahoma" pitchFamily="34" charset="0"/>
                          <a:cs typeface="Tahoma" pitchFamily="34" charset="0"/>
                        </a:rPr>
                        <a:t>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a:solidFill>
                            <a:schemeClr val="tx1"/>
                          </a:solidFill>
                          <a:latin typeface="Tahoma" pitchFamily="34" charset="0"/>
                          <a:ea typeface="Tahoma" pitchFamily="34" charset="0"/>
                          <a:cs typeface="Tahoma" pitchFamily="34" charset="0"/>
                        </a:rPr>
                        <a:t>-</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a:t>
                      </a:r>
                      <a:r>
                        <a:rPr lang="en-US" sz="1600" b="0" i="0" u="none" strike="noStrike" dirty="0" smtClean="0">
                          <a:solidFill>
                            <a:schemeClr val="tx1"/>
                          </a:solidFill>
                          <a:latin typeface="Tahoma" pitchFamily="34" charset="0"/>
                          <a:ea typeface="Tahoma" pitchFamily="34" charset="0"/>
                          <a:cs typeface="Tahoma" pitchFamily="34" charset="0"/>
                        </a:rPr>
                        <a:t>0</a:t>
                      </a:r>
                      <a:r>
                        <a:rPr lang="th-TH" sz="1600" b="0" i="0" u="none" strike="noStrike" dirty="0" smtClean="0">
                          <a:solidFill>
                            <a:schemeClr val="tx1"/>
                          </a:solidFill>
                          <a:latin typeface="Tahoma" pitchFamily="34" charset="0"/>
                          <a:ea typeface="Tahoma" pitchFamily="34" charset="0"/>
                          <a:cs typeface="Tahoma" pitchFamily="34" charset="0"/>
                        </a:rPr>
                        <a:t>.8</a:t>
                      </a:r>
                      <a:r>
                        <a:rPr lang="en-US" sz="1600" b="0" i="0" u="none" strike="noStrike" dirty="0" smtClean="0">
                          <a:solidFill>
                            <a:schemeClr val="tx1"/>
                          </a:solidFill>
                          <a:latin typeface="Tahoma" pitchFamily="34" charset="0"/>
                          <a:ea typeface="Tahoma" pitchFamily="34" charset="0"/>
                          <a:cs typeface="Tahoma" pitchFamily="34" charset="0"/>
                        </a:rPr>
                        <a:t>2</a:t>
                      </a:r>
                      <a:endParaRPr lang="th-TH" sz="1600" b="0" i="0" u="none" strike="noStrike" dirty="0" smtClean="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a:t>
                      </a:r>
                      <a:r>
                        <a:rPr lang="en-US" sz="1600" b="0" i="0" u="none" strike="noStrike" dirty="0" smtClean="0">
                          <a:solidFill>
                            <a:schemeClr val="tx1"/>
                          </a:solidFill>
                          <a:latin typeface="Tahoma" pitchFamily="34" charset="0"/>
                          <a:ea typeface="Tahoma" pitchFamily="34" charset="0"/>
                          <a:cs typeface="Tahoma" pitchFamily="34" charset="0"/>
                        </a:rPr>
                        <a:t>0.19</a:t>
                      </a:r>
                      <a:endParaRPr lang="th-TH" sz="1600" b="0" i="0" u="none" strike="noStrike" dirty="0" smtClean="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80974">
                <a:tc>
                  <a:txBody>
                    <a:bodyPr/>
                    <a:lstStyle/>
                    <a:p>
                      <a:pPr algn="l" fontAlgn="b"/>
                      <a:r>
                        <a:rPr lang="en-US" sz="1600" b="0" i="0" u="none" strike="noStrike" dirty="0" smtClean="0">
                          <a:solidFill>
                            <a:srgbClr val="FFC000"/>
                          </a:solidFill>
                          <a:latin typeface="Tahoma" pitchFamily="34" charset="0"/>
                          <a:ea typeface="Tahoma" pitchFamily="34" charset="0"/>
                          <a:cs typeface="Tahoma" pitchFamily="34" charset="0"/>
                        </a:rPr>
                        <a:t>ASEAN</a:t>
                      </a:r>
                      <a:endParaRPr lang="en-US" sz="1600" b="0" i="0" u="none" strike="noStrike" dirty="0">
                        <a:solidFill>
                          <a:srgbClr val="FFC000"/>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c>
                  <a:txBody>
                    <a:bodyPr/>
                    <a:lstStyle/>
                    <a:p>
                      <a:pPr algn="ctr" fontAlgn="b"/>
                      <a:r>
                        <a:rPr lang="th-TH" sz="1600" b="0" i="0" u="none" strike="noStrike" dirty="0" smtClean="0">
                          <a:solidFill>
                            <a:srgbClr val="FFC000"/>
                          </a:solidFill>
                          <a:latin typeface="Tahoma" pitchFamily="34" charset="0"/>
                          <a:ea typeface="Tahoma" pitchFamily="34" charset="0"/>
                          <a:cs typeface="Tahoma" pitchFamily="34" charset="0"/>
                        </a:rPr>
                        <a:t>59</a:t>
                      </a:r>
                      <a:r>
                        <a:rPr lang="en-US" sz="1600" b="0" i="0" u="none" strike="noStrike" dirty="0" smtClean="0">
                          <a:solidFill>
                            <a:srgbClr val="FFC000"/>
                          </a:solidFill>
                          <a:latin typeface="Tahoma" pitchFamily="34" charset="0"/>
                          <a:ea typeface="Tahoma" pitchFamily="34" charset="0"/>
                          <a:cs typeface="Tahoma" pitchFamily="34" charset="0"/>
                        </a:rPr>
                        <a:t>8.5</a:t>
                      </a:r>
                      <a:endParaRPr lang="th-TH" sz="1600" b="0" i="0" u="none" strike="noStrike" dirty="0">
                        <a:solidFill>
                          <a:srgbClr val="FFC000"/>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c>
                  <a:txBody>
                    <a:bodyPr/>
                    <a:lstStyle/>
                    <a:p>
                      <a:pPr algn="ctr" fontAlgn="b"/>
                      <a:r>
                        <a:rPr lang="en-US" sz="1600" b="0" i="0" u="none" strike="noStrike" dirty="0" smtClean="0">
                          <a:solidFill>
                            <a:srgbClr val="FFC000"/>
                          </a:solidFill>
                          <a:latin typeface="Tahoma" pitchFamily="34" charset="0"/>
                          <a:ea typeface="Tahoma" pitchFamily="34" charset="0"/>
                          <a:cs typeface="Tahoma" pitchFamily="34" charset="0"/>
                        </a:rPr>
                        <a:t>16.10</a:t>
                      </a:r>
                      <a:endParaRPr lang="th-TH" sz="1600" b="0" i="0" u="none" strike="noStrike" dirty="0">
                        <a:solidFill>
                          <a:srgbClr val="FFC000"/>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c>
                  <a:txBody>
                    <a:bodyPr/>
                    <a:lstStyle/>
                    <a:p>
                      <a:pPr algn="ctr" fontAlgn="b"/>
                      <a:r>
                        <a:rPr lang="en-US" sz="1600" b="0" i="0" u="none" strike="noStrike" dirty="0" smtClean="0">
                          <a:solidFill>
                            <a:srgbClr val="FFC000"/>
                          </a:solidFill>
                          <a:latin typeface="Tahoma" pitchFamily="34" charset="0"/>
                          <a:ea typeface="Tahoma" pitchFamily="34" charset="0"/>
                          <a:cs typeface="Tahoma" pitchFamily="34" charset="0"/>
                        </a:rPr>
                        <a:t>5.41</a:t>
                      </a:r>
                      <a:endParaRPr lang="th-TH" sz="1600" b="0" i="0" u="none" strike="noStrike" dirty="0" smtClean="0">
                        <a:solidFill>
                          <a:srgbClr val="FFC000"/>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c>
                  <a:txBody>
                    <a:bodyPr/>
                    <a:lstStyle/>
                    <a:p>
                      <a:pPr algn="ctr" fontAlgn="b"/>
                      <a:r>
                        <a:rPr lang="th-TH" sz="1600" b="0" i="0" u="none" strike="noStrike" dirty="0" smtClean="0">
                          <a:solidFill>
                            <a:srgbClr val="FFC000"/>
                          </a:solidFill>
                          <a:latin typeface="Tahoma" pitchFamily="34" charset="0"/>
                          <a:ea typeface="Tahoma" pitchFamily="34" charset="0"/>
                          <a:cs typeface="Tahoma" pitchFamily="34" charset="0"/>
                        </a:rPr>
                        <a:t>1</a:t>
                      </a:r>
                      <a:r>
                        <a:rPr lang="en-US" sz="1600" b="0" i="0" u="none" strike="noStrike" dirty="0" smtClean="0">
                          <a:solidFill>
                            <a:srgbClr val="FFC000"/>
                          </a:solidFill>
                          <a:latin typeface="Tahoma" pitchFamily="34" charset="0"/>
                          <a:ea typeface="Tahoma" pitchFamily="34" charset="0"/>
                          <a:cs typeface="Tahoma" pitchFamily="34" charset="0"/>
                        </a:rPr>
                        <a:t>12.95</a:t>
                      </a:r>
                      <a:endParaRPr lang="th-TH" sz="1600" b="0" i="0" u="none" strike="noStrike" dirty="0">
                        <a:solidFill>
                          <a:srgbClr val="FFC000"/>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c>
                  <a:txBody>
                    <a:bodyPr/>
                    <a:lstStyle/>
                    <a:p>
                      <a:pPr algn="ctr" fontAlgn="b"/>
                      <a:r>
                        <a:rPr lang="en-US" sz="1600" b="0" i="0" u="none" strike="noStrike" dirty="0" smtClean="0">
                          <a:solidFill>
                            <a:srgbClr val="FFC000"/>
                          </a:solidFill>
                          <a:latin typeface="Tahoma" pitchFamily="34" charset="0"/>
                          <a:ea typeface="Tahoma" pitchFamily="34" charset="0"/>
                          <a:cs typeface="Tahoma" pitchFamily="34" charset="0"/>
                        </a:rPr>
                        <a:t>100.65</a:t>
                      </a:r>
                      <a:endParaRPr lang="th-TH" sz="1600" b="0" i="0" u="none" strike="noStrike" dirty="0">
                        <a:solidFill>
                          <a:srgbClr val="FFC000"/>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China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13</a:t>
                      </a:r>
                      <a:r>
                        <a:rPr lang="en-US" sz="1600" b="0" i="0" u="none" strike="noStrike" dirty="0" smtClean="0">
                          <a:solidFill>
                            <a:schemeClr val="tx1"/>
                          </a:solidFill>
                          <a:latin typeface="Tahoma" pitchFamily="34" charset="0"/>
                          <a:ea typeface="Tahoma" pitchFamily="34" charset="0"/>
                          <a:cs typeface="Tahoma" pitchFamily="34" charset="0"/>
                        </a:rPr>
                        <a:t>54</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0.</a:t>
                      </a:r>
                      <a:r>
                        <a:rPr lang="en-US" sz="1600" b="0" i="0" u="none" strike="noStrike" dirty="0" smtClean="0">
                          <a:solidFill>
                            <a:schemeClr val="tx1"/>
                          </a:solidFill>
                          <a:latin typeface="Tahoma" pitchFamily="34" charset="0"/>
                          <a:ea typeface="Tahoma" pitchFamily="34" charset="0"/>
                          <a:cs typeface="Tahoma" pitchFamily="34" charset="0"/>
                        </a:rPr>
                        <a:t>26</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2</a:t>
                      </a:r>
                      <a:r>
                        <a:rPr lang="th-TH" sz="1600" b="0" i="0" u="none" strike="noStrike" dirty="0" smtClean="0">
                          <a:solidFill>
                            <a:schemeClr val="tx1"/>
                          </a:solidFill>
                          <a:latin typeface="Tahoma" pitchFamily="34" charset="0"/>
                          <a:ea typeface="Tahoma" pitchFamily="34" charset="0"/>
                          <a:cs typeface="Tahoma" pitchFamily="34" charset="0"/>
                        </a:rPr>
                        <a:t>.60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140.70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13</a:t>
                      </a:r>
                      <a:r>
                        <a:rPr lang="en-US" sz="1600" b="0" i="0" u="none" strike="noStrike" dirty="0" smtClean="0">
                          <a:solidFill>
                            <a:schemeClr val="tx1"/>
                          </a:solidFill>
                          <a:latin typeface="Tahoma" pitchFamily="34" charset="0"/>
                          <a:ea typeface="Tahoma" pitchFamily="34" charset="0"/>
                          <a:cs typeface="Tahoma" pitchFamily="34" charset="0"/>
                        </a:rPr>
                        <a:t>9.60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Japan</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127</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th-TH" sz="1600" b="0" i="0" u="none" strike="noStrike" dirty="0">
                          <a:solidFill>
                            <a:schemeClr val="tx1"/>
                          </a:solidFill>
                          <a:latin typeface="Tahoma" pitchFamily="34" charset="0"/>
                          <a:ea typeface="Tahoma" pitchFamily="34" charset="0"/>
                          <a:cs typeface="Tahoma" pitchFamily="34" charset="0"/>
                        </a:rPr>
                        <a:t>0.20</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0.</a:t>
                      </a:r>
                      <a:r>
                        <a:rPr lang="en-US" sz="1600" b="0" i="0" u="none" strike="noStrike" dirty="0" smtClean="0">
                          <a:solidFill>
                            <a:schemeClr val="tx1"/>
                          </a:solidFill>
                          <a:latin typeface="Tahoma" pitchFamily="34" charset="0"/>
                          <a:ea typeface="Tahoma" pitchFamily="34" charset="0"/>
                          <a:cs typeface="Tahoma" pitchFamily="34" charset="0"/>
                        </a:rPr>
                        <a:t>65</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7.65</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8.</a:t>
                      </a:r>
                      <a:r>
                        <a:rPr lang="en-US" sz="1600" b="0" i="0" u="none" strike="noStrike" dirty="0" smtClean="0">
                          <a:solidFill>
                            <a:schemeClr val="tx1"/>
                          </a:solidFill>
                          <a:latin typeface="Tahoma" pitchFamily="34" charset="0"/>
                          <a:ea typeface="Tahoma" pitchFamily="34" charset="0"/>
                          <a:cs typeface="Tahoma" pitchFamily="34" charset="0"/>
                        </a:rPr>
                        <a:t>05</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r>
              <a:tr h="280974">
                <a:tc>
                  <a:txBody>
                    <a:bodyPr/>
                    <a:lstStyle/>
                    <a:p>
                      <a:pPr algn="l" fontAlgn="b"/>
                      <a:r>
                        <a:rPr lang="en-US" sz="1600" b="0" i="0" u="none" strike="noStrike" dirty="0" smtClean="0">
                          <a:solidFill>
                            <a:schemeClr val="tx1"/>
                          </a:solidFill>
                          <a:latin typeface="Tahoma" pitchFamily="34" charset="0"/>
                          <a:ea typeface="Tahoma" pitchFamily="34" charset="0"/>
                          <a:cs typeface="Tahoma" pitchFamily="34" charset="0"/>
                        </a:rPr>
                        <a:t>S. Korea</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50</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th-TH" sz="1600" b="0" i="0" u="none" strike="noStrike" dirty="0">
                          <a:solidFill>
                            <a:schemeClr val="tx1"/>
                          </a:solidFill>
                          <a:latin typeface="Tahoma" pitchFamily="34" charset="0"/>
                          <a:ea typeface="Tahoma" pitchFamily="34" charset="0"/>
                          <a:cs typeface="Tahoma" pitchFamily="34" charset="0"/>
                        </a:rPr>
                        <a:t>-</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0.</a:t>
                      </a:r>
                      <a:r>
                        <a:rPr lang="en-US" sz="1600" b="0" i="0" u="none" strike="noStrike" dirty="0" smtClean="0">
                          <a:solidFill>
                            <a:schemeClr val="tx1"/>
                          </a:solidFill>
                          <a:latin typeface="Tahoma" pitchFamily="34" charset="0"/>
                          <a:ea typeface="Tahoma" pitchFamily="34" charset="0"/>
                          <a:cs typeface="Tahoma" pitchFamily="34" charset="0"/>
                        </a:rPr>
                        <a:t>24</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en-US" sz="1600" b="0" i="0" u="none" strike="noStrike" dirty="0" smtClean="0">
                          <a:solidFill>
                            <a:schemeClr val="tx1"/>
                          </a:solidFill>
                          <a:latin typeface="Tahoma" pitchFamily="34" charset="0"/>
                          <a:ea typeface="Tahoma" pitchFamily="34" charset="0"/>
                          <a:cs typeface="Tahoma" pitchFamily="34" charset="0"/>
                        </a:rPr>
                        <a:t>4.22</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b"/>
                      <a:r>
                        <a:rPr lang="th-TH" sz="1600" b="0" i="0" u="none" strike="noStrike" dirty="0" smtClean="0">
                          <a:solidFill>
                            <a:schemeClr val="tx1"/>
                          </a:solidFill>
                          <a:latin typeface="Tahoma" pitchFamily="34" charset="0"/>
                          <a:ea typeface="Tahoma" pitchFamily="34" charset="0"/>
                          <a:cs typeface="Tahoma" pitchFamily="34" charset="0"/>
                        </a:rPr>
                        <a:t>4.9</a:t>
                      </a:r>
                      <a:r>
                        <a:rPr lang="en-US" sz="1600" b="0" i="0" u="none" strike="noStrike" dirty="0" smtClean="0">
                          <a:solidFill>
                            <a:schemeClr val="tx1"/>
                          </a:solidFill>
                          <a:latin typeface="Tahoma" pitchFamily="34" charset="0"/>
                          <a:ea typeface="Tahoma" pitchFamily="34" charset="0"/>
                          <a:cs typeface="Tahoma" pitchFamily="34" charset="0"/>
                        </a:rPr>
                        <a:t>8</a:t>
                      </a:r>
                      <a:endParaRPr lang="th-TH" sz="1600" b="0" i="0" u="none" strike="noStrike" dirty="0">
                        <a:solidFill>
                          <a:schemeClr val="tx1"/>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r>
              <a:tr h="280974">
                <a:tc>
                  <a:txBody>
                    <a:bodyPr/>
                    <a:lstStyle/>
                    <a:p>
                      <a:pPr algn="l" fontAlgn="b"/>
                      <a:r>
                        <a:rPr lang="en-US" sz="1600" b="0" i="0" u="none" strike="noStrike" dirty="0" smtClean="0">
                          <a:solidFill>
                            <a:srgbClr val="FFC000"/>
                          </a:solidFill>
                          <a:latin typeface="Tahoma" pitchFamily="34" charset="0"/>
                          <a:ea typeface="Tahoma" pitchFamily="34" charset="0"/>
                          <a:cs typeface="Tahoma" pitchFamily="34" charset="0"/>
                        </a:rPr>
                        <a:t>ASEAN </a:t>
                      </a:r>
                      <a:r>
                        <a:rPr lang="en-US" sz="1600" b="0" i="0" u="none" strike="noStrike" dirty="0">
                          <a:solidFill>
                            <a:srgbClr val="FFC000"/>
                          </a:solidFill>
                          <a:latin typeface="Tahoma" pitchFamily="34" charset="0"/>
                          <a:ea typeface="Tahoma" pitchFamily="34" charset="0"/>
                          <a:cs typeface="Tahoma" pitchFamily="34" charset="0"/>
                        </a:rPr>
                        <a:t>+ 3</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c>
                  <a:txBody>
                    <a:bodyPr/>
                    <a:lstStyle/>
                    <a:p>
                      <a:pPr algn="ctr" fontAlgn="b"/>
                      <a:r>
                        <a:rPr lang="th-TH" sz="1600" b="0" i="0" u="none" strike="noStrike" dirty="0" smtClean="0">
                          <a:solidFill>
                            <a:srgbClr val="FFC000"/>
                          </a:solidFill>
                          <a:latin typeface="Tahoma" pitchFamily="34" charset="0"/>
                          <a:ea typeface="Tahoma" pitchFamily="34" charset="0"/>
                          <a:cs typeface="Tahoma" pitchFamily="34" charset="0"/>
                        </a:rPr>
                        <a:t>2119</a:t>
                      </a:r>
                      <a:endParaRPr lang="th-TH" sz="1600" b="0" i="0" u="none" strike="noStrike" dirty="0">
                        <a:solidFill>
                          <a:srgbClr val="FFC000"/>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c>
                  <a:txBody>
                    <a:bodyPr/>
                    <a:lstStyle/>
                    <a:p>
                      <a:pPr algn="ctr" fontAlgn="b"/>
                      <a:r>
                        <a:rPr lang="th-TH" sz="1600" b="0" i="0" u="none" strike="noStrike" dirty="0" smtClean="0">
                          <a:solidFill>
                            <a:srgbClr val="FFC000"/>
                          </a:solidFill>
                          <a:latin typeface="Tahoma" pitchFamily="34" charset="0"/>
                          <a:ea typeface="Tahoma" pitchFamily="34" charset="0"/>
                          <a:cs typeface="Tahoma" pitchFamily="34" charset="0"/>
                        </a:rPr>
                        <a:t>19.95</a:t>
                      </a:r>
                      <a:endParaRPr lang="th-TH" sz="1600" b="0" i="0" u="none" strike="noStrike" dirty="0">
                        <a:solidFill>
                          <a:srgbClr val="FFC000"/>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c>
                  <a:txBody>
                    <a:bodyPr/>
                    <a:lstStyle/>
                    <a:p>
                      <a:pPr algn="ctr" fontAlgn="b"/>
                      <a:r>
                        <a:rPr lang="th-TH" sz="1600" b="0" i="0" u="none" strike="noStrike" dirty="0" smtClean="0">
                          <a:solidFill>
                            <a:srgbClr val="FFC000"/>
                          </a:solidFill>
                          <a:latin typeface="Tahoma" pitchFamily="34" charset="0"/>
                          <a:ea typeface="Tahoma" pitchFamily="34" charset="0"/>
                          <a:cs typeface="Tahoma" pitchFamily="34" charset="0"/>
                        </a:rPr>
                        <a:t>7.25</a:t>
                      </a: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c>
                  <a:txBody>
                    <a:bodyPr/>
                    <a:lstStyle/>
                    <a:p>
                      <a:pPr algn="ctr" fontAlgn="b"/>
                      <a:r>
                        <a:rPr lang="en-US" sz="1600" b="0" i="0" u="none" strike="noStrike" dirty="0" smtClean="0">
                          <a:solidFill>
                            <a:srgbClr val="FFC000"/>
                          </a:solidFill>
                          <a:latin typeface="Tahoma" pitchFamily="34" charset="0"/>
                          <a:ea typeface="Tahoma" pitchFamily="34" charset="0"/>
                          <a:cs typeface="Tahoma" pitchFamily="34" charset="0"/>
                        </a:rPr>
                        <a:t>265.52</a:t>
                      </a:r>
                      <a:endParaRPr lang="th-TH" sz="1600" b="0" i="0" u="none" strike="noStrike" dirty="0">
                        <a:solidFill>
                          <a:srgbClr val="FFC000"/>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c>
                  <a:txBody>
                    <a:bodyPr/>
                    <a:lstStyle/>
                    <a:p>
                      <a:pPr algn="ctr" fontAlgn="b"/>
                      <a:r>
                        <a:rPr lang="th-TH" sz="1600" b="0" i="0" u="none" strike="noStrike" dirty="0" smtClean="0">
                          <a:solidFill>
                            <a:srgbClr val="FFC000"/>
                          </a:solidFill>
                          <a:latin typeface="Tahoma" pitchFamily="34" charset="0"/>
                          <a:ea typeface="Tahoma" pitchFamily="34" charset="0"/>
                          <a:cs typeface="Tahoma" pitchFamily="34" charset="0"/>
                        </a:rPr>
                        <a:t>2</a:t>
                      </a:r>
                      <a:r>
                        <a:rPr lang="en-US" sz="1600" b="0" i="0" u="none" strike="noStrike" dirty="0" smtClean="0">
                          <a:solidFill>
                            <a:srgbClr val="FFC000"/>
                          </a:solidFill>
                          <a:latin typeface="Tahoma" pitchFamily="34" charset="0"/>
                          <a:ea typeface="Tahoma" pitchFamily="34" charset="0"/>
                          <a:cs typeface="Tahoma" pitchFamily="34" charset="0"/>
                        </a:rPr>
                        <a:t>53.28</a:t>
                      </a:r>
                      <a:endParaRPr lang="th-TH" sz="1600" b="0" i="0" u="none" strike="noStrike" dirty="0">
                        <a:solidFill>
                          <a:srgbClr val="FFC000"/>
                        </a:solidFill>
                        <a:latin typeface="Tahoma" pitchFamily="34" charset="0"/>
                        <a:ea typeface="Tahoma" pitchFamily="34" charset="0"/>
                        <a:cs typeface="Tahoma" pitchFamily="34" charset="0"/>
                      </a:endParaRPr>
                    </a:p>
                  </a:txBody>
                  <a:tcPr marL="8328" marR="8328" marT="83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00"/>
                    </a:solidFill>
                  </a:tcPr>
                </a:tc>
              </a:tr>
            </a:tbl>
          </a:graphicData>
        </a:graphic>
      </p:graphicFrame>
      <p:sp>
        <p:nvSpPr>
          <p:cNvPr id="57471" name="TextBox 5"/>
          <p:cNvSpPr txBox="1">
            <a:spLocks noChangeArrowheads="1"/>
          </p:cNvSpPr>
          <p:nvPr/>
        </p:nvSpPr>
        <p:spPr bwMode="auto">
          <a:xfrm>
            <a:off x="0" y="6581775"/>
            <a:ext cx="9144000" cy="261938"/>
          </a:xfrm>
          <a:prstGeom prst="rect">
            <a:avLst/>
          </a:prstGeom>
          <a:solidFill>
            <a:schemeClr val="bg1"/>
          </a:solidFill>
          <a:ln w="9525">
            <a:noFill/>
            <a:miter lim="800000"/>
            <a:headEnd/>
            <a:tailEnd/>
          </a:ln>
        </p:spPr>
        <p:txBody>
          <a:bodyPr>
            <a:spAutoFit/>
          </a:bodyPr>
          <a:lstStyle/>
          <a:p>
            <a:r>
              <a:rPr lang="en-US" altLang="th-TH" sz="1100">
                <a:latin typeface="Tahoma" pitchFamily="34" charset="0"/>
              </a:rPr>
              <a:t>Source</a:t>
            </a:r>
            <a:r>
              <a:rPr lang="th-TH" altLang="th-TH" sz="1100">
                <a:latin typeface="Tahoma" pitchFamily="34" charset="0"/>
              </a:rPr>
              <a:t> </a:t>
            </a:r>
            <a:r>
              <a:rPr lang="en-US" altLang="th-TH" sz="1100">
                <a:latin typeface="Tahoma" pitchFamily="34" charset="0"/>
              </a:rPr>
              <a:t>: Population from</a:t>
            </a:r>
            <a:r>
              <a:rPr lang="th-TH" altLang="th-TH" sz="1100">
                <a:latin typeface="Tahoma" pitchFamily="34" charset="0"/>
              </a:rPr>
              <a:t> </a:t>
            </a:r>
            <a:r>
              <a:rPr lang="en-US" altLang="th-TH" sz="1100">
                <a:latin typeface="Tahoma" pitchFamily="34" charset="0"/>
              </a:rPr>
              <a:t>World Bank, Rice Production and Consumption data from</a:t>
            </a:r>
            <a:r>
              <a:rPr lang="th-TH" altLang="th-TH" sz="1100">
                <a:latin typeface="Tahoma" pitchFamily="34" charset="0"/>
              </a:rPr>
              <a:t> </a:t>
            </a:r>
            <a:r>
              <a:rPr lang="en-US" altLang="th-TH" sz="1100">
                <a:latin typeface="Tahoma" pitchFamily="34" charset="0"/>
              </a:rPr>
              <a:t>Grain : World Market and Trade, USDA ; January 2013</a:t>
            </a:r>
            <a:endParaRPr lang="th-TH" altLang="th-TH" sz="1100">
              <a:latin typeface="Tahoma" pitchFamily="34" charset="0"/>
            </a:endParaRPr>
          </a:p>
        </p:txBody>
      </p:sp>
      <p:sp>
        <p:nvSpPr>
          <p:cNvPr id="57472" name="TextBox 2"/>
          <p:cNvSpPr txBox="1">
            <a:spLocks noChangeArrowheads="1"/>
          </p:cNvSpPr>
          <p:nvPr/>
        </p:nvSpPr>
        <p:spPr bwMode="auto">
          <a:xfrm>
            <a:off x="77788" y="333375"/>
            <a:ext cx="9066212" cy="954088"/>
          </a:xfrm>
          <a:prstGeom prst="rect">
            <a:avLst/>
          </a:prstGeom>
          <a:solidFill>
            <a:srgbClr val="006600"/>
          </a:solidFill>
          <a:ln w="9525">
            <a:solidFill>
              <a:schemeClr val="tx1"/>
            </a:solidFill>
            <a:miter lim="800000"/>
            <a:headEnd/>
            <a:tailEnd/>
          </a:ln>
        </p:spPr>
        <p:txBody>
          <a:bodyPr>
            <a:spAutoFit/>
          </a:bodyPr>
          <a:lstStyle/>
          <a:p>
            <a:r>
              <a:rPr lang="en-US" altLang="th-TH" sz="2800" b="1">
                <a:solidFill>
                  <a:schemeClr val="bg1"/>
                </a:solidFill>
                <a:latin typeface="Tahoma" pitchFamily="34" charset="0"/>
                <a:sym typeface="Wingdings" pitchFamily="2" charset="2"/>
              </a:rPr>
              <a:t> 6.4 ASEAN Rice Production and Consumption Profile </a:t>
            </a:r>
            <a:endParaRPr lang="th-TH" altLang="th-TH" sz="2800" b="1">
              <a:solidFill>
                <a:schemeClr val="bg1"/>
              </a:solidFill>
              <a:latin typeface="Tahoma" pitchFamily="34" charset="0"/>
            </a:endParaRPr>
          </a:p>
        </p:txBody>
      </p:sp>
      <p:sp>
        <p:nvSpPr>
          <p:cNvPr id="57473" name="TextBox 6"/>
          <p:cNvSpPr txBox="1">
            <a:spLocks noChangeArrowheads="1"/>
          </p:cNvSpPr>
          <p:nvPr/>
        </p:nvSpPr>
        <p:spPr bwMode="auto">
          <a:xfrm>
            <a:off x="4643438" y="44450"/>
            <a:ext cx="4465637" cy="276225"/>
          </a:xfrm>
          <a:prstGeom prst="rect">
            <a:avLst/>
          </a:prstGeom>
          <a:solidFill>
            <a:srgbClr val="0000CC"/>
          </a:solidFill>
          <a:ln w="9525">
            <a:noFill/>
            <a:miter lim="800000"/>
            <a:headEnd/>
            <a:tailEnd/>
          </a:ln>
        </p:spPr>
        <p:txBody>
          <a:bodyPr>
            <a:spAutoFit/>
          </a:bodyPr>
          <a:lstStyle/>
          <a:p>
            <a:pPr algn="r">
              <a:buFont typeface="Arial" pitchFamily="34" charset="0"/>
              <a:buNone/>
            </a:pPr>
            <a:r>
              <a:rPr lang="en-US" altLang="th-TH" sz="1200" b="1">
                <a:solidFill>
                  <a:schemeClr val="bg1"/>
                </a:solidFill>
                <a:latin typeface="Tahoma" pitchFamily="34" charset="0"/>
              </a:rPr>
              <a:t>6.</a:t>
            </a:r>
            <a:r>
              <a:rPr lang="th-TH" altLang="th-TH" sz="1200" b="1">
                <a:solidFill>
                  <a:schemeClr val="bg1"/>
                </a:solidFill>
                <a:latin typeface="Tahoma" pitchFamily="34" charset="0"/>
              </a:rPr>
              <a:t> </a:t>
            </a:r>
            <a:r>
              <a:rPr lang="en-US" altLang="th-TH" sz="1200" b="1">
                <a:solidFill>
                  <a:schemeClr val="bg1"/>
                </a:solidFill>
                <a:latin typeface="Tahoma" pitchFamily="34" charset="0"/>
              </a:rPr>
              <a:t>ASEAN  Economic Community and Rice Trade</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txBox="1">
            <a:spLocks noChangeArrowheads="1"/>
          </p:cNvSpPr>
          <p:nvPr/>
        </p:nvSpPr>
        <p:spPr bwMode="auto">
          <a:xfrm>
            <a:off x="185738" y="1452563"/>
            <a:ext cx="8864600" cy="1077912"/>
          </a:xfrm>
          <a:prstGeom prst="rect">
            <a:avLst/>
          </a:prstGeom>
          <a:noFill/>
          <a:ln w="9525">
            <a:noFill/>
            <a:miter lim="800000"/>
            <a:headEnd/>
            <a:tailEnd/>
          </a:ln>
        </p:spPr>
        <p:txBody>
          <a:bodyPr/>
          <a:lstStyle/>
          <a:p>
            <a:pPr marL="342900" indent="-342900">
              <a:lnSpc>
                <a:spcPct val="80000"/>
              </a:lnSpc>
              <a:spcBef>
                <a:spcPct val="20000"/>
              </a:spcBef>
              <a:buClr>
                <a:schemeClr val="tx1"/>
              </a:buClr>
              <a:buFont typeface="Wingdings" pitchFamily="2" charset="2"/>
              <a:buNone/>
              <a:defRPr/>
            </a:pPr>
            <a:endParaRPr lang="th-TH" sz="1200" kern="0" dirty="0">
              <a:latin typeface="+mn-lt"/>
              <a:cs typeface="+mn-cs"/>
            </a:endParaRPr>
          </a:p>
          <a:p>
            <a:pPr marL="342900" indent="-342900">
              <a:lnSpc>
                <a:spcPct val="80000"/>
              </a:lnSpc>
              <a:spcBef>
                <a:spcPct val="20000"/>
              </a:spcBef>
              <a:buClr>
                <a:schemeClr val="tx1"/>
              </a:buClr>
              <a:buFontTx/>
              <a:buChar char="•"/>
              <a:defRPr/>
            </a:pPr>
            <a:r>
              <a:rPr lang="en-US" sz="2400" kern="0" dirty="0">
                <a:latin typeface="Tahoma" pitchFamily="34" charset="0"/>
              </a:rPr>
              <a:t>Philippine 1.5 </a:t>
            </a:r>
            <a:r>
              <a:rPr lang="en-US" sz="2400" kern="0" dirty="0" err="1">
                <a:latin typeface="Tahoma" pitchFamily="34" charset="0"/>
              </a:rPr>
              <a:t>mil.ton</a:t>
            </a:r>
            <a:r>
              <a:rPr lang="en-US" sz="2400" kern="0" dirty="0">
                <a:latin typeface="Tahoma" pitchFamily="34" charset="0"/>
              </a:rPr>
              <a:t>; Indonesia 1.7 </a:t>
            </a:r>
            <a:r>
              <a:rPr lang="en-US" sz="2400" kern="0" dirty="0" err="1">
                <a:latin typeface="Tahoma" pitchFamily="34" charset="0"/>
              </a:rPr>
              <a:t>mil.ton</a:t>
            </a:r>
            <a:r>
              <a:rPr lang="en-US" sz="2400" kern="0" dirty="0">
                <a:latin typeface="Tahoma" pitchFamily="34" charset="0"/>
              </a:rPr>
              <a:t>; Malaysia and Singapore 1.5 mil. ton; other 0.7 mil. Ton; total</a:t>
            </a:r>
            <a:r>
              <a:rPr lang="th-TH" sz="2400" kern="0" dirty="0">
                <a:latin typeface="Tahoma" pitchFamily="34" charset="0"/>
              </a:rPr>
              <a:t> </a:t>
            </a:r>
            <a:r>
              <a:rPr lang="en-US" sz="2400" kern="0" dirty="0">
                <a:latin typeface="Tahoma" pitchFamily="34" charset="0"/>
              </a:rPr>
              <a:t>import within ASEAN 5.4 mil. ton</a:t>
            </a:r>
            <a:endParaRPr lang="en-US" sz="3200" b="1" u="sng" kern="0" dirty="0">
              <a:latin typeface="Tahoma" pitchFamily="34" charset="0"/>
            </a:endParaRPr>
          </a:p>
        </p:txBody>
      </p:sp>
      <p:sp>
        <p:nvSpPr>
          <p:cNvPr id="10" name="Rectangle 3"/>
          <p:cNvSpPr txBox="1">
            <a:spLocks noChangeArrowheads="1"/>
          </p:cNvSpPr>
          <p:nvPr/>
        </p:nvSpPr>
        <p:spPr bwMode="auto">
          <a:xfrm>
            <a:off x="222250" y="3213100"/>
            <a:ext cx="8980488" cy="879475"/>
          </a:xfrm>
          <a:prstGeom prst="rect">
            <a:avLst/>
          </a:prstGeom>
          <a:noFill/>
          <a:ln w="9525">
            <a:noFill/>
            <a:miter lim="800000"/>
            <a:headEnd/>
            <a:tailEnd/>
          </a:ln>
        </p:spPr>
        <p:txBody>
          <a:bodyPr/>
          <a:lstStyle/>
          <a:p>
            <a:pPr marL="342900" indent="-342900">
              <a:lnSpc>
                <a:spcPct val="80000"/>
              </a:lnSpc>
              <a:spcBef>
                <a:spcPct val="20000"/>
              </a:spcBef>
              <a:buClr>
                <a:schemeClr val="tx1"/>
              </a:buClr>
              <a:buFont typeface="Wingdings" pitchFamily="2" charset="2"/>
              <a:buNone/>
              <a:defRPr/>
            </a:pPr>
            <a:endParaRPr lang="th-TH" sz="1200" kern="0" dirty="0">
              <a:latin typeface="+mn-lt"/>
              <a:cs typeface="+mn-cs"/>
            </a:endParaRPr>
          </a:p>
          <a:p>
            <a:pPr marL="342900" indent="-342900">
              <a:lnSpc>
                <a:spcPct val="80000"/>
              </a:lnSpc>
              <a:spcBef>
                <a:spcPct val="20000"/>
              </a:spcBef>
              <a:buClr>
                <a:schemeClr val="tx1"/>
              </a:buClr>
              <a:buFontTx/>
              <a:buChar char="•"/>
              <a:defRPr/>
            </a:pPr>
            <a:r>
              <a:rPr lang="en-US" sz="2400" kern="0" dirty="0">
                <a:latin typeface="Tahoma" pitchFamily="34" charset="0"/>
              </a:rPr>
              <a:t>Vietnam 7.7 mil. Ton; Thailand 6.95 mil. Ton; Cambodia and Myanmar  1.5 mil. Ton; total export  16.1 mil. Ton.</a:t>
            </a:r>
            <a:endParaRPr lang="en-US" sz="3200" b="1" u="sng" kern="0" dirty="0">
              <a:latin typeface="Tahoma" pitchFamily="34" charset="0"/>
            </a:endParaRPr>
          </a:p>
        </p:txBody>
      </p:sp>
      <p:sp>
        <p:nvSpPr>
          <p:cNvPr id="11" name="Rectangle 3"/>
          <p:cNvSpPr txBox="1">
            <a:spLocks noChangeArrowheads="1"/>
          </p:cNvSpPr>
          <p:nvPr/>
        </p:nvSpPr>
        <p:spPr bwMode="auto">
          <a:xfrm>
            <a:off x="301625" y="4221163"/>
            <a:ext cx="8748713" cy="1009650"/>
          </a:xfrm>
          <a:prstGeom prst="rect">
            <a:avLst/>
          </a:prstGeom>
          <a:noFill/>
          <a:ln w="9525">
            <a:noFill/>
            <a:miter lim="800000"/>
            <a:headEnd/>
            <a:tailEnd/>
          </a:ln>
        </p:spPr>
        <p:txBody>
          <a:bodyPr/>
          <a:lstStyle/>
          <a:p>
            <a:pPr marL="342900" indent="-342900">
              <a:lnSpc>
                <a:spcPct val="80000"/>
              </a:lnSpc>
              <a:spcBef>
                <a:spcPct val="20000"/>
              </a:spcBef>
              <a:buClr>
                <a:schemeClr val="tx1"/>
              </a:buClr>
              <a:buFont typeface="Wingdings" pitchFamily="2" charset="2"/>
              <a:buNone/>
              <a:defRPr/>
            </a:pPr>
            <a:endParaRPr lang="th-TH" sz="1200" kern="0" dirty="0">
              <a:latin typeface="+mn-lt"/>
              <a:cs typeface="+mn-cs"/>
            </a:endParaRPr>
          </a:p>
          <a:p>
            <a:pPr marL="342900" indent="-342900">
              <a:lnSpc>
                <a:spcPct val="80000"/>
              </a:lnSpc>
              <a:spcBef>
                <a:spcPct val="20000"/>
              </a:spcBef>
              <a:buClr>
                <a:schemeClr val="tx1"/>
              </a:buClr>
              <a:buFontTx/>
              <a:buChar char="•"/>
              <a:defRPr/>
            </a:pPr>
            <a:r>
              <a:rPr lang="en-US" sz="2400" kern="0" dirty="0">
                <a:latin typeface="Tahoma" pitchFamily="34" charset="0"/>
              </a:rPr>
              <a:t>Vietnam takes a leader in exporting rice in ASEAN markets. But Thailand still have advantage in African market.</a:t>
            </a:r>
            <a:endParaRPr lang="en-US" sz="3200" b="1" u="sng" kern="0" dirty="0">
              <a:latin typeface="Tahoma" pitchFamily="34" charset="0"/>
            </a:endParaRPr>
          </a:p>
        </p:txBody>
      </p:sp>
      <p:sp>
        <p:nvSpPr>
          <p:cNvPr id="58373" name="Rectangle 2"/>
          <p:cNvSpPr>
            <a:spLocks noGrp="1" noChangeArrowheads="1"/>
          </p:cNvSpPr>
          <p:nvPr>
            <p:ph type="title"/>
          </p:nvPr>
        </p:nvSpPr>
        <p:spPr>
          <a:xfrm>
            <a:off x="0" y="404813"/>
            <a:ext cx="8101013" cy="546100"/>
          </a:xfrm>
          <a:solidFill>
            <a:srgbClr val="006600"/>
          </a:solidFill>
        </p:spPr>
        <p:txBody>
          <a:bodyPr/>
          <a:lstStyle/>
          <a:p>
            <a:pPr algn="l" eaLnBrk="1" hangingPunct="1"/>
            <a:r>
              <a:rPr lang="en-US" altLang="th-TH" sz="2400" b="1" smtClean="0">
                <a:solidFill>
                  <a:schemeClr val="bg1"/>
                </a:solidFill>
                <a:latin typeface="Tahoma" pitchFamily="34" charset="0"/>
                <a:cs typeface="Tahoma" pitchFamily="34" charset="0"/>
                <a:sym typeface="Wingdings" pitchFamily="2" charset="2"/>
              </a:rPr>
              <a:t>6.5 ASEAN Rice Importer and Exporter 2012</a:t>
            </a:r>
            <a:endParaRPr lang="th-TH" altLang="th-TH" sz="2400" b="1" smtClean="0">
              <a:solidFill>
                <a:schemeClr val="bg1"/>
              </a:solidFill>
              <a:latin typeface="Tahoma" pitchFamily="34" charset="0"/>
              <a:cs typeface="Tahoma" pitchFamily="34" charset="0"/>
            </a:endParaRPr>
          </a:p>
        </p:txBody>
      </p:sp>
      <p:sp>
        <p:nvSpPr>
          <p:cNvPr id="58374" name="TextBox 11"/>
          <p:cNvSpPr txBox="1">
            <a:spLocks noChangeArrowheads="1"/>
          </p:cNvSpPr>
          <p:nvPr/>
        </p:nvSpPr>
        <p:spPr bwMode="auto">
          <a:xfrm>
            <a:off x="4643438" y="44450"/>
            <a:ext cx="4465637" cy="276225"/>
          </a:xfrm>
          <a:prstGeom prst="rect">
            <a:avLst/>
          </a:prstGeom>
          <a:solidFill>
            <a:srgbClr val="0000CC"/>
          </a:solidFill>
          <a:ln w="9525">
            <a:noFill/>
            <a:miter lim="800000"/>
            <a:headEnd/>
            <a:tailEnd/>
          </a:ln>
        </p:spPr>
        <p:txBody>
          <a:bodyPr>
            <a:spAutoFit/>
          </a:bodyPr>
          <a:lstStyle/>
          <a:p>
            <a:pPr algn="r">
              <a:buFont typeface="Arial" pitchFamily="34" charset="0"/>
              <a:buNone/>
            </a:pPr>
            <a:r>
              <a:rPr lang="en-US" altLang="th-TH" sz="1200" b="1">
                <a:solidFill>
                  <a:schemeClr val="bg1"/>
                </a:solidFill>
                <a:latin typeface="Tahoma" pitchFamily="34" charset="0"/>
              </a:rPr>
              <a:t>6.</a:t>
            </a:r>
            <a:r>
              <a:rPr lang="th-TH" altLang="th-TH" sz="1200" b="1">
                <a:solidFill>
                  <a:schemeClr val="bg1"/>
                </a:solidFill>
                <a:latin typeface="Tahoma" pitchFamily="34" charset="0"/>
              </a:rPr>
              <a:t> </a:t>
            </a:r>
            <a:r>
              <a:rPr lang="en-US" altLang="th-TH" sz="1200" b="1">
                <a:solidFill>
                  <a:schemeClr val="bg1"/>
                </a:solidFill>
                <a:latin typeface="Tahoma" pitchFamily="34" charset="0"/>
              </a:rPr>
              <a:t>ASEAN  Economic Community and Rice Trade</a:t>
            </a:r>
            <a:endParaRPr lang="th-TH" altLang="th-TH" sz="1200" b="1">
              <a:solidFill>
                <a:schemeClr val="bg1"/>
              </a:solidFill>
              <a:latin typeface="Tahoma" pitchFamily="34" charset="0"/>
            </a:endParaRPr>
          </a:p>
        </p:txBody>
      </p:sp>
      <p:sp>
        <p:nvSpPr>
          <p:cNvPr id="58375" name="TextBox 1"/>
          <p:cNvSpPr txBox="1">
            <a:spLocks noChangeArrowheads="1"/>
          </p:cNvSpPr>
          <p:nvPr/>
        </p:nvSpPr>
        <p:spPr bwMode="auto">
          <a:xfrm>
            <a:off x="273050" y="1052513"/>
            <a:ext cx="4011613" cy="400050"/>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ASEAN  importer</a:t>
            </a:r>
            <a:endParaRPr lang="th-TH" altLang="th-TH"/>
          </a:p>
        </p:txBody>
      </p:sp>
      <p:sp>
        <p:nvSpPr>
          <p:cNvPr id="58376" name="TextBox 12"/>
          <p:cNvSpPr txBox="1">
            <a:spLocks noChangeArrowheads="1"/>
          </p:cNvSpPr>
          <p:nvPr/>
        </p:nvSpPr>
        <p:spPr bwMode="auto">
          <a:xfrm>
            <a:off x="395288" y="2741613"/>
            <a:ext cx="3219450" cy="400050"/>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ASEAN exporter</a:t>
            </a:r>
            <a:endParaRPr lang="th-TH" altLang="th-TH"/>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2"/>
          <p:cNvSpPr>
            <a:spLocks noGrp="1"/>
          </p:cNvSpPr>
          <p:nvPr>
            <p:ph idx="1"/>
          </p:nvPr>
        </p:nvSpPr>
        <p:spPr>
          <a:xfrm>
            <a:off x="142875" y="428625"/>
            <a:ext cx="6929438" cy="552450"/>
          </a:xfrm>
          <a:solidFill>
            <a:srgbClr val="008000"/>
          </a:solidFill>
        </p:spPr>
        <p:txBody>
          <a:bodyPr/>
          <a:lstStyle/>
          <a:p>
            <a:pPr eaLnBrk="1" hangingPunct="1">
              <a:buFontTx/>
              <a:buNone/>
            </a:pPr>
            <a:r>
              <a:rPr lang="en-US" altLang="th-TH" sz="2400" b="1" smtClean="0">
                <a:solidFill>
                  <a:schemeClr val="bg1"/>
                </a:solidFill>
                <a:latin typeface="Tahoma" pitchFamily="34" charset="0"/>
                <a:cs typeface="Tahoma" pitchFamily="34" charset="0"/>
                <a:sym typeface="Wingdings 2" pitchFamily="18" charset="2"/>
              </a:rPr>
              <a:t>6.6 Who is the winner in ASEAN Market?</a:t>
            </a:r>
            <a:endParaRPr lang="th-TH" altLang="th-TH" sz="2400" b="1" smtClean="0">
              <a:solidFill>
                <a:schemeClr val="bg1"/>
              </a:solidFill>
              <a:latin typeface="Tahoma" pitchFamily="34" charset="0"/>
              <a:cs typeface="Tahoma" pitchFamily="34" charset="0"/>
            </a:endParaRPr>
          </a:p>
        </p:txBody>
      </p:sp>
      <p:graphicFrame>
        <p:nvGraphicFramePr>
          <p:cNvPr id="4" name="Chart 3"/>
          <p:cNvGraphicFramePr/>
          <p:nvPr/>
        </p:nvGraphicFramePr>
        <p:xfrm>
          <a:off x="179512" y="1484784"/>
          <a:ext cx="4248472" cy="447064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p:cNvGraphicFramePr/>
          <p:nvPr/>
        </p:nvGraphicFramePr>
        <p:xfrm>
          <a:off x="4427984" y="1412776"/>
          <a:ext cx="4464496" cy="4464496"/>
        </p:xfrm>
        <a:graphic>
          <a:graphicData uri="http://schemas.openxmlformats.org/drawingml/2006/chart">
            <c:chart xmlns:c="http://schemas.openxmlformats.org/drawingml/2006/chart" xmlns:r="http://schemas.openxmlformats.org/officeDocument/2006/relationships" r:id="rId3"/>
          </a:graphicData>
        </a:graphic>
      </p:graphicFrame>
      <p:sp>
        <p:nvSpPr>
          <p:cNvPr id="8" name="Oval 7"/>
          <p:cNvSpPr/>
          <p:nvPr/>
        </p:nvSpPr>
        <p:spPr>
          <a:xfrm>
            <a:off x="7786688" y="2708275"/>
            <a:ext cx="936625" cy="863600"/>
          </a:xfrm>
          <a:prstGeom prst="ellipse">
            <a:avLst/>
          </a:prstGeom>
          <a:noFill/>
          <a:ln w="38100">
            <a:solidFill>
              <a:schemeClr val="accent6">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59398" name="Rectangle 2"/>
          <p:cNvSpPr>
            <a:spLocks noChangeArrowheads="1"/>
          </p:cNvSpPr>
          <p:nvPr/>
        </p:nvSpPr>
        <p:spPr bwMode="auto">
          <a:xfrm>
            <a:off x="642938" y="6597650"/>
            <a:ext cx="8501062" cy="260350"/>
          </a:xfrm>
          <a:prstGeom prst="rect">
            <a:avLst/>
          </a:prstGeom>
          <a:solidFill>
            <a:schemeClr val="bg1"/>
          </a:solidFill>
          <a:ln w="9525">
            <a:solidFill>
              <a:schemeClr val="bg1"/>
            </a:solidFill>
            <a:miter lim="800000"/>
            <a:headEnd/>
            <a:tailEnd/>
          </a:ln>
        </p:spPr>
        <p:txBody>
          <a:bodyPr wrap="none" anchor="ctr"/>
          <a:lstStyle/>
          <a:p>
            <a:r>
              <a:rPr lang="th-TH" altLang="th-TH" sz="1100">
                <a:latin typeface="Tahoma" pitchFamily="34" charset="0"/>
              </a:rPr>
              <a:t>สถาบันคลังสมองของชาติ</a:t>
            </a:r>
            <a:r>
              <a:rPr lang="th-TH" altLang="th-TH" sz="1100">
                <a:solidFill>
                  <a:schemeClr val="bg1"/>
                </a:solidFill>
                <a:latin typeface="Tahoma" pitchFamily="34" charset="0"/>
              </a:rPr>
              <a:t>ชาติ</a:t>
            </a:r>
          </a:p>
        </p:txBody>
      </p:sp>
      <p:pic>
        <p:nvPicPr>
          <p:cNvPr id="59399" name="Picture 17" descr="F:\logo-knit.jpg"/>
          <p:cNvPicPr>
            <a:picLocks noChangeAspect="1" noChangeArrowheads="1"/>
          </p:cNvPicPr>
          <p:nvPr/>
        </p:nvPicPr>
        <p:blipFill>
          <a:blip r:embed="rId4"/>
          <a:srcRect/>
          <a:stretch>
            <a:fillRect/>
          </a:stretch>
        </p:blipFill>
        <p:spPr bwMode="auto">
          <a:xfrm>
            <a:off x="0" y="6572250"/>
            <a:ext cx="642938" cy="295275"/>
          </a:xfrm>
          <a:prstGeom prst="rect">
            <a:avLst/>
          </a:prstGeom>
          <a:noFill/>
          <a:ln w="9525">
            <a:noFill/>
            <a:miter lim="800000"/>
            <a:headEnd/>
            <a:tailEnd/>
          </a:ln>
        </p:spPr>
      </p:pic>
      <p:sp>
        <p:nvSpPr>
          <p:cNvPr id="59400" name="Rectangle 8"/>
          <p:cNvSpPr>
            <a:spLocks noChangeArrowheads="1"/>
          </p:cNvSpPr>
          <p:nvPr/>
        </p:nvSpPr>
        <p:spPr bwMode="auto">
          <a:xfrm>
            <a:off x="8388350" y="6334125"/>
            <a:ext cx="381000" cy="307975"/>
          </a:xfrm>
          <a:prstGeom prst="rect">
            <a:avLst/>
          </a:prstGeom>
          <a:noFill/>
          <a:ln w="9525">
            <a:noFill/>
            <a:miter lim="800000"/>
            <a:headEnd/>
            <a:tailEnd/>
          </a:ln>
        </p:spPr>
        <p:txBody>
          <a:bodyPr wrap="none">
            <a:spAutoFit/>
          </a:bodyPr>
          <a:lstStyle/>
          <a:p>
            <a:pPr algn="ctr"/>
            <a:fld id="{97794D38-9FAA-4C86-A413-2BABB359988D}" type="slidenum">
              <a:rPr lang="en-US" altLang="th-TH" sz="1400">
                <a:latin typeface="Tahoma" pitchFamily="34" charset="0"/>
              </a:rPr>
              <a:pPr algn="ctr"/>
              <a:t>57</a:t>
            </a:fld>
            <a:endParaRPr lang="en-US" altLang="th-TH" sz="1400">
              <a:latin typeface="Tahoma" pitchFamily="34" charset="0"/>
            </a:endParaRPr>
          </a:p>
        </p:txBody>
      </p:sp>
      <p:sp>
        <p:nvSpPr>
          <p:cNvPr id="59401" name="TextBox 10"/>
          <p:cNvSpPr txBox="1">
            <a:spLocks noChangeArrowheads="1"/>
          </p:cNvSpPr>
          <p:nvPr/>
        </p:nvSpPr>
        <p:spPr bwMode="auto">
          <a:xfrm>
            <a:off x="4643438" y="44450"/>
            <a:ext cx="4465637" cy="276225"/>
          </a:xfrm>
          <a:prstGeom prst="rect">
            <a:avLst/>
          </a:prstGeom>
          <a:solidFill>
            <a:srgbClr val="0000CC"/>
          </a:solidFill>
          <a:ln w="9525">
            <a:noFill/>
            <a:miter lim="800000"/>
            <a:headEnd/>
            <a:tailEnd/>
          </a:ln>
        </p:spPr>
        <p:txBody>
          <a:bodyPr>
            <a:spAutoFit/>
          </a:bodyPr>
          <a:lstStyle/>
          <a:p>
            <a:pPr algn="r">
              <a:buFont typeface="Arial" pitchFamily="34" charset="0"/>
              <a:buNone/>
            </a:pPr>
            <a:r>
              <a:rPr lang="en-US" altLang="th-TH" sz="1200" b="1">
                <a:solidFill>
                  <a:schemeClr val="bg1"/>
                </a:solidFill>
                <a:latin typeface="Tahoma" pitchFamily="34" charset="0"/>
              </a:rPr>
              <a:t>6.</a:t>
            </a:r>
            <a:r>
              <a:rPr lang="th-TH" altLang="th-TH" sz="1200" b="1">
                <a:solidFill>
                  <a:schemeClr val="bg1"/>
                </a:solidFill>
                <a:latin typeface="Tahoma" pitchFamily="34" charset="0"/>
              </a:rPr>
              <a:t> </a:t>
            </a:r>
            <a:r>
              <a:rPr lang="en-US" altLang="th-TH" sz="1200" b="1">
                <a:solidFill>
                  <a:schemeClr val="bg1"/>
                </a:solidFill>
                <a:latin typeface="Tahoma" pitchFamily="34" charset="0"/>
              </a:rPr>
              <a:t>ASEAN  Economic Community and Rice Trade</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900113" y="1628775"/>
          <a:ext cx="7343775" cy="4456113"/>
        </p:xfrm>
        <a:graphic>
          <a:graphicData uri="http://schemas.openxmlformats.org/drawingml/2006/table">
            <a:tbl>
              <a:tblPr firstRow="1" bandRow="1">
                <a:tableStyleId>{5C22544A-7EE6-4342-B048-85BDC9FD1C3A}</a:tableStyleId>
              </a:tblPr>
              <a:tblGrid>
                <a:gridCol w="1943954"/>
                <a:gridCol w="1596796"/>
                <a:gridCol w="1064670"/>
                <a:gridCol w="1558106"/>
                <a:gridCol w="1180249"/>
              </a:tblGrid>
              <a:tr h="381147">
                <a:tc>
                  <a:txBody>
                    <a:bodyPr/>
                    <a:lstStyle/>
                    <a:p>
                      <a:r>
                        <a:rPr lang="en-US" sz="1800" b="0" dirty="0" smtClean="0">
                          <a:latin typeface="Tahoma" pitchFamily="34" charset="0"/>
                          <a:ea typeface="Tahoma" pitchFamily="34" charset="0"/>
                          <a:cs typeface="Tahoma" pitchFamily="34" charset="0"/>
                        </a:rPr>
                        <a:t>Market by region</a:t>
                      </a:r>
                      <a:endParaRPr lang="th-TH" sz="1800" b="0" dirty="0">
                        <a:latin typeface="Tahoma" pitchFamily="34" charset="0"/>
                        <a:ea typeface="Tahoma" pitchFamily="34" charset="0"/>
                        <a:cs typeface="Tahoma" pitchFamily="34" charset="0"/>
                      </a:endParaRPr>
                    </a:p>
                  </a:txBody>
                  <a:tcPr marL="91427" marR="91427" marT="45717" marB="45717">
                    <a:solidFill>
                      <a:srgbClr val="006600"/>
                    </a:solidFill>
                  </a:tcPr>
                </a:tc>
                <a:tc gridSpan="2">
                  <a:txBody>
                    <a:bodyPr/>
                    <a:lstStyle/>
                    <a:p>
                      <a:pPr algn="ctr"/>
                      <a:r>
                        <a:rPr lang="en-US" sz="1800" b="0" dirty="0" smtClean="0">
                          <a:latin typeface="Tahoma" pitchFamily="34" charset="0"/>
                          <a:ea typeface="Tahoma" pitchFamily="34" charset="0"/>
                          <a:cs typeface="Tahoma" pitchFamily="34" charset="0"/>
                        </a:rPr>
                        <a:t>Thailand</a:t>
                      </a:r>
                      <a:r>
                        <a:rPr lang="en-US" sz="1800" b="0" baseline="30000" dirty="0" smtClean="0">
                          <a:latin typeface="Tahoma" pitchFamily="34" charset="0"/>
                          <a:ea typeface="Tahoma" pitchFamily="34" charset="0"/>
                          <a:cs typeface="Tahoma" pitchFamily="34" charset="0"/>
                        </a:rPr>
                        <a:t>1/</a:t>
                      </a:r>
                      <a:endParaRPr lang="th-TH" sz="1800" b="0" baseline="30000" dirty="0">
                        <a:latin typeface="Tahoma" pitchFamily="34" charset="0"/>
                        <a:ea typeface="Tahoma" pitchFamily="34" charset="0"/>
                        <a:cs typeface="Tahoma" pitchFamily="34" charset="0"/>
                      </a:endParaRPr>
                    </a:p>
                  </a:txBody>
                  <a:tcPr marL="91427" marR="91427" marT="45717" marB="45717">
                    <a:solidFill>
                      <a:srgbClr val="006600"/>
                    </a:solidFill>
                  </a:tcPr>
                </a:tc>
                <a:tc hMerge="1">
                  <a:txBody>
                    <a:bodyPr/>
                    <a:lstStyle/>
                    <a:p>
                      <a:endParaRPr lang="th-TH" dirty="0"/>
                    </a:p>
                  </a:txBody>
                  <a:tcPr/>
                </a:tc>
                <a:tc gridSpan="2">
                  <a:txBody>
                    <a:bodyPr/>
                    <a:lstStyle/>
                    <a:p>
                      <a:pPr algn="ctr"/>
                      <a:r>
                        <a:rPr lang="en-US" sz="1800" b="0" dirty="0" smtClean="0">
                          <a:latin typeface="Tahoma" pitchFamily="34" charset="0"/>
                          <a:ea typeface="Tahoma" pitchFamily="34" charset="0"/>
                          <a:cs typeface="Tahoma" pitchFamily="34" charset="0"/>
                        </a:rPr>
                        <a:t>Vietnam</a:t>
                      </a:r>
                      <a:r>
                        <a:rPr lang="en-US" sz="1800" b="0" baseline="30000" dirty="0" smtClean="0">
                          <a:latin typeface="Tahoma" pitchFamily="34" charset="0"/>
                          <a:ea typeface="Tahoma" pitchFamily="34" charset="0"/>
                          <a:cs typeface="Tahoma" pitchFamily="34" charset="0"/>
                        </a:rPr>
                        <a:t>2/</a:t>
                      </a:r>
                      <a:endParaRPr lang="th-TH" sz="1800" b="0" baseline="30000" dirty="0">
                        <a:latin typeface="Tahoma" pitchFamily="34" charset="0"/>
                        <a:ea typeface="Tahoma" pitchFamily="34" charset="0"/>
                        <a:cs typeface="Tahoma" pitchFamily="34" charset="0"/>
                      </a:endParaRPr>
                    </a:p>
                  </a:txBody>
                  <a:tcPr marL="91427" marR="91427" marT="45717" marB="45717">
                    <a:solidFill>
                      <a:srgbClr val="006600"/>
                    </a:solidFill>
                  </a:tcPr>
                </a:tc>
                <a:tc hMerge="1">
                  <a:txBody>
                    <a:bodyPr/>
                    <a:lstStyle/>
                    <a:p>
                      <a:endParaRPr lang="th-TH" dirty="0"/>
                    </a:p>
                  </a:txBody>
                  <a:tcPr/>
                </a:tc>
              </a:tr>
              <a:tr h="640070">
                <a:tc>
                  <a:txBody>
                    <a:bodyPr/>
                    <a:lstStyle/>
                    <a:p>
                      <a:endParaRPr lang="th-TH" sz="1800" b="0" dirty="0">
                        <a:latin typeface="Tahoma" pitchFamily="34" charset="0"/>
                        <a:ea typeface="Tahoma" pitchFamily="34" charset="0"/>
                        <a:cs typeface="Tahoma" pitchFamily="34" charset="0"/>
                      </a:endParaRPr>
                    </a:p>
                  </a:txBody>
                  <a:tcPr marL="91427" marR="91427" marT="45717" marB="45717"/>
                </a:tc>
                <a:tc>
                  <a:txBody>
                    <a:bodyPr/>
                    <a:lstStyle/>
                    <a:p>
                      <a:pPr algn="ctr"/>
                      <a:r>
                        <a:rPr lang="en-US" sz="1800" b="0" dirty="0" smtClean="0">
                          <a:latin typeface="Tahoma" pitchFamily="34" charset="0"/>
                          <a:ea typeface="Tahoma" pitchFamily="34" charset="0"/>
                          <a:cs typeface="Tahoma" pitchFamily="34" charset="0"/>
                        </a:rPr>
                        <a:t>Quantity</a:t>
                      </a:r>
                      <a:r>
                        <a:rPr lang="th-TH" sz="1800" b="0" dirty="0" smtClean="0">
                          <a:latin typeface="Tahoma" pitchFamily="34" charset="0"/>
                          <a:ea typeface="Tahoma" pitchFamily="34" charset="0"/>
                          <a:cs typeface="Tahoma" pitchFamily="34" charset="0"/>
                        </a:rPr>
                        <a:t> </a:t>
                      </a:r>
                      <a:r>
                        <a:rPr lang="en-US" sz="1800" b="0" dirty="0" smtClean="0">
                          <a:latin typeface="Tahoma" pitchFamily="34" charset="0"/>
                          <a:ea typeface="Tahoma" pitchFamily="34" charset="0"/>
                          <a:cs typeface="Tahoma" pitchFamily="34" charset="0"/>
                        </a:rPr>
                        <a:t/>
                      </a:r>
                      <a:br>
                        <a:rPr lang="en-US" sz="1800" b="0" dirty="0" smtClean="0">
                          <a:latin typeface="Tahoma" pitchFamily="34" charset="0"/>
                          <a:ea typeface="Tahoma" pitchFamily="34" charset="0"/>
                          <a:cs typeface="Tahoma" pitchFamily="34" charset="0"/>
                        </a:rPr>
                      </a:br>
                      <a:r>
                        <a:rPr lang="en-US" sz="1800" b="0" dirty="0" smtClean="0">
                          <a:latin typeface="Tahoma" pitchFamily="34" charset="0"/>
                          <a:ea typeface="Tahoma" pitchFamily="34" charset="0"/>
                          <a:cs typeface="Tahoma" pitchFamily="34" charset="0"/>
                        </a:rPr>
                        <a:t>(mil. ton)</a:t>
                      </a:r>
                      <a:endParaRPr lang="th-TH" sz="1800" b="0" dirty="0">
                        <a:latin typeface="Tahoma" pitchFamily="34" charset="0"/>
                        <a:ea typeface="Tahoma" pitchFamily="34" charset="0"/>
                        <a:cs typeface="Tahoma" pitchFamily="34" charset="0"/>
                      </a:endParaRPr>
                    </a:p>
                  </a:txBody>
                  <a:tcPr marL="91427" marR="91427" marT="45717" marB="45717"/>
                </a:tc>
                <a:tc>
                  <a:txBody>
                    <a:bodyPr/>
                    <a:lstStyle/>
                    <a:p>
                      <a:pPr algn="ctr"/>
                      <a:r>
                        <a:rPr lang="en-US" sz="1800" b="0" dirty="0" smtClean="0">
                          <a:latin typeface="Tahoma" pitchFamily="34" charset="0"/>
                          <a:ea typeface="Tahoma" pitchFamily="34" charset="0"/>
                          <a:cs typeface="Tahoma" pitchFamily="34" charset="0"/>
                        </a:rPr>
                        <a:t>%</a:t>
                      </a:r>
                      <a:endParaRPr lang="th-TH" sz="1800" b="0" dirty="0">
                        <a:latin typeface="Tahoma" pitchFamily="34" charset="0"/>
                        <a:ea typeface="Tahoma" pitchFamily="34" charset="0"/>
                        <a:cs typeface="Tahoma" pitchFamily="34" charset="0"/>
                      </a:endParaRPr>
                    </a:p>
                  </a:txBody>
                  <a:tcPr marL="91427" marR="91427" marT="45717" marB="45717"/>
                </a:tc>
                <a:tc>
                  <a:txBody>
                    <a:bodyPr/>
                    <a:lstStyle/>
                    <a:p>
                      <a:pPr algn="ctr"/>
                      <a:r>
                        <a:rPr lang="en-US" sz="1800" b="0" dirty="0" smtClean="0">
                          <a:latin typeface="Tahoma" pitchFamily="34" charset="0"/>
                          <a:ea typeface="Tahoma" pitchFamily="34" charset="0"/>
                          <a:cs typeface="Tahoma" pitchFamily="34" charset="0"/>
                        </a:rPr>
                        <a:t>Quantity          (</a:t>
                      </a:r>
                      <a:r>
                        <a:rPr lang="en-US" sz="1800" b="0" dirty="0" err="1" smtClean="0">
                          <a:latin typeface="Tahoma" pitchFamily="34" charset="0"/>
                          <a:ea typeface="Tahoma" pitchFamily="34" charset="0"/>
                          <a:cs typeface="Tahoma" pitchFamily="34" charset="0"/>
                        </a:rPr>
                        <a:t>mil.ton</a:t>
                      </a:r>
                      <a:r>
                        <a:rPr lang="en-US" sz="1800" b="0" dirty="0" smtClean="0">
                          <a:latin typeface="Tahoma" pitchFamily="34" charset="0"/>
                          <a:ea typeface="Tahoma" pitchFamily="34" charset="0"/>
                          <a:cs typeface="Tahoma" pitchFamily="34" charset="0"/>
                        </a:rPr>
                        <a:t>)</a:t>
                      </a:r>
                      <a:endParaRPr lang="th-TH" sz="1800" b="0" dirty="0">
                        <a:latin typeface="Tahoma" pitchFamily="34" charset="0"/>
                        <a:ea typeface="Tahoma" pitchFamily="34" charset="0"/>
                        <a:cs typeface="Tahoma" pitchFamily="34" charset="0"/>
                      </a:endParaRPr>
                    </a:p>
                  </a:txBody>
                  <a:tcPr marL="91427" marR="91427" marT="45717" marB="45717"/>
                </a:tc>
                <a:tc>
                  <a:txBody>
                    <a:bodyPr/>
                    <a:lstStyle/>
                    <a:p>
                      <a:pPr algn="ctr"/>
                      <a:r>
                        <a:rPr lang="en-US" sz="1800" b="0" dirty="0" smtClean="0">
                          <a:latin typeface="Tahoma" pitchFamily="34" charset="0"/>
                          <a:ea typeface="Tahoma" pitchFamily="34" charset="0"/>
                          <a:cs typeface="Tahoma" pitchFamily="34" charset="0"/>
                        </a:rPr>
                        <a:t>%</a:t>
                      </a:r>
                      <a:endParaRPr lang="th-TH" sz="1800" b="0" dirty="0">
                        <a:latin typeface="Tahoma" pitchFamily="34" charset="0"/>
                        <a:ea typeface="Tahoma" pitchFamily="34" charset="0"/>
                        <a:cs typeface="Tahoma" pitchFamily="34" charset="0"/>
                      </a:endParaRPr>
                    </a:p>
                  </a:txBody>
                  <a:tcPr marL="91427" marR="91427" marT="45717" marB="45717"/>
                </a:tc>
              </a:tr>
              <a:tr h="381147">
                <a:tc>
                  <a:txBody>
                    <a:bodyPr/>
                    <a:lstStyle/>
                    <a:p>
                      <a:r>
                        <a:rPr lang="en-US" sz="1800" b="0" dirty="0" smtClean="0">
                          <a:latin typeface="Tahoma" pitchFamily="34" charset="0"/>
                          <a:ea typeface="Tahoma" pitchFamily="34" charset="0"/>
                          <a:cs typeface="Tahoma" pitchFamily="34" charset="0"/>
                        </a:rPr>
                        <a:t>ASEAN</a:t>
                      </a:r>
                      <a:endParaRPr lang="th-TH" sz="1800" b="0" dirty="0">
                        <a:latin typeface="Tahoma" pitchFamily="34" charset="0"/>
                        <a:ea typeface="Tahoma" pitchFamily="34" charset="0"/>
                        <a:cs typeface="Tahoma" pitchFamily="34" charset="0"/>
                      </a:endParaRPr>
                    </a:p>
                  </a:txBody>
                  <a:tcPr marL="91427" marR="91427" marT="45717" marB="45717" anchor="b">
                    <a:solidFill>
                      <a:schemeClr val="bg2"/>
                    </a:solidFill>
                  </a:tcPr>
                </a:tc>
                <a:tc>
                  <a:txBody>
                    <a:bodyPr/>
                    <a:lstStyle/>
                    <a:p>
                      <a:pPr algn="r" fontAlgn="b"/>
                      <a:r>
                        <a:rPr lang="th-TH" sz="1800" b="0" i="0" u="none" strike="noStrike" dirty="0">
                          <a:solidFill>
                            <a:srgbClr val="FF0000"/>
                          </a:solidFill>
                          <a:effectLst/>
                          <a:latin typeface="Tahoma" pitchFamily="34" charset="0"/>
                          <a:ea typeface="Tahoma" pitchFamily="34" charset="0"/>
                          <a:cs typeface="Tahoma" pitchFamily="34" charset="0"/>
                        </a:rPr>
                        <a:t>     1,723,113 </a:t>
                      </a:r>
                    </a:p>
                  </a:txBody>
                  <a:tcPr marL="9524" marR="9524" marT="9524" marB="0" anchor="b">
                    <a:solidFill>
                      <a:schemeClr val="bg2"/>
                    </a:solidFill>
                  </a:tcPr>
                </a:tc>
                <a:tc>
                  <a:txBody>
                    <a:bodyPr/>
                    <a:lstStyle/>
                    <a:p>
                      <a:pPr algn="r" fontAlgn="b"/>
                      <a:r>
                        <a:rPr lang="th-TH" sz="1800" b="0" i="0" u="none" strike="noStrike" dirty="0">
                          <a:solidFill>
                            <a:srgbClr val="FF0000"/>
                          </a:solidFill>
                          <a:effectLst/>
                          <a:latin typeface="Tahoma" pitchFamily="34" charset="0"/>
                          <a:ea typeface="Tahoma" pitchFamily="34" charset="0"/>
                          <a:cs typeface="Tahoma" pitchFamily="34" charset="0"/>
                        </a:rPr>
                        <a:t>16.16</a:t>
                      </a:r>
                    </a:p>
                  </a:txBody>
                  <a:tcPr marL="9524" marR="9524" marT="9524" marB="0" anchor="b">
                    <a:solidFill>
                      <a:schemeClr val="bg2"/>
                    </a:solidFill>
                  </a:tcPr>
                </a:tc>
                <a:tc>
                  <a:txBody>
                    <a:bodyPr/>
                    <a:lstStyle/>
                    <a:p>
                      <a:pPr algn="r" fontAlgn="b"/>
                      <a:r>
                        <a:rPr lang="th-TH" sz="1800" b="0" i="0" u="none" strike="noStrike" dirty="0">
                          <a:solidFill>
                            <a:srgbClr val="0000FF"/>
                          </a:solidFill>
                          <a:effectLst/>
                          <a:latin typeface="Tahoma" pitchFamily="34" charset="0"/>
                          <a:ea typeface="Tahoma" pitchFamily="34" charset="0"/>
                          <a:cs typeface="Tahoma" pitchFamily="34" charset="0"/>
                        </a:rPr>
                        <a:t>3,542,000</a:t>
                      </a:r>
                    </a:p>
                  </a:txBody>
                  <a:tcPr marL="9524" marR="9524" marT="9524" marB="0" anchor="b">
                    <a:solidFill>
                      <a:schemeClr val="bg2"/>
                    </a:solidFill>
                  </a:tcPr>
                </a:tc>
                <a:tc>
                  <a:txBody>
                    <a:bodyPr/>
                    <a:lstStyle/>
                    <a:p>
                      <a:pPr algn="r" fontAlgn="b"/>
                      <a:r>
                        <a:rPr lang="th-TH" sz="1800" b="0" i="0" u="none" strike="noStrike" dirty="0">
                          <a:solidFill>
                            <a:srgbClr val="0000FF"/>
                          </a:solidFill>
                          <a:effectLst/>
                          <a:latin typeface="Tahoma" pitchFamily="34" charset="0"/>
                          <a:ea typeface="Tahoma" pitchFamily="34" charset="0"/>
                          <a:cs typeface="Tahoma" pitchFamily="34" charset="0"/>
                        </a:rPr>
                        <a:t>50.61</a:t>
                      </a:r>
                    </a:p>
                  </a:txBody>
                  <a:tcPr marL="9524" marR="9524" marT="9524" marB="0" anchor="b">
                    <a:solidFill>
                      <a:schemeClr val="bg2"/>
                    </a:solidFill>
                  </a:tcPr>
                </a:tc>
              </a:tr>
              <a:tr h="381147">
                <a:tc>
                  <a:txBody>
                    <a:bodyPr/>
                    <a:lstStyle/>
                    <a:p>
                      <a:r>
                        <a:rPr lang="en-US" sz="1800" b="0" dirty="0" smtClean="0">
                          <a:latin typeface="Tahoma" pitchFamily="34" charset="0"/>
                          <a:ea typeface="Tahoma" pitchFamily="34" charset="0"/>
                          <a:cs typeface="Tahoma" pitchFamily="34" charset="0"/>
                        </a:rPr>
                        <a:t>Non-ASEAN</a:t>
                      </a:r>
                      <a:endParaRPr lang="th-TH" sz="1800" b="0" dirty="0">
                        <a:latin typeface="Tahoma" pitchFamily="34" charset="0"/>
                        <a:ea typeface="Tahoma" pitchFamily="34" charset="0"/>
                        <a:cs typeface="Tahoma" pitchFamily="34" charset="0"/>
                      </a:endParaRPr>
                    </a:p>
                  </a:txBody>
                  <a:tcPr marL="91427" marR="91427" marT="45717" marB="45717" anchor="b">
                    <a:solidFill>
                      <a:schemeClr val="bg2"/>
                    </a:solidFill>
                  </a:tcPr>
                </a:tc>
                <a:tc>
                  <a:txBody>
                    <a:bodyPr/>
                    <a:lstStyle/>
                    <a:p>
                      <a:pPr algn="r" fontAlgn="b"/>
                      <a:r>
                        <a:rPr lang="th-TH" sz="1800" b="0" i="0" u="none" strike="noStrike" dirty="0">
                          <a:solidFill>
                            <a:srgbClr val="000000"/>
                          </a:solidFill>
                          <a:latin typeface="Tahoma" pitchFamily="34" charset="0"/>
                          <a:cs typeface="Tahoma" pitchFamily="34" charset="0"/>
                        </a:rPr>
                        <a:t>  1,683,601 </a:t>
                      </a:r>
                    </a:p>
                  </a:txBody>
                  <a:tcPr marL="0" marR="0" marT="0" marB="0" anchor="b">
                    <a:solidFill>
                      <a:schemeClr val="bg2"/>
                    </a:solidFill>
                  </a:tcPr>
                </a:tc>
                <a:tc>
                  <a:txBody>
                    <a:bodyPr/>
                    <a:lstStyle/>
                    <a:p>
                      <a:pPr algn="r" fontAlgn="b"/>
                      <a:r>
                        <a:rPr lang="th-TH" sz="1800" b="0" i="0" u="none" strike="noStrike" dirty="0">
                          <a:solidFill>
                            <a:srgbClr val="000000"/>
                          </a:solidFill>
                          <a:latin typeface="Tahoma" pitchFamily="34" charset="0"/>
                          <a:cs typeface="Tahoma" pitchFamily="34" charset="0"/>
                        </a:rPr>
                        <a:t>15.78</a:t>
                      </a:r>
                    </a:p>
                  </a:txBody>
                  <a:tcPr marL="0" marR="0" marT="0"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1,125,506</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16.08</a:t>
                      </a:r>
                    </a:p>
                  </a:txBody>
                  <a:tcPr marL="9524" marR="9524" marT="9524" marB="0" anchor="b">
                    <a:solidFill>
                      <a:schemeClr val="bg2"/>
                    </a:solidFill>
                  </a:tcPr>
                </a:tc>
              </a:tr>
              <a:tr h="381147">
                <a:tc>
                  <a:txBody>
                    <a:bodyPr/>
                    <a:lstStyle/>
                    <a:p>
                      <a:r>
                        <a:rPr lang="en-US" sz="1800" b="0" dirty="0" smtClean="0">
                          <a:latin typeface="Tahoma" pitchFamily="34" charset="0"/>
                          <a:ea typeface="Tahoma" pitchFamily="34" charset="0"/>
                          <a:cs typeface="Tahoma" pitchFamily="34" charset="0"/>
                        </a:rPr>
                        <a:t>Middle East</a:t>
                      </a:r>
                      <a:endParaRPr lang="th-TH" sz="1800" b="0" dirty="0">
                        <a:latin typeface="Tahoma" pitchFamily="34" charset="0"/>
                        <a:ea typeface="Tahoma" pitchFamily="34" charset="0"/>
                        <a:cs typeface="Tahoma" pitchFamily="34" charset="0"/>
                      </a:endParaRPr>
                    </a:p>
                  </a:txBody>
                  <a:tcPr marL="91427" marR="91427" marT="45717" marB="45717"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     1,375,595 </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12.90</a:t>
                      </a:r>
                    </a:p>
                  </a:txBody>
                  <a:tcPr marL="9524" marR="9524" marT="9524" marB="0" anchor="b">
                    <a:solidFill>
                      <a:schemeClr val="bg2"/>
                    </a:solidFill>
                  </a:tcPr>
                </a:tc>
                <a:tc>
                  <a:txBody>
                    <a:bodyPr/>
                    <a:lstStyle/>
                    <a:p>
                      <a:pPr algn="r" fontAlgn="b"/>
                      <a:r>
                        <a:rPr lang="en-US" sz="1800" b="0" i="0" u="none" strike="noStrike" dirty="0" smtClean="0">
                          <a:solidFill>
                            <a:srgbClr val="000000"/>
                          </a:solidFill>
                          <a:effectLst/>
                          <a:latin typeface="Tahoma" pitchFamily="34" charset="0"/>
                          <a:ea typeface="Tahoma" pitchFamily="34" charset="0"/>
                          <a:cs typeface="Tahoma" pitchFamily="34" charset="0"/>
                        </a:rPr>
                        <a:t>65,</a:t>
                      </a:r>
                      <a:r>
                        <a:rPr lang="th-TH" sz="1800" b="0" i="0" u="none" strike="noStrike" dirty="0" smtClean="0">
                          <a:solidFill>
                            <a:srgbClr val="000000"/>
                          </a:solidFill>
                          <a:effectLst/>
                          <a:latin typeface="Tahoma" pitchFamily="34" charset="0"/>
                          <a:ea typeface="Tahoma" pitchFamily="34" charset="0"/>
                          <a:cs typeface="Tahoma" pitchFamily="34" charset="0"/>
                        </a:rPr>
                        <a:t>0</a:t>
                      </a:r>
                      <a:r>
                        <a:rPr lang="en-US" sz="1800" b="0" i="0" u="none" strike="noStrike" dirty="0" smtClean="0">
                          <a:solidFill>
                            <a:srgbClr val="000000"/>
                          </a:solidFill>
                          <a:effectLst/>
                          <a:latin typeface="Tahoma" pitchFamily="34" charset="0"/>
                          <a:ea typeface="Tahoma" pitchFamily="34" charset="0"/>
                          <a:cs typeface="Tahoma" pitchFamily="34" charset="0"/>
                        </a:rPr>
                        <a:t>00</a:t>
                      </a:r>
                      <a:endParaRPr lang="th-TH" sz="1800" b="0" i="0" u="none" strike="noStrike" dirty="0">
                        <a:solidFill>
                          <a:srgbClr val="000000"/>
                        </a:solidFill>
                        <a:effectLst/>
                        <a:latin typeface="Tahoma" pitchFamily="34" charset="0"/>
                        <a:ea typeface="Tahoma" pitchFamily="34" charset="0"/>
                        <a:cs typeface="Tahoma" pitchFamily="34" charset="0"/>
                      </a:endParaRP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0.93</a:t>
                      </a:r>
                    </a:p>
                  </a:txBody>
                  <a:tcPr marL="9524" marR="9524" marT="9524" marB="0" anchor="b">
                    <a:solidFill>
                      <a:schemeClr val="bg2"/>
                    </a:solidFill>
                  </a:tcPr>
                </a:tc>
              </a:tr>
              <a:tr h="381147">
                <a:tc>
                  <a:txBody>
                    <a:bodyPr/>
                    <a:lstStyle/>
                    <a:p>
                      <a:r>
                        <a:rPr lang="en-US" sz="1800" b="0" dirty="0" smtClean="0">
                          <a:latin typeface="Tahoma" pitchFamily="34" charset="0"/>
                          <a:ea typeface="Tahoma" pitchFamily="34" charset="0"/>
                          <a:cs typeface="Tahoma" pitchFamily="34" charset="0"/>
                        </a:rPr>
                        <a:t>Europe</a:t>
                      </a:r>
                      <a:endParaRPr lang="th-TH" sz="1800" b="0" dirty="0">
                        <a:latin typeface="Tahoma" pitchFamily="34" charset="0"/>
                        <a:ea typeface="Tahoma" pitchFamily="34" charset="0"/>
                        <a:cs typeface="Tahoma" pitchFamily="34" charset="0"/>
                      </a:endParaRPr>
                    </a:p>
                  </a:txBody>
                  <a:tcPr marL="91427" marR="91427" marT="45717" marB="45717"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       488,650 </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4.58</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    133,019 </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1.90</a:t>
                      </a:r>
                    </a:p>
                  </a:txBody>
                  <a:tcPr marL="9524" marR="9524" marT="9524" marB="0" anchor="b">
                    <a:solidFill>
                      <a:schemeClr val="bg2"/>
                    </a:solidFill>
                  </a:tcPr>
                </a:tc>
              </a:tr>
              <a:tr h="381147">
                <a:tc>
                  <a:txBody>
                    <a:bodyPr/>
                    <a:lstStyle/>
                    <a:p>
                      <a:r>
                        <a:rPr lang="en-US" sz="1800" b="0" dirty="0" smtClean="0">
                          <a:latin typeface="Tahoma" pitchFamily="34" charset="0"/>
                          <a:ea typeface="Tahoma" pitchFamily="34" charset="0"/>
                          <a:cs typeface="Tahoma" pitchFamily="34" charset="0"/>
                        </a:rPr>
                        <a:t>America</a:t>
                      </a:r>
                      <a:endParaRPr lang="th-TH" sz="1800" b="0" dirty="0">
                        <a:latin typeface="Tahoma" pitchFamily="34" charset="0"/>
                        <a:ea typeface="Tahoma" pitchFamily="34" charset="0"/>
                        <a:cs typeface="Tahoma" pitchFamily="34" charset="0"/>
                      </a:endParaRPr>
                    </a:p>
                  </a:txBody>
                  <a:tcPr marL="91427" marR="91427" marT="45717" marB="45717"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       518,315 </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4.86</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    523,143 </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7.47</a:t>
                      </a:r>
                    </a:p>
                  </a:txBody>
                  <a:tcPr marL="9524" marR="9524" marT="9524" marB="0" anchor="b">
                    <a:solidFill>
                      <a:schemeClr val="bg2"/>
                    </a:solidFill>
                  </a:tcPr>
                </a:tc>
              </a:tr>
              <a:tr h="381147">
                <a:tc>
                  <a:txBody>
                    <a:bodyPr/>
                    <a:lstStyle/>
                    <a:p>
                      <a:r>
                        <a:rPr lang="en-US" sz="1800" b="0" dirty="0" smtClean="0">
                          <a:latin typeface="Tahoma" pitchFamily="34" charset="0"/>
                          <a:ea typeface="Tahoma" pitchFamily="34" charset="0"/>
                          <a:cs typeface="Tahoma" pitchFamily="34" charset="0"/>
                        </a:rPr>
                        <a:t>Africa</a:t>
                      </a:r>
                      <a:endParaRPr lang="th-TH" sz="1800" b="0" dirty="0">
                        <a:latin typeface="Tahoma" pitchFamily="34" charset="0"/>
                        <a:ea typeface="Tahoma" pitchFamily="34" charset="0"/>
                        <a:cs typeface="Tahoma" pitchFamily="34" charset="0"/>
                      </a:endParaRPr>
                    </a:p>
                  </a:txBody>
                  <a:tcPr marL="91427" marR="91427" marT="45717" marB="45717" anchor="b">
                    <a:solidFill>
                      <a:schemeClr val="bg2"/>
                    </a:solidFill>
                  </a:tcPr>
                </a:tc>
                <a:tc>
                  <a:txBody>
                    <a:bodyPr/>
                    <a:lstStyle/>
                    <a:p>
                      <a:pPr algn="r" fontAlgn="b"/>
                      <a:r>
                        <a:rPr lang="th-TH" sz="1800" b="0" i="0" u="none" strike="noStrike">
                          <a:solidFill>
                            <a:srgbClr val="000000"/>
                          </a:solidFill>
                          <a:effectLst/>
                          <a:latin typeface="Tahoma" pitchFamily="34" charset="0"/>
                          <a:ea typeface="Tahoma" pitchFamily="34" charset="0"/>
                          <a:cs typeface="Tahoma" pitchFamily="34" charset="0"/>
                        </a:rPr>
                        <a:t>     4,687,962 </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43.95</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  1,580,084 </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22.58</a:t>
                      </a:r>
                    </a:p>
                  </a:txBody>
                  <a:tcPr marL="9524" marR="9524" marT="9524" marB="0" anchor="b">
                    <a:solidFill>
                      <a:schemeClr val="bg2"/>
                    </a:solidFill>
                  </a:tcPr>
                </a:tc>
              </a:tr>
              <a:tr h="381147">
                <a:tc>
                  <a:txBody>
                    <a:bodyPr/>
                    <a:lstStyle/>
                    <a:p>
                      <a:r>
                        <a:rPr lang="en-US" sz="1800" b="0" dirty="0" smtClean="0">
                          <a:latin typeface="Tahoma" pitchFamily="34" charset="0"/>
                          <a:ea typeface="Tahoma" pitchFamily="34" charset="0"/>
                          <a:cs typeface="Tahoma" pitchFamily="34" charset="0"/>
                        </a:rPr>
                        <a:t>Australia</a:t>
                      </a:r>
                      <a:endParaRPr lang="th-TH" sz="1800" b="0" dirty="0">
                        <a:latin typeface="Tahoma" pitchFamily="34" charset="0"/>
                        <a:ea typeface="Tahoma" pitchFamily="34" charset="0"/>
                        <a:cs typeface="Tahoma" pitchFamily="34" charset="0"/>
                      </a:endParaRPr>
                    </a:p>
                  </a:txBody>
                  <a:tcPr marL="91427" marR="91427" marT="45717" marB="45717" anchor="b">
                    <a:solidFill>
                      <a:schemeClr val="bg2"/>
                    </a:solidFill>
                  </a:tcPr>
                </a:tc>
                <a:tc>
                  <a:txBody>
                    <a:bodyPr/>
                    <a:lstStyle/>
                    <a:p>
                      <a:pPr algn="r" fontAlgn="b"/>
                      <a:r>
                        <a:rPr lang="th-TH" sz="1800" b="0" i="0" u="none" strike="noStrike">
                          <a:solidFill>
                            <a:srgbClr val="000000"/>
                          </a:solidFill>
                          <a:effectLst/>
                          <a:latin typeface="Tahoma" pitchFamily="34" charset="0"/>
                          <a:ea typeface="Tahoma" pitchFamily="34" charset="0"/>
                          <a:cs typeface="Tahoma" pitchFamily="34" charset="0"/>
                        </a:rPr>
                        <a:t>         94,965 </a:t>
                      </a:r>
                    </a:p>
                  </a:txBody>
                  <a:tcPr marL="9524" marR="9524" marT="9524" marB="0" anchor="b">
                    <a:solidFill>
                      <a:schemeClr val="bg2"/>
                    </a:solidFill>
                  </a:tcPr>
                </a:tc>
                <a:tc>
                  <a:txBody>
                    <a:bodyPr/>
                    <a:lstStyle/>
                    <a:p>
                      <a:pPr algn="r" fontAlgn="b"/>
                      <a:r>
                        <a:rPr lang="th-TH" sz="1800" b="0" i="0" u="none" strike="noStrike">
                          <a:solidFill>
                            <a:srgbClr val="000000"/>
                          </a:solidFill>
                          <a:effectLst/>
                          <a:latin typeface="Tahoma" pitchFamily="34" charset="0"/>
                          <a:ea typeface="Tahoma" pitchFamily="34" charset="0"/>
                          <a:cs typeface="Tahoma" pitchFamily="34" charset="0"/>
                        </a:rPr>
                        <a:t>0.89</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      30,121 </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0.43</a:t>
                      </a:r>
                    </a:p>
                  </a:txBody>
                  <a:tcPr marL="9524" marR="9524" marT="9524" marB="0" anchor="b">
                    <a:solidFill>
                      <a:schemeClr val="bg2"/>
                    </a:solidFill>
                  </a:tcPr>
                </a:tc>
              </a:tr>
              <a:tr h="381147">
                <a:tc>
                  <a:txBody>
                    <a:bodyPr/>
                    <a:lstStyle/>
                    <a:p>
                      <a:r>
                        <a:rPr lang="en-US" sz="1800" b="0" dirty="0" smtClean="0">
                          <a:latin typeface="Tahoma" pitchFamily="34" charset="0"/>
                          <a:ea typeface="Tahoma" pitchFamily="34" charset="0"/>
                          <a:cs typeface="Tahoma" pitchFamily="34" charset="0"/>
                        </a:rPr>
                        <a:t>Oceania</a:t>
                      </a:r>
                      <a:endParaRPr lang="th-TH" sz="1800" b="0" dirty="0">
                        <a:latin typeface="Tahoma" pitchFamily="34" charset="0"/>
                        <a:ea typeface="Tahoma" pitchFamily="34" charset="0"/>
                        <a:cs typeface="Tahoma" pitchFamily="34" charset="0"/>
                      </a:endParaRPr>
                    </a:p>
                  </a:txBody>
                  <a:tcPr marL="91427" marR="91427" marT="45717" marB="45717" anchor="b">
                    <a:solidFill>
                      <a:schemeClr val="bg2"/>
                    </a:solidFill>
                  </a:tcPr>
                </a:tc>
                <a:tc>
                  <a:txBody>
                    <a:bodyPr/>
                    <a:lstStyle/>
                    <a:p>
                      <a:pPr algn="r" fontAlgn="b"/>
                      <a:r>
                        <a:rPr lang="th-TH" sz="1800" b="0" i="0" u="none" strike="noStrike">
                          <a:solidFill>
                            <a:srgbClr val="000000"/>
                          </a:solidFill>
                          <a:effectLst/>
                          <a:latin typeface="Tahoma" pitchFamily="34" charset="0"/>
                          <a:ea typeface="Tahoma" pitchFamily="34" charset="0"/>
                          <a:cs typeface="Tahoma" pitchFamily="34" charset="0"/>
                        </a:rPr>
                        <a:t>         93,713 </a:t>
                      </a:r>
                    </a:p>
                  </a:txBody>
                  <a:tcPr marL="9524" marR="9524" marT="9524" marB="0" anchor="b">
                    <a:solidFill>
                      <a:schemeClr val="bg2"/>
                    </a:solidFill>
                  </a:tcPr>
                </a:tc>
                <a:tc>
                  <a:txBody>
                    <a:bodyPr/>
                    <a:lstStyle/>
                    <a:p>
                      <a:pPr algn="r" fontAlgn="b"/>
                      <a:r>
                        <a:rPr lang="th-TH" sz="1800" b="0" i="0" u="none" strike="noStrike">
                          <a:solidFill>
                            <a:srgbClr val="000000"/>
                          </a:solidFill>
                          <a:effectLst/>
                          <a:latin typeface="Tahoma" pitchFamily="34" charset="0"/>
                          <a:ea typeface="Tahoma" pitchFamily="34" charset="0"/>
                          <a:cs typeface="Tahoma" pitchFamily="34" charset="0"/>
                        </a:rPr>
                        <a:t>0.88</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 - </a:t>
                      </a:r>
                    </a:p>
                  </a:txBody>
                  <a:tcPr marL="9524" marR="9524" marT="9524" marB="0" anchor="b">
                    <a:solidFill>
                      <a:schemeClr val="bg2"/>
                    </a:solidFill>
                  </a:tcPr>
                </a:tc>
                <a:tc>
                  <a:txBody>
                    <a:bodyPr/>
                    <a:lstStyle/>
                    <a:p>
                      <a:pPr algn="r" fontAlgn="b"/>
                      <a:r>
                        <a:rPr lang="th-TH" sz="1800" b="0" i="0" u="none" strike="noStrike" dirty="0">
                          <a:solidFill>
                            <a:srgbClr val="000000"/>
                          </a:solidFill>
                          <a:effectLst/>
                          <a:latin typeface="Tahoma" pitchFamily="34" charset="0"/>
                          <a:ea typeface="Tahoma" pitchFamily="34" charset="0"/>
                          <a:cs typeface="Tahoma" pitchFamily="34" charset="0"/>
                        </a:rPr>
                        <a:t>-</a:t>
                      </a:r>
                    </a:p>
                  </a:txBody>
                  <a:tcPr marL="9524" marR="9524" marT="9524" marB="0" anchor="b">
                    <a:solidFill>
                      <a:schemeClr val="bg2"/>
                    </a:solidFill>
                  </a:tcPr>
                </a:tc>
              </a:tr>
              <a:tr h="385716">
                <a:tc>
                  <a:txBody>
                    <a:bodyPr/>
                    <a:lstStyle/>
                    <a:p>
                      <a:r>
                        <a:rPr lang="th-TH" sz="1800" b="0" dirty="0" smtClean="0">
                          <a:solidFill>
                            <a:schemeClr val="tx1"/>
                          </a:solidFill>
                          <a:latin typeface="Tahoma" pitchFamily="34" charset="0"/>
                          <a:ea typeface="Tahoma" pitchFamily="34" charset="0"/>
                          <a:cs typeface="Tahoma" pitchFamily="34" charset="0"/>
                        </a:rPr>
                        <a:t>รวม</a:t>
                      </a:r>
                      <a:endParaRPr lang="th-TH" sz="1800" b="0" dirty="0">
                        <a:solidFill>
                          <a:schemeClr val="tx1"/>
                        </a:solidFill>
                        <a:latin typeface="Tahoma" pitchFamily="34" charset="0"/>
                        <a:ea typeface="Tahoma" pitchFamily="34" charset="0"/>
                        <a:cs typeface="Tahoma" pitchFamily="34" charset="0"/>
                      </a:endParaRPr>
                    </a:p>
                  </a:txBody>
                  <a:tcPr marL="91427" marR="91427" marT="45717" marB="45717" anchor="b">
                    <a:solidFill>
                      <a:schemeClr val="accent6">
                        <a:lumMod val="20000"/>
                        <a:lumOff val="80000"/>
                      </a:schemeClr>
                    </a:solidFill>
                  </a:tcPr>
                </a:tc>
                <a:tc>
                  <a:txBody>
                    <a:bodyPr/>
                    <a:lstStyle/>
                    <a:p>
                      <a:pPr algn="r" fontAlgn="b"/>
                      <a:r>
                        <a:rPr lang="th-TH" sz="1800" b="0" i="0" u="none" strike="noStrike" dirty="0">
                          <a:solidFill>
                            <a:schemeClr val="tx1"/>
                          </a:solidFill>
                          <a:effectLst/>
                          <a:latin typeface="Tahoma" pitchFamily="34" charset="0"/>
                          <a:ea typeface="Tahoma" pitchFamily="34" charset="0"/>
                          <a:cs typeface="Tahoma" pitchFamily="34" charset="0"/>
                        </a:rPr>
                        <a:t>     10,665,914 </a:t>
                      </a:r>
                    </a:p>
                  </a:txBody>
                  <a:tcPr marL="9524" marR="9524" marT="9524" marB="0" anchor="b">
                    <a:solidFill>
                      <a:schemeClr val="accent6">
                        <a:lumMod val="20000"/>
                        <a:lumOff val="80000"/>
                      </a:schemeClr>
                    </a:solidFill>
                  </a:tcPr>
                </a:tc>
                <a:tc>
                  <a:txBody>
                    <a:bodyPr/>
                    <a:lstStyle/>
                    <a:p>
                      <a:pPr algn="r" fontAlgn="b"/>
                      <a:r>
                        <a:rPr lang="th-TH" sz="1800" b="0" i="0" u="none" strike="noStrike" dirty="0">
                          <a:solidFill>
                            <a:schemeClr val="tx1"/>
                          </a:solidFill>
                          <a:effectLst/>
                          <a:latin typeface="Tahoma" pitchFamily="34" charset="0"/>
                          <a:ea typeface="Tahoma" pitchFamily="34" charset="0"/>
                          <a:cs typeface="Tahoma" pitchFamily="34" charset="0"/>
                        </a:rPr>
                        <a:t>100.00</a:t>
                      </a:r>
                    </a:p>
                  </a:txBody>
                  <a:tcPr marL="9524" marR="9524" marT="9524" marB="0" anchor="b">
                    <a:solidFill>
                      <a:schemeClr val="accent6">
                        <a:lumMod val="20000"/>
                        <a:lumOff val="80000"/>
                      </a:schemeClr>
                    </a:solidFill>
                  </a:tcPr>
                </a:tc>
                <a:tc>
                  <a:txBody>
                    <a:bodyPr/>
                    <a:lstStyle/>
                    <a:p>
                      <a:pPr algn="r" fontAlgn="b"/>
                      <a:r>
                        <a:rPr lang="th-TH" sz="1800" b="0" i="0" u="none" strike="noStrike" dirty="0">
                          <a:solidFill>
                            <a:schemeClr val="tx1"/>
                          </a:solidFill>
                          <a:effectLst/>
                          <a:latin typeface="Tahoma" pitchFamily="34" charset="0"/>
                          <a:ea typeface="Tahoma" pitchFamily="34" charset="0"/>
                          <a:cs typeface="Tahoma" pitchFamily="34" charset="0"/>
                        </a:rPr>
                        <a:t>   6,998,873 </a:t>
                      </a:r>
                    </a:p>
                  </a:txBody>
                  <a:tcPr marL="9524" marR="9524" marT="9524" marB="0" anchor="b">
                    <a:solidFill>
                      <a:schemeClr val="accent6">
                        <a:lumMod val="20000"/>
                        <a:lumOff val="80000"/>
                      </a:schemeClr>
                    </a:solidFill>
                  </a:tcPr>
                </a:tc>
                <a:tc>
                  <a:txBody>
                    <a:bodyPr/>
                    <a:lstStyle/>
                    <a:p>
                      <a:pPr algn="r" fontAlgn="b"/>
                      <a:r>
                        <a:rPr lang="th-TH" sz="1800" b="0" i="0" u="none" strike="noStrike" dirty="0">
                          <a:solidFill>
                            <a:schemeClr val="tx1"/>
                          </a:solidFill>
                          <a:effectLst/>
                          <a:latin typeface="Tahoma" pitchFamily="34" charset="0"/>
                          <a:ea typeface="Tahoma" pitchFamily="34" charset="0"/>
                          <a:cs typeface="Tahoma" pitchFamily="34" charset="0"/>
                        </a:rPr>
                        <a:t>100.00</a:t>
                      </a:r>
                    </a:p>
                  </a:txBody>
                  <a:tcPr marL="9524" marR="9524" marT="9524" marB="0" anchor="b">
                    <a:solidFill>
                      <a:schemeClr val="accent6">
                        <a:lumMod val="20000"/>
                        <a:lumOff val="80000"/>
                      </a:schemeClr>
                    </a:solidFill>
                  </a:tcPr>
                </a:tc>
              </a:tr>
            </a:tbl>
          </a:graphicData>
        </a:graphic>
      </p:graphicFrame>
      <p:sp>
        <p:nvSpPr>
          <p:cNvPr id="60490" name="TextBox 1"/>
          <p:cNvSpPr txBox="1">
            <a:spLocks noChangeArrowheads="1"/>
          </p:cNvSpPr>
          <p:nvPr/>
        </p:nvSpPr>
        <p:spPr bwMode="auto">
          <a:xfrm>
            <a:off x="827088" y="6092825"/>
            <a:ext cx="5000625" cy="571500"/>
          </a:xfrm>
          <a:prstGeom prst="rect">
            <a:avLst/>
          </a:prstGeom>
          <a:noFill/>
          <a:ln w="9525">
            <a:noFill/>
            <a:miter lim="800000"/>
            <a:headEnd/>
            <a:tailEnd/>
          </a:ln>
        </p:spPr>
        <p:txBody>
          <a:bodyPr/>
          <a:lstStyle/>
          <a:p>
            <a:r>
              <a:rPr lang="en-US" altLang="th-TH" sz="900" b="1">
                <a:latin typeface="Tahoma" pitchFamily="34" charset="0"/>
              </a:rPr>
              <a:t>Source</a:t>
            </a:r>
            <a:r>
              <a:rPr lang="th-TH" altLang="th-TH" sz="900" b="1">
                <a:latin typeface="Tahoma" pitchFamily="34" charset="0"/>
              </a:rPr>
              <a:t> </a:t>
            </a:r>
            <a:r>
              <a:rPr lang="en-US" altLang="th-TH" sz="900" b="1">
                <a:latin typeface="Tahoma" pitchFamily="34" charset="0"/>
              </a:rPr>
              <a:t>: 1/Calculated from Thailand Board of Trade data </a:t>
            </a:r>
            <a:endParaRPr lang="th-TH" altLang="th-TH" sz="900" b="1">
              <a:latin typeface="Tahoma" pitchFamily="34" charset="0"/>
            </a:endParaRPr>
          </a:p>
          <a:p>
            <a:r>
              <a:rPr lang="th-TH" altLang="th-TH" sz="900" b="1">
                <a:latin typeface="Tahoma" pitchFamily="34" charset="0"/>
              </a:rPr>
              <a:t>          </a:t>
            </a:r>
            <a:r>
              <a:rPr lang="en-US" altLang="th-TH" sz="900" b="1">
                <a:latin typeface="Tahoma" pitchFamily="34" charset="0"/>
              </a:rPr>
              <a:t>2/ Vietnam Grain and Feed Annual 2012, USDA and Vietnam’s Rice </a:t>
            </a:r>
            <a:br>
              <a:rPr lang="en-US" altLang="th-TH" sz="900" b="1">
                <a:latin typeface="Tahoma" pitchFamily="34" charset="0"/>
              </a:rPr>
            </a:br>
            <a:r>
              <a:rPr lang="en-US" altLang="th-TH" sz="900" b="1">
                <a:latin typeface="Tahoma" pitchFamily="34" charset="0"/>
              </a:rPr>
              <a:t>                Industry in 2011, Agroinfo, Vietnam</a:t>
            </a:r>
          </a:p>
        </p:txBody>
      </p:sp>
      <p:sp>
        <p:nvSpPr>
          <p:cNvPr id="60491" name="TextBox 11"/>
          <p:cNvSpPr txBox="1">
            <a:spLocks noChangeArrowheads="1"/>
          </p:cNvSpPr>
          <p:nvPr/>
        </p:nvSpPr>
        <p:spPr bwMode="auto">
          <a:xfrm>
            <a:off x="250825" y="1125538"/>
            <a:ext cx="8569325" cy="400050"/>
          </a:xfrm>
          <a:prstGeom prst="rect">
            <a:avLst/>
          </a:prstGeom>
          <a:solidFill>
            <a:schemeClr val="bg1"/>
          </a:solidFill>
          <a:ln w="9525">
            <a:noFill/>
            <a:miter lim="800000"/>
            <a:headEnd/>
            <a:tailEnd/>
          </a:ln>
        </p:spPr>
        <p:txBody>
          <a:bodyPr>
            <a:spAutoFit/>
          </a:bodyPr>
          <a:lstStyle/>
          <a:p>
            <a:r>
              <a:rPr lang="th-TH" altLang="th-TH" b="1">
                <a:sym typeface="Wingdings" pitchFamily="2" charset="2"/>
              </a:rPr>
              <a:t></a:t>
            </a:r>
            <a:r>
              <a:rPr lang="en-US" altLang="th-TH" b="1">
                <a:sym typeface="Wingdings" pitchFamily="2" charset="2"/>
              </a:rPr>
              <a:t> Rice market shares  of </a:t>
            </a:r>
            <a:r>
              <a:rPr lang="th-TH" altLang="th-TH" b="1">
                <a:sym typeface="Wingdings" pitchFamily="2" charset="2"/>
              </a:rPr>
              <a:t> </a:t>
            </a:r>
            <a:r>
              <a:rPr lang="en-US" altLang="th-TH" b="1">
                <a:sym typeface="Wingdings" pitchFamily="2" charset="2"/>
              </a:rPr>
              <a:t>Thailand and Vietnam in 2011</a:t>
            </a:r>
            <a:endParaRPr lang="th-TH" altLang="th-TH" b="1"/>
          </a:p>
        </p:txBody>
      </p:sp>
      <p:sp>
        <p:nvSpPr>
          <p:cNvPr id="60492" name="Content Placeholder 2"/>
          <p:cNvSpPr txBox="1">
            <a:spLocks/>
          </p:cNvSpPr>
          <p:nvPr/>
        </p:nvSpPr>
        <p:spPr bwMode="auto">
          <a:xfrm>
            <a:off x="142875" y="428625"/>
            <a:ext cx="6929438" cy="552450"/>
          </a:xfrm>
          <a:prstGeom prst="rect">
            <a:avLst/>
          </a:prstGeom>
          <a:solidFill>
            <a:srgbClr val="008000"/>
          </a:solidFill>
          <a:ln w="9525">
            <a:noFill/>
            <a:miter lim="800000"/>
            <a:headEnd/>
            <a:tailEnd/>
          </a:ln>
        </p:spPr>
        <p:txBody>
          <a:bodyPr/>
          <a:lstStyle/>
          <a:p>
            <a:pPr marL="342900" indent="-342900">
              <a:spcBef>
                <a:spcPct val="20000"/>
              </a:spcBef>
            </a:pPr>
            <a:r>
              <a:rPr lang="en-US" altLang="th-TH" sz="2400" b="1">
                <a:solidFill>
                  <a:schemeClr val="bg1"/>
                </a:solidFill>
                <a:latin typeface="Tahoma" pitchFamily="34" charset="0"/>
                <a:sym typeface="Wingdings 2" pitchFamily="18" charset="2"/>
              </a:rPr>
              <a:t>6.6 (continued)</a:t>
            </a:r>
            <a:endParaRPr lang="th-TH" altLang="th-TH" sz="2400" b="1">
              <a:solidFill>
                <a:schemeClr val="bg1"/>
              </a:solidFill>
              <a:latin typeface="Tahoma" pitchFamily="34" charset="0"/>
            </a:endParaRPr>
          </a:p>
        </p:txBody>
      </p:sp>
      <p:sp>
        <p:nvSpPr>
          <p:cNvPr id="60493" name="TextBox 5"/>
          <p:cNvSpPr txBox="1">
            <a:spLocks noChangeArrowheads="1"/>
          </p:cNvSpPr>
          <p:nvPr/>
        </p:nvSpPr>
        <p:spPr bwMode="auto">
          <a:xfrm>
            <a:off x="4643438" y="44450"/>
            <a:ext cx="4465637" cy="276225"/>
          </a:xfrm>
          <a:prstGeom prst="rect">
            <a:avLst/>
          </a:prstGeom>
          <a:solidFill>
            <a:srgbClr val="0000CC"/>
          </a:solidFill>
          <a:ln w="9525">
            <a:noFill/>
            <a:miter lim="800000"/>
            <a:headEnd/>
            <a:tailEnd/>
          </a:ln>
        </p:spPr>
        <p:txBody>
          <a:bodyPr>
            <a:spAutoFit/>
          </a:bodyPr>
          <a:lstStyle/>
          <a:p>
            <a:pPr algn="r">
              <a:buFont typeface="Arial" pitchFamily="34" charset="0"/>
              <a:buNone/>
            </a:pPr>
            <a:r>
              <a:rPr lang="en-US" altLang="th-TH" sz="1200" b="1">
                <a:solidFill>
                  <a:schemeClr val="bg1"/>
                </a:solidFill>
                <a:latin typeface="Tahoma" pitchFamily="34" charset="0"/>
              </a:rPr>
              <a:t>6.</a:t>
            </a:r>
            <a:r>
              <a:rPr lang="th-TH" altLang="th-TH" sz="1200" b="1">
                <a:solidFill>
                  <a:schemeClr val="bg1"/>
                </a:solidFill>
                <a:latin typeface="Tahoma" pitchFamily="34" charset="0"/>
              </a:rPr>
              <a:t> </a:t>
            </a:r>
            <a:r>
              <a:rPr lang="en-US" altLang="th-TH" sz="1200" b="1">
                <a:solidFill>
                  <a:schemeClr val="bg1"/>
                </a:solidFill>
                <a:latin typeface="Tahoma" pitchFamily="34" charset="0"/>
              </a:rPr>
              <a:t>ASEAN  Economic Community and Rice Trade</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Box 6"/>
          <p:cNvSpPr txBox="1">
            <a:spLocks noChangeArrowheads="1"/>
          </p:cNvSpPr>
          <p:nvPr/>
        </p:nvSpPr>
        <p:spPr bwMode="auto">
          <a:xfrm>
            <a:off x="571500" y="857250"/>
            <a:ext cx="8215313" cy="708025"/>
          </a:xfrm>
          <a:prstGeom prst="rect">
            <a:avLst/>
          </a:prstGeom>
          <a:solidFill>
            <a:schemeClr val="bg1"/>
          </a:solidFill>
          <a:ln w="9525">
            <a:noFill/>
            <a:miter lim="800000"/>
            <a:headEnd/>
            <a:tailEnd/>
          </a:ln>
        </p:spPr>
        <p:txBody>
          <a:bodyPr>
            <a:spAutoFit/>
          </a:bodyPr>
          <a:lstStyle/>
          <a:p>
            <a:r>
              <a:rPr lang="en-US" altLang="th-TH">
                <a:latin typeface="Tahoma" pitchFamily="34" charset="0"/>
                <a:sym typeface="Wingdings" pitchFamily="2" charset="2"/>
              </a:rPr>
              <a:t>Viet</a:t>
            </a:r>
            <a:r>
              <a:rPr lang="th-TH" altLang="th-TH">
                <a:latin typeface="Tahoma" pitchFamily="34" charset="0"/>
                <a:sym typeface="Wingdings" pitchFamily="2" charset="2"/>
              </a:rPr>
              <a:t> </a:t>
            </a:r>
            <a:r>
              <a:rPr lang="en-US" altLang="th-TH">
                <a:latin typeface="Tahoma" pitchFamily="34" charset="0"/>
                <a:sym typeface="Wingdings" pitchFamily="2" charset="2"/>
              </a:rPr>
              <a:t>holds a large market share of </a:t>
            </a:r>
            <a:r>
              <a:rPr lang="th-TH" altLang="th-TH">
                <a:latin typeface="Tahoma" pitchFamily="34" charset="0"/>
                <a:sym typeface="Wingdings" pitchFamily="2" charset="2"/>
              </a:rPr>
              <a:t> </a:t>
            </a:r>
            <a:r>
              <a:rPr lang="en-US" altLang="th-TH">
                <a:latin typeface="Tahoma" pitchFamily="34" charset="0"/>
                <a:sym typeface="Wingdings" pitchFamily="2" charset="2"/>
              </a:rPr>
              <a:t>5% and</a:t>
            </a:r>
            <a:r>
              <a:rPr lang="th-TH" altLang="th-TH">
                <a:latin typeface="Tahoma" pitchFamily="34" charset="0"/>
                <a:sym typeface="Wingdings" pitchFamily="2" charset="2"/>
              </a:rPr>
              <a:t> </a:t>
            </a:r>
            <a:r>
              <a:rPr lang="en-US" altLang="th-TH">
                <a:latin typeface="Tahoma" pitchFamily="34" charset="0"/>
                <a:sym typeface="Wingdings" pitchFamily="2" charset="2"/>
              </a:rPr>
              <a:t>25% white rice in both Asia and outside Asia</a:t>
            </a:r>
            <a:endParaRPr lang="th-TH" altLang="th-TH"/>
          </a:p>
        </p:txBody>
      </p:sp>
      <p:sp>
        <p:nvSpPr>
          <p:cNvPr id="61443" name="TextBox 7"/>
          <p:cNvSpPr txBox="1">
            <a:spLocks noChangeArrowheads="1"/>
          </p:cNvSpPr>
          <p:nvPr/>
        </p:nvSpPr>
        <p:spPr bwMode="auto">
          <a:xfrm>
            <a:off x="142875" y="6551613"/>
            <a:ext cx="8858250" cy="261937"/>
          </a:xfrm>
          <a:prstGeom prst="rect">
            <a:avLst/>
          </a:prstGeom>
          <a:noFill/>
          <a:ln w="9525">
            <a:noFill/>
            <a:miter lim="800000"/>
            <a:headEnd/>
            <a:tailEnd/>
          </a:ln>
        </p:spPr>
        <p:txBody>
          <a:bodyPr>
            <a:spAutoFit/>
          </a:bodyPr>
          <a:lstStyle/>
          <a:p>
            <a:r>
              <a:rPr lang="en-US" altLang="th-TH" sz="1100"/>
              <a:t>Source:</a:t>
            </a:r>
            <a:r>
              <a:rPr lang="th-TH" altLang="th-TH" sz="1100"/>
              <a:t> </a:t>
            </a:r>
            <a:r>
              <a:rPr lang="en-US" altLang="th-TH" sz="1100"/>
              <a:t>Thailand, calculated from Thailand Board of Trade data set; Vietnam, calculated from USDA: Vietnam Grain and Feed Annual 2013</a:t>
            </a:r>
            <a:endParaRPr lang="th-TH" altLang="th-TH" sz="1100"/>
          </a:p>
        </p:txBody>
      </p:sp>
      <p:sp>
        <p:nvSpPr>
          <p:cNvPr id="61444" name="TextBox 8"/>
          <p:cNvSpPr txBox="1">
            <a:spLocks noChangeArrowheads="1"/>
          </p:cNvSpPr>
          <p:nvPr/>
        </p:nvSpPr>
        <p:spPr bwMode="auto">
          <a:xfrm>
            <a:off x="71438" y="333375"/>
            <a:ext cx="5653087" cy="460375"/>
          </a:xfrm>
          <a:prstGeom prst="rect">
            <a:avLst/>
          </a:prstGeom>
          <a:solidFill>
            <a:srgbClr val="006600"/>
          </a:solidFill>
          <a:ln w="9525">
            <a:noFill/>
            <a:miter lim="800000"/>
            <a:headEnd/>
            <a:tailEnd/>
          </a:ln>
        </p:spPr>
        <p:txBody>
          <a:bodyPr>
            <a:spAutoFit/>
          </a:bodyPr>
          <a:lstStyle/>
          <a:p>
            <a:r>
              <a:rPr lang="en-US" altLang="th-TH" sz="2400" b="1">
                <a:solidFill>
                  <a:schemeClr val="bg1"/>
                </a:solidFill>
                <a:latin typeface="Tahoma" pitchFamily="34" charset="0"/>
                <a:sym typeface="Wingdings" pitchFamily="2" charset="2"/>
              </a:rPr>
              <a:t>6.7 What do this Data Imply?</a:t>
            </a:r>
            <a:endParaRPr lang="th-TH" altLang="th-TH" sz="2400">
              <a:solidFill>
                <a:schemeClr val="bg1"/>
              </a:solidFill>
              <a:latin typeface="Tahoma" pitchFamily="34" charset="0"/>
            </a:endParaRPr>
          </a:p>
        </p:txBody>
      </p:sp>
      <p:graphicFrame>
        <p:nvGraphicFramePr>
          <p:cNvPr id="11" name="Chart 10"/>
          <p:cNvGraphicFramePr>
            <a:graphicFrameLocks/>
          </p:cNvGraphicFramePr>
          <p:nvPr/>
        </p:nvGraphicFramePr>
        <p:xfrm>
          <a:off x="178563" y="2153204"/>
          <a:ext cx="4572032" cy="371477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Chart 11"/>
          <p:cNvGraphicFramePr>
            <a:graphicFrameLocks/>
          </p:cNvGraphicFramePr>
          <p:nvPr/>
        </p:nvGraphicFramePr>
        <p:xfrm>
          <a:off x="4798190" y="2153179"/>
          <a:ext cx="4143404" cy="3714776"/>
        </p:xfrm>
        <a:graphic>
          <a:graphicData uri="http://schemas.openxmlformats.org/drawingml/2006/chart">
            <c:chart xmlns:c="http://schemas.openxmlformats.org/drawingml/2006/chart" xmlns:r="http://schemas.openxmlformats.org/officeDocument/2006/relationships" r:id="rId3"/>
          </a:graphicData>
        </a:graphic>
      </p:graphicFrame>
      <p:sp>
        <p:nvSpPr>
          <p:cNvPr id="9" name="Slide Number Placeholder 29"/>
          <p:cNvSpPr>
            <a:spLocks noGrp="1"/>
          </p:cNvSpPr>
          <p:nvPr>
            <p:ph type="sldNum" sz="quarter" idx="12"/>
          </p:nvPr>
        </p:nvSpPr>
        <p:spPr>
          <a:xfrm flipH="1">
            <a:off x="8358188" y="6596063"/>
            <a:ext cx="642937" cy="261937"/>
          </a:xfrm>
        </p:spPr>
        <p:txBody>
          <a:bodyPr/>
          <a:lstStyle/>
          <a:p>
            <a:pPr algn="ctr">
              <a:defRPr/>
            </a:pPr>
            <a:fld id="{1D8A3D5F-F2E8-4033-9CD7-A3D4CCC82458}" type="slidenum">
              <a:rPr lang="en-US" sz="1000" smtClean="0">
                <a:latin typeface="Tahoma" pitchFamily="34" charset="0"/>
              </a:rPr>
              <a:pPr algn="ctr">
                <a:defRPr/>
              </a:pPr>
              <a:t>59</a:t>
            </a:fld>
            <a:endParaRPr lang="en-US" sz="1000" dirty="0" smtClean="0">
              <a:latin typeface="Tahoma" pitchFamily="34" charset="0"/>
            </a:endParaRPr>
          </a:p>
        </p:txBody>
      </p:sp>
      <p:sp>
        <p:nvSpPr>
          <p:cNvPr id="61448" name="TextBox 1"/>
          <p:cNvSpPr txBox="1">
            <a:spLocks noChangeArrowheads="1"/>
          </p:cNvSpPr>
          <p:nvPr/>
        </p:nvSpPr>
        <p:spPr bwMode="auto">
          <a:xfrm>
            <a:off x="142875" y="5867400"/>
            <a:ext cx="4429125" cy="339725"/>
          </a:xfrm>
          <a:prstGeom prst="rect">
            <a:avLst/>
          </a:prstGeom>
          <a:noFill/>
          <a:ln w="9525">
            <a:noFill/>
            <a:miter lim="800000"/>
            <a:headEnd/>
            <a:tailEnd/>
          </a:ln>
        </p:spPr>
        <p:txBody>
          <a:bodyPr>
            <a:spAutoFit/>
          </a:bodyPr>
          <a:lstStyle/>
          <a:p>
            <a:r>
              <a:rPr lang="th-TH" altLang="th-TH" sz="1600">
                <a:sym typeface="Wingdings" pitchFamily="2" charset="2"/>
              </a:rPr>
              <a:t></a:t>
            </a:r>
            <a:r>
              <a:rPr lang="en-US" altLang="th-TH" sz="1600">
                <a:sym typeface="Wingdings" pitchFamily="2" charset="2"/>
              </a:rPr>
              <a:t>Thai exports rice to Asia</a:t>
            </a:r>
            <a:r>
              <a:rPr lang="th-TH" altLang="th-TH" sz="1600"/>
              <a:t>  </a:t>
            </a:r>
            <a:r>
              <a:rPr lang="en-US" altLang="th-TH" sz="1600"/>
              <a:t>2.43 mil.ton</a:t>
            </a:r>
            <a:r>
              <a:rPr lang="th-TH" altLang="th-TH" sz="1600"/>
              <a:t>     </a:t>
            </a:r>
          </a:p>
        </p:txBody>
      </p:sp>
      <p:sp>
        <p:nvSpPr>
          <p:cNvPr id="61449" name="TextBox 12"/>
          <p:cNvSpPr txBox="1">
            <a:spLocks noChangeArrowheads="1"/>
          </p:cNvSpPr>
          <p:nvPr/>
        </p:nvSpPr>
        <p:spPr bwMode="auto">
          <a:xfrm>
            <a:off x="107950" y="6156325"/>
            <a:ext cx="4429125" cy="338138"/>
          </a:xfrm>
          <a:prstGeom prst="rect">
            <a:avLst/>
          </a:prstGeom>
          <a:noFill/>
          <a:ln w="9525">
            <a:noFill/>
            <a:miter lim="800000"/>
            <a:headEnd/>
            <a:tailEnd/>
          </a:ln>
        </p:spPr>
        <p:txBody>
          <a:bodyPr>
            <a:spAutoFit/>
          </a:bodyPr>
          <a:lstStyle/>
          <a:p>
            <a:r>
              <a:rPr lang="th-TH" altLang="th-TH" sz="1600">
                <a:sym typeface="Wingdings" pitchFamily="2" charset="2"/>
              </a:rPr>
              <a:t></a:t>
            </a:r>
            <a:r>
              <a:rPr lang="en-US" altLang="th-TH" sz="1600">
                <a:sym typeface="Wingdings" pitchFamily="2" charset="2"/>
              </a:rPr>
              <a:t>Viet exports rice to Asia</a:t>
            </a:r>
            <a:r>
              <a:rPr lang="th-TH" altLang="th-TH" sz="1600"/>
              <a:t>  </a:t>
            </a:r>
            <a:r>
              <a:rPr lang="en-US" altLang="th-TH" sz="1600"/>
              <a:t>5.75 mil.ton</a:t>
            </a:r>
            <a:r>
              <a:rPr lang="th-TH" altLang="th-TH" sz="1600"/>
              <a:t>     </a:t>
            </a:r>
          </a:p>
        </p:txBody>
      </p:sp>
      <p:sp>
        <p:nvSpPr>
          <p:cNvPr id="61450" name="TextBox 13"/>
          <p:cNvSpPr txBox="1">
            <a:spLocks noChangeArrowheads="1"/>
          </p:cNvSpPr>
          <p:nvPr/>
        </p:nvSpPr>
        <p:spPr bwMode="auto">
          <a:xfrm>
            <a:off x="4356100" y="5867400"/>
            <a:ext cx="4787900" cy="339725"/>
          </a:xfrm>
          <a:prstGeom prst="rect">
            <a:avLst/>
          </a:prstGeom>
          <a:noFill/>
          <a:ln w="9525">
            <a:noFill/>
            <a:miter lim="800000"/>
            <a:headEnd/>
            <a:tailEnd/>
          </a:ln>
        </p:spPr>
        <p:txBody>
          <a:bodyPr>
            <a:spAutoFit/>
          </a:bodyPr>
          <a:lstStyle/>
          <a:p>
            <a:r>
              <a:rPr lang="th-TH" altLang="th-TH" sz="1600">
                <a:sym typeface="Wingdings" pitchFamily="2" charset="2"/>
              </a:rPr>
              <a:t></a:t>
            </a:r>
            <a:r>
              <a:rPr lang="en-US" altLang="th-TH" sz="1600">
                <a:sym typeface="Wingdings" pitchFamily="2" charset="2"/>
              </a:rPr>
              <a:t>Thai export rice to outside Asia</a:t>
            </a:r>
            <a:r>
              <a:rPr lang="en-US" altLang="th-TH" sz="1600"/>
              <a:t>4.46 mil.ton</a:t>
            </a:r>
            <a:r>
              <a:rPr lang="th-TH" altLang="th-TH" sz="1600"/>
              <a:t>   </a:t>
            </a:r>
          </a:p>
        </p:txBody>
      </p:sp>
      <p:sp>
        <p:nvSpPr>
          <p:cNvPr id="61451" name="TextBox 14"/>
          <p:cNvSpPr txBox="1">
            <a:spLocks noChangeArrowheads="1"/>
          </p:cNvSpPr>
          <p:nvPr/>
        </p:nvSpPr>
        <p:spPr bwMode="auto">
          <a:xfrm>
            <a:off x="4318000" y="6165850"/>
            <a:ext cx="4502150" cy="338138"/>
          </a:xfrm>
          <a:prstGeom prst="rect">
            <a:avLst/>
          </a:prstGeom>
          <a:noFill/>
          <a:ln w="9525">
            <a:noFill/>
            <a:miter lim="800000"/>
            <a:headEnd/>
            <a:tailEnd/>
          </a:ln>
        </p:spPr>
        <p:txBody>
          <a:bodyPr>
            <a:spAutoFit/>
          </a:bodyPr>
          <a:lstStyle/>
          <a:p>
            <a:r>
              <a:rPr lang="th-TH" altLang="th-TH" sz="1600">
                <a:sym typeface="Wingdings" pitchFamily="2" charset="2"/>
              </a:rPr>
              <a:t></a:t>
            </a:r>
            <a:r>
              <a:rPr lang="en-US" altLang="th-TH" sz="1600">
                <a:sym typeface="Wingdings" pitchFamily="2" charset="2"/>
              </a:rPr>
              <a:t>Viet exports rice to non-Asia</a:t>
            </a:r>
            <a:r>
              <a:rPr lang="th-TH" altLang="th-TH" sz="1600"/>
              <a:t> </a:t>
            </a:r>
            <a:r>
              <a:rPr lang="en-US" altLang="th-TH" sz="1600"/>
              <a:t>1.97 mil.ton</a:t>
            </a:r>
            <a:r>
              <a:rPr lang="th-TH" altLang="th-TH" sz="1600"/>
              <a:t>      </a:t>
            </a:r>
          </a:p>
        </p:txBody>
      </p:sp>
      <p:sp>
        <p:nvSpPr>
          <p:cNvPr id="61452" name="TextBox 6"/>
          <p:cNvSpPr txBox="1">
            <a:spLocks noChangeArrowheads="1"/>
          </p:cNvSpPr>
          <p:nvPr/>
        </p:nvSpPr>
        <p:spPr bwMode="auto">
          <a:xfrm>
            <a:off x="642938" y="1589088"/>
            <a:ext cx="8215312" cy="400050"/>
          </a:xfrm>
          <a:prstGeom prst="rect">
            <a:avLst/>
          </a:prstGeom>
          <a:solidFill>
            <a:schemeClr val="bg1"/>
          </a:solidFill>
          <a:ln w="9525">
            <a:noFill/>
            <a:miter lim="800000"/>
            <a:headEnd/>
            <a:tailEnd/>
          </a:ln>
        </p:spPr>
        <p:txBody>
          <a:bodyPr>
            <a:spAutoFit/>
          </a:bodyPr>
          <a:lstStyle/>
          <a:p>
            <a:r>
              <a:rPr lang="en-US" altLang="th-TH">
                <a:latin typeface="Tahoma" pitchFamily="34" charset="0"/>
                <a:sym typeface="Wingdings" pitchFamily="2" charset="2"/>
              </a:rPr>
              <a:t>Thai holds a large market share of premium rice and parboiled rice</a:t>
            </a:r>
            <a:endParaRPr lang="th-TH" altLang="th-TH"/>
          </a:p>
        </p:txBody>
      </p:sp>
      <p:sp>
        <p:nvSpPr>
          <p:cNvPr id="61453" name="TextBox 15"/>
          <p:cNvSpPr txBox="1">
            <a:spLocks noChangeArrowheads="1"/>
          </p:cNvSpPr>
          <p:nvPr/>
        </p:nvSpPr>
        <p:spPr bwMode="auto">
          <a:xfrm>
            <a:off x="4643438" y="44450"/>
            <a:ext cx="4465637" cy="276225"/>
          </a:xfrm>
          <a:prstGeom prst="rect">
            <a:avLst/>
          </a:prstGeom>
          <a:solidFill>
            <a:srgbClr val="0000CC"/>
          </a:solidFill>
          <a:ln w="9525">
            <a:noFill/>
            <a:miter lim="800000"/>
            <a:headEnd/>
            <a:tailEnd/>
          </a:ln>
        </p:spPr>
        <p:txBody>
          <a:bodyPr>
            <a:spAutoFit/>
          </a:bodyPr>
          <a:lstStyle/>
          <a:p>
            <a:pPr algn="r">
              <a:buFont typeface="Arial" pitchFamily="34" charset="0"/>
              <a:buNone/>
            </a:pPr>
            <a:r>
              <a:rPr lang="en-US" altLang="th-TH" sz="1200" b="1">
                <a:solidFill>
                  <a:schemeClr val="bg1"/>
                </a:solidFill>
                <a:latin typeface="Tahoma" pitchFamily="34" charset="0"/>
              </a:rPr>
              <a:t>6.</a:t>
            </a:r>
            <a:r>
              <a:rPr lang="th-TH" altLang="th-TH" sz="1200" b="1">
                <a:solidFill>
                  <a:schemeClr val="bg1"/>
                </a:solidFill>
                <a:latin typeface="Tahoma" pitchFamily="34" charset="0"/>
              </a:rPr>
              <a:t> </a:t>
            </a:r>
            <a:r>
              <a:rPr lang="en-US" altLang="th-TH" sz="1200" b="1">
                <a:solidFill>
                  <a:schemeClr val="bg1"/>
                </a:solidFill>
                <a:latin typeface="Tahoma" pitchFamily="34" charset="0"/>
              </a:rPr>
              <a:t>ASEAN  Economic Community and Rice Trade</a:t>
            </a:r>
            <a:endParaRPr lang="th-TH" altLang="th-TH" sz="1200" b="1">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noChangeArrowheads="1"/>
          </p:cNvSpPr>
          <p:nvPr>
            <p:ph idx="1"/>
          </p:nvPr>
        </p:nvSpPr>
        <p:spPr>
          <a:xfrm>
            <a:off x="107950" y="2060575"/>
            <a:ext cx="8928100" cy="1296988"/>
          </a:xfrm>
        </p:spPr>
        <p:txBody>
          <a:bodyPr/>
          <a:lstStyle/>
          <a:p>
            <a:pPr lvl="1" eaLnBrk="1" hangingPunct="1">
              <a:buFontTx/>
              <a:buNone/>
            </a:pPr>
            <a:r>
              <a:rPr lang="en-US" altLang="th-TH" b="1" smtClean="0">
                <a:latin typeface="Tahoma" pitchFamily="34" charset="0"/>
                <a:cs typeface="Tahoma" pitchFamily="34" charset="0"/>
              </a:rPr>
              <a:t>7. What Factors Causing a Reduction of Thai Rice in Export Markets?</a:t>
            </a:r>
            <a:endParaRPr lang="th-TH" altLang="th-TH" sz="3200" smtClean="0">
              <a:latin typeface="Tahoma" pitchFamily="34" charset="0"/>
              <a:cs typeface="Tahoma" pitchFamily="34" charset="0"/>
            </a:endParaRPr>
          </a:p>
        </p:txBody>
      </p:sp>
      <p:sp>
        <p:nvSpPr>
          <p:cNvPr id="62467" name="Rectangle 2"/>
          <p:cNvSpPr>
            <a:spLocks noChangeArrowheads="1"/>
          </p:cNvSpPr>
          <p:nvPr/>
        </p:nvSpPr>
        <p:spPr bwMode="auto">
          <a:xfrm>
            <a:off x="642938" y="6597650"/>
            <a:ext cx="8501062" cy="260350"/>
          </a:xfrm>
          <a:prstGeom prst="rect">
            <a:avLst/>
          </a:prstGeom>
          <a:solidFill>
            <a:schemeClr val="bg1"/>
          </a:solidFill>
          <a:ln w="9525">
            <a:solidFill>
              <a:schemeClr val="bg1"/>
            </a:solidFill>
            <a:miter lim="800000"/>
            <a:headEnd/>
            <a:tailEnd/>
          </a:ln>
        </p:spPr>
        <p:txBody>
          <a:bodyPr wrap="none" anchor="ctr"/>
          <a:lstStyle/>
          <a:p>
            <a:r>
              <a:rPr lang="th-TH" altLang="th-TH" sz="1600" b="1">
                <a:latin typeface="Tahoma" pitchFamily="34" charset="0"/>
              </a:rPr>
              <a:t>สถาบันคลังสมองของชาติ</a:t>
            </a:r>
          </a:p>
        </p:txBody>
      </p:sp>
      <p:pic>
        <p:nvPicPr>
          <p:cNvPr id="62468" name="Picture 17" descr="F:\logo-knit.jpg"/>
          <p:cNvPicPr>
            <a:picLocks noChangeAspect="1" noChangeArrowheads="1"/>
          </p:cNvPicPr>
          <p:nvPr/>
        </p:nvPicPr>
        <p:blipFill>
          <a:blip r:embed="rId2"/>
          <a:srcRect/>
          <a:stretch>
            <a:fillRect/>
          </a:stretch>
        </p:blipFill>
        <p:spPr bwMode="auto">
          <a:xfrm>
            <a:off x="0" y="6500813"/>
            <a:ext cx="642938" cy="366712"/>
          </a:xfrm>
          <a:prstGeom prst="rect">
            <a:avLst/>
          </a:prstGeom>
          <a:noFill/>
          <a:ln w="9525">
            <a:noFill/>
            <a:miter lim="800000"/>
            <a:headEnd/>
            <a:tailEnd/>
          </a:ln>
        </p:spPr>
      </p:pic>
      <p:pic>
        <p:nvPicPr>
          <p:cNvPr id="62469" name="Picture 10" descr="http://www.thairiceexporters.or.th/img/FAO-RMM-1.jpg"/>
          <p:cNvPicPr>
            <a:picLocks noChangeAspect="1" noChangeArrowheads="1"/>
          </p:cNvPicPr>
          <p:nvPr/>
        </p:nvPicPr>
        <p:blipFill>
          <a:blip r:embed="rId3"/>
          <a:srcRect/>
          <a:stretch>
            <a:fillRect/>
          </a:stretch>
        </p:blipFill>
        <p:spPr bwMode="auto">
          <a:xfrm>
            <a:off x="1500188" y="785813"/>
            <a:ext cx="2649537" cy="1001712"/>
          </a:xfrm>
          <a:prstGeom prst="rect">
            <a:avLst/>
          </a:prstGeom>
          <a:noFill/>
          <a:ln w="9525">
            <a:noFill/>
            <a:miter lim="800000"/>
            <a:headEnd/>
            <a:tailEnd/>
          </a:ln>
        </p:spPr>
      </p:pic>
      <p:pic>
        <p:nvPicPr>
          <p:cNvPr id="62470" name="Picture 14" descr="http://www.agro.gov.vn/images/2009/08/Gao_TA.jpg"/>
          <p:cNvPicPr>
            <a:picLocks noChangeAspect="1" noChangeArrowheads="1"/>
          </p:cNvPicPr>
          <p:nvPr/>
        </p:nvPicPr>
        <p:blipFill>
          <a:blip r:embed="rId4"/>
          <a:srcRect/>
          <a:stretch>
            <a:fillRect/>
          </a:stretch>
        </p:blipFill>
        <p:spPr bwMode="auto">
          <a:xfrm>
            <a:off x="928688" y="3857625"/>
            <a:ext cx="1857375" cy="928688"/>
          </a:xfrm>
          <a:prstGeom prst="rect">
            <a:avLst/>
          </a:prstGeom>
          <a:noFill/>
          <a:ln w="9525">
            <a:noFill/>
            <a:miter lim="800000"/>
            <a:headEnd/>
            <a:tailEnd/>
          </a:ln>
        </p:spPr>
      </p:pic>
      <p:pic>
        <p:nvPicPr>
          <p:cNvPr id="62471" name="Picture 4" descr="http://t3.gstatic.com/images?q=tbn:ANd9GcQg7lsXIsg2Jw1F0ALwknX-IKDqOvV79U44FEYQ2CE0Zf4C2M9QjA"/>
          <p:cNvPicPr>
            <a:picLocks noChangeAspect="1" noChangeArrowheads="1"/>
          </p:cNvPicPr>
          <p:nvPr/>
        </p:nvPicPr>
        <p:blipFill>
          <a:blip r:embed="rId5"/>
          <a:srcRect/>
          <a:stretch>
            <a:fillRect/>
          </a:stretch>
        </p:blipFill>
        <p:spPr bwMode="auto">
          <a:xfrm>
            <a:off x="3071813" y="3643313"/>
            <a:ext cx="1357312" cy="1357312"/>
          </a:xfrm>
          <a:prstGeom prst="rect">
            <a:avLst/>
          </a:prstGeom>
          <a:noFill/>
          <a:ln w="9525">
            <a:noFill/>
            <a:miter lim="800000"/>
            <a:headEnd/>
            <a:tailEnd/>
          </a:ln>
        </p:spPr>
      </p:pic>
      <p:pic>
        <p:nvPicPr>
          <p:cNvPr id="62472" name="Picture 8" descr="http://t2.gstatic.com/images?q=tbn:ANd9GcSgZgbdfmkzGOjQRcekJfHHFKPnn1cWkuTu5pob0FKUA4SsbKe3"/>
          <p:cNvPicPr>
            <a:picLocks noChangeAspect="1" noChangeArrowheads="1"/>
          </p:cNvPicPr>
          <p:nvPr/>
        </p:nvPicPr>
        <p:blipFill>
          <a:blip r:embed="rId6"/>
          <a:srcRect/>
          <a:stretch>
            <a:fillRect/>
          </a:stretch>
        </p:blipFill>
        <p:spPr bwMode="auto">
          <a:xfrm>
            <a:off x="3500438" y="5214938"/>
            <a:ext cx="1735137" cy="1295400"/>
          </a:xfrm>
          <a:prstGeom prst="rect">
            <a:avLst/>
          </a:prstGeom>
          <a:noFill/>
          <a:ln w="9525">
            <a:noFill/>
            <a:miter lim="800000"/>
            <a:headEnd/>
            <a:tailEnd/>
          </a:ln>
        </p:spPr>
      </p:pic>
      <p:pic>
        <p:nvPicPr>
          <p:cNvPr id="62473" name="Picture 12" descr="http://t3.gstatic.com/images?q=tbn:ANd9GcROEnSRhtZx7MyS3mZozN4wOzk5NX02DhdoKfCOHPqveD2zZSDu-g"/>
          <p:cNvPicPr>
            <a:picLocks noChangeAspect="1" noChangeArrowheads="1"/>
          </p:cNvPicPr>
          <p:nvPr/>
        </p:nvPicPr>
        <p:blipFill>
          <a:blip r:embed="rId7"/>
          <a:srcRect/>
          <a:stretch>
            <a:fillRect/>
          </a:stretch>
        </p:blipFill>
        <p:spPr bwMode="auto">
          <a:xfrm>
            <a:off x="5572125" y="500063"/>
            <a:ext cx="2695575" cy="1428750"/>
          </a:xfrm>
          <a:prstGeom prst="rect">
            <a:avLst/>
          </a:prstGeom>
          <a:noFill/>
          <a:ln w="9525">
            <a:noFill/>
            <a:miter lim="800000"/>
            <a:headEnd/>
            <a:tailEnd/>
          </a:ln>
        </p:spPr>
      </p:pic>
      <p:pic>
        <p:nvPicPr>
          <p:cNvPr id="62474" name="Picture 14" descr="http://t3.gstatic.com/images?q=tbn:ANd9GcSuHmUtngIzbHZmyHtQZZWW7MmatL-_9ji_boAL_VEfD8y9JNwt"/>
          <p:cNvPicPr>
            <a:picLocks noChangeAspect="1" noChangeArrowheads="1"/>
          </p:cNvPicPr>
          <p:nvPr/>
        </p:nvPicPr>
        <p:blipFill>
          <a:blip r:embed="rId8"/>
          <a:srcRect/>
          <a:stretch>
            <a:fillRect/>
          </a:stretch>
        </p:blipFill>
        <p:spPr bwMode="auto">
          <a:xfrm>
            <a:off x="4786313" y="3500438"/>
            <a:ext cx="2286000" cy="1500187"/>
          </a:xfrm>
          <a:prstGeom prst="rect">
            <a:avLst/>
          </a:prstGeom>
          <a:noFill/>
          <a:ln w="9525">
            <a:noFill/>
            <a:miter lim="800000"/>
            <a:headEnd/>
            <a:tailEnd/>
          </a:ln>
        </p:spPr>
      </p:pic>
    </p:spTree>
  </p:cSld>
  <p:clrMapOvr>
    <a:masterClrMapping/>
  </p:clrMapOvr>
  <p:transition spd="med">
    <p:zo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14"/>
          <p:cNvSpPr txBox="1">
            <a:spLocks noChangeArrowheads="1"/>
          </p:cNvSpPr>
          <p:nvPr/>
        </p:nvSpPr>
        <p:spPr bwMode="auto">
          <a:xfrm>
            <a:off x="71438" y="1000125"/>
            <a:ext cx="4214812" cy="1016000"/>
          </a:xfrm>
          <a:prstGeom prst="rect">
            <a:avLst/>
          </a:prstGeom>
          <a:solidFill>
            <a:schemeClr val="bg1"/>
          </a:solidFill>
          <a:ln w="9525">
            <a:noFill/>
            <a:miter lim="800000"/>
            <a:headEnd/>
            <a:tailEnd/>
          </a:ln>
        </p:spPr>
        <p:txBody>
          <a:bodyPr>
            <a:spAutoFit/>
          </a:bodyPr>
          <a:lstStyle/>
          <a:p>
            <a:pPr>
              <a:spcBef>
                <a:spcPct val="50000"/>
              </a:spcBef>
            </a:pPr>
            <a:r>
              <a:rPr lang="en-US" altLang="th-TH">
                <a:latin typeface="Tahoma" pitchFamily="34" charset="0"/>
                <a:sym typeface="Wingdings" pitchFamily="2" charset="2"/>
              </a:rPr>
              <a:t>Production cost of Thai rice has continuously in increasing over the past few decades.</a:t>
            </a:r>
            <a:endParaRPr lang="th-TH" altLang="th-TH">
              <a:latin typeface="Tahoma" pitchFamily="34" charset="0"/>
            </a:endParaRPr>
          </a:p>
        </p:txBody>
      </p:sp>
      <p:sp>
        <p:nvSpPr>
          <p:cNvPr id="13" name="Rectangle 4"/>
          <p:cNvSpPr>
            <a:spLocks noChangeArrowheads="1"/>
          </p:cNvSpPr>
          <p:nvPr/>
        </p:nvSpPr>
        <p:spPr bwMode="auto">
          <a:xfrm>
            <a:off x="3779838" y="6381750"/>
            <a:ext cx="4000500" cy="215900"/>
          </a:xfrm>
          <a:prstGeom prst="rect">
            <a:avLst/>
          </a:prstGeom>
          <a:solidFill>
            <a:schemeClr val="bg1">
              <a:lumMod val="60000"/>
              <a:lumOff val="40000"/>
            </a:schemeClr>
          </a:solid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n-US" sz="800" dirty="0">
                <a:latin typeface="Tahoma" pitchFamily="34" charset="0"/>
                <a:ea typeface="Tahoma" pitchFamily="34" charset="0"/>
              </a:rPr>
              <a:t>Source 1/</a:t>
            </a:r>
            <a:r>
              <a:rPr lang="en-US" sz="800" dirty="0" err="1">
                <a:latin typeface="Tahoma" pitchFamily="34" charset="0"/>
                <a:ea typeface="Tahoma" pitchFamily="34" charset="0"/>
              </a:rPr>
              <a:t>Isvilanonda</a:t>
            </a:r>
            <a:r>
              <a:rPr lang="en-US" sz="800" dirty="0">
                <a:latin typeface="Tahoma" pitchFamily="34" charset="0"/>
                <a:ea typeface="Tahoma" pitchFamily="34" charset="0"/>
              </a:rPr>
              <a:t> (2552)    2/ Nguyen Tri </a:t>
            </a:r>
            <a:r>
              <a:rPr lang="en-US" sz="800" dirty="0" err="1">
                <a:latin typeface="Tahoma" pitchFamily="34" charset="0"/>
                <a:ea typeface="Tahoma" pitchFamily="34" charset="0"/>
              </a:rPr>
              <a:t>Khiem</a:t>
            </a:r>
            <a:r>
              <a:rPr lang="en-US" sz="800" dirty="0">
                <a:latin typeface="Tahoma" pitchFamily="34" charset="0"/>
                <a:ea typeface="Tahoma" pitchFamily="34" charset="0"/>
              </a:rPr>
              <a:t> (2010)</a:t>
            </a:r>
          </a:p>
        </p:txBody>
      </p:sp>
      <p:sp>
        <p:nvSpPr>
          <p:cNvPr id="63492" name="TextBox 9"/>
          <p:cNvSpPr txBox="1">
            <a:spLocks noChangeArrowheads="1"/>
          </p:cNvSpPr>
          <p:nvPr/>
        </p:nvSpPr>
        <p:spPr bwMode="auto">
          <a:xfrm>
            <a:off x="71438" y="333375"/>
            <a:ext cx="6643687" cy="522288"/>
          </a:xfrm>
          <a:prstGeom prst="rect">
            <a:avLst/>
          </a:prstGeom>
          <a:solidFill>
            <a:srgbClr val="006600"/>
          </a:solidFill>
          <a:ln w="9525">
            <a:noFill/>
            <a:miter lim="800000"/>
            <a:headEnd/>
            <a:tailEnd/>
          </a:ln>
        </p:spPr>
        <p:txBody>
          <a:bodyPr>
            <a:spAutoFit/>
          </a:bodyPr>
          <a:lstStyle/>
          <a:p>
            <a:r>
              <a:rPr lang="en-US" altLang="th-TH" sz="2800" b="1">
                <a:solidFill>
                  <a:schemeClr val="bg1"/>
                </a:solidFill>
                <a:latin typeface="Tahoma" pitchFamily="34" charset="0"/>
                <a:sym typeface="Wingdings 2" pitchFamily="18" charset="2"/>
              </a:rPr>
              <a:t>7.1 Higher production Cost</a:t>
            </a:r>
            <a:endParaRPr lang="th-TH" altLang="th-TH" sz="2800" b="1">
              <a:solidFill>
                <a:schemeClr val="bg1"/>
              </a:solidFill>
              <a:latin typeface="Tahoma" pitchFamily="34" charset="0"/>
            </a:endParaRPr>
          </a:p>
        </p:txBody>
      </p:sp>
      <p:sp>
        <p:nvSpPr>
          <p:cNvPr id="63493" name="Text Box 14"/>
          <p:cNvSpPr txBox="1">
            <a:spLocks noChangeArrowheads="1"/>
          </p:cNvSpPr>
          <p:nvPr/>
        </p:nvSpPr>
        <p:spPr bwMode="auto">
          <a:xfrm>
            <a:off x="4572000" y="1006475"/>
            <a:ext cx="4000500" cy="708025"/>
          </a:xfrm>
          <a:prstGeom prst="rect">
            <a:avLst/>
          </a:prstGeom>
          <a:solidFill>
            <a:schemeClr val="bg1"/>
          </a:solidFill>
          <a:ln w="9525">
            <a:noFill/>
            <a:miter lim="800000"/>
            <a:headEnd/>
            <a:tailEnd/>
          </a:ln>
        </p:spPr>
        <p:txBody>
          <a:bodyPr>
            <a:spAutoFit/>
          </a:bodyPr>
          <a:lstStyle/>
          <a:p>
            <a:pPr>
              <a:spcBef>
                <a:spcPct val="50000"/>
              </a:spcBef>
            </a:pPr>
            <a:r>
              <a:rPr lang="en-US" altLang="th-TH">
                <a:latin typeface="Tahoma" pitchFamily="34" charset="0"/>
                <a:sym typeface="Wingdings" pitchFamily="2" charset="2"/>
              </a:rPr>
              <a:t>Thailand rice production cost double  that of Vietnam in 2009</a:t>
            </a:r>
            <a:endParaRPr lang="th-TH" altLang="th-TH">
              <a:latin typeface="Tahoma" pitchFamily="34" charset="0"/>
            </a:endParaRPr>
          </a:p>
        </p:txBody>
      </p:sp>
      <p:sp>
        <p:nvSpPr>
          <p:cNvPr id="63494" name="Rectangle 7"/>
          <p:cNvSpPr>
            <a:spLocks noChangeArrowheads="1"/>
          </p:cNvSpPr>
          <p:nvPr/>
        </p:nvSpPr>
        <p:spPr bwMode="auto">
          <a:xfrm>
            <a:off x="8388350" y="6505575"/>
            <a:ext cx="381000" cy="307975"/>
          </a:xfrm>
          <a:prstGeom prst="rect">
            <a:avLst/>
          </a:prstGeom>
          <a:noFill/>
          <a:ln w="9525">
            <a:noFill/>
            <a:miter lim="800000"/>
            <a:headEnd/>
            <a:tailEnd/>
          </a:ln>
        </p:spPr>
        <p:txBody>
          <a:bodyPr wrap="none">
            <a:spAutoFit/>
          </a:bodyPr>
          <a:lstStyle/>
          <a:p>
            <a:pPr algn="ctr"/>
            <a:fld id="{C0B6DC10-21CC-4B0E-AB53-8FF5226E7A3E}" type="slidenum">
              <a:rPr lang="en-US" altLang="th-TH" sz="1400">
                <a:latin typeface="Tahoma" pitchFamily="34" charset="0"/>
              </a:rPr>
              <a:pPr algn="ctr"/>
              <a:t>61</a:t>
            </a:fld>
            <a:endParaRPr lang="en-US" altLang="th-TH" sz="1400">
              <a:latin typeface="Tahoma" pitchFamily="34" charset="0"/>
            </a:endParaRPr>
          </a:p>
        </p:txBody>
      </p:sp>
      <p:sp>
        <p:nvSpPr>
          <p:cNvPr id="10" name="TextBox 9"/>
          <p:cNvSpPr txBox="1"/>
          <p:nvPr/>
        </p:nvSpPr>
        <p:spPr>
          <a:xfrm>
            <a:off x="207963" y="2374900"/>
            <a:ext cx="2498725" cy="892175"/>
          </a:xfrm>
          <a:prstGeom prst="rect">
            <a:avLst/>
          </a:prstGeom>
          <a:solidFill>
            <a:schemeClr val="accent2">
              <a:lumMod val="20000"/>
              <a:lumOff val="80000"/>
            </a:schemeClr>
          </a:solidFill>
        </p:spPr>
        <p:txBody>
          <a:bodyPr>
            <a:spAutoFit/>
          </a:bodyPr>
          <a:lstStyle/>
          <a:p>
            <a:pPr>
              <a:defRPr/>
            </a:pPr>
            <a:r>
              <a:rPr lang="en-US" sz="1800" dirty="0">
                <a:sym typeface="Wingdings"/>
              </a:rPr>
              <a:t>Production cost in</a:t>
            </a:r>
          </a:p>
          <a:p>
            <a:pPr>
              <a:defRPr/>
            </a:pPr>
            <a:r>
              <a:rPr lang="en-US" sz="1800" dirty="0">
                <a:sym typeface="Wingdings"/>
              </a:rPr>
              <a:t>1995</a:t>
            </a:r>
            <a:r>
              <a:rPr lang="en-US" sz="1600" dirty="0"/>
              <a:t>  3.86 B/kg</a:t>
            </a:r>
            <a:r>
              <a:rPr lang="th-TH" sz="1600" dirty="0"/>
              <a:t>.</a:t>
            </a:r>
            <a:endParaRPr lang="en-US" sz="1600" dirty="0"/>
          </a:p>
          <a:p>
            <a:pPr>
              <a:defRPr/>
            </a:pPr>
            <a:r>
              <a:rPr lang="en-US" sz="1600" dirty="0">
                <a:sym typeface="Wingdings"/>
              </a:rPr>
              <a:t> 2009   7.14 B/kg</a:t>
            </a:r>
            <a:r>
              <a:rPr lang="th-TH" sz="1600" dirty="0">
                <a:sym typeface="Wingdings"/>
              </a:rPr>
              <a:t>.</a:t>
            </a:r>
            <a:endParaRPr lang="th-TH" sz="1600" dirty="0"/>
          </a:p>
        </p:txBody>
      </p:sp>
      <p:graphicFrame>
        <p:nvGraphicFramePr>
          <p:cNvPr id="17" name="Table 16"/>
          <p:cNvGraphicFramePr>
            <a:graphicFrameLocks noGrp="1"/>
          </p:cNvGraphicFramePr>
          <p:nvPr/>
        </p:nvGraphicFramePr>
        <p:xfrm>
          <a:off x="3786188" y="2005013"/>
          <a:ext cx="5143500" cy="4505517"/>
        </p:xfrm>
        <a:graphic>
          <a:graphicData uri="http://schemas.openxmlformats.org/drawingml/2006/table">
            <a:tbl>
              <a:tblPr/>
              <a:tblGrid>
                <a:gridCol w="1769790"/>
                <a:gridCol w="1302009"/>
                <a:gridCol w="2071701"/>
              </a:tblGrid>
              <a:tr h="841204">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Item</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Thailand rice production cost1</a:t>
                      </a:r>
                      <a:r>
                        <a:rPr lang="en-US" sz="1600" b="0" dirty="0">
                          <a:solidFill>
                            <a:schemeClr val="tx1"/>
                          </a:solidFill>
                          <a:latin typeface="Tahoma" pitchFamily="34" charset="0"/>
                          <a:ea typeface="Tahoma" pitchFamily="34" charset="0"/>
                          <a:cs typeface="Tahoma" pitchFamily="34" charset="0"/>
                        </a:rPr>
                        <a:t>/</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Vietnam rice production cost2</a:t>
                      </a:r>
                      <a:r>
                        <a:rPr lang="en-US" sz="1600" b="0" dirty="0">
                          <a:solidFill>
                            <a:schemeClr val="tx1"/>
                          </a:solidFill>
                          <a:latin typeface="Tahoma" pitchFamily="34" charset="0"/>
                          <a:ea typeface="Tahoma" pitchFamily="34" charset="0"/>
                          <a:cs typeface="Tahoma" pitchFamily="34" charset="0"/>
                        </a:rPr>
                        <a:t>/</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80401">
                <a:tc>
                  <a:txBody>
                    <a:bodyPr/>
                    <a:lstStyle/>
                    <a:p>
                      <a:pPr>
                        <a:lnSpc>
                          <a:spcPct val="115000"/>
                        </a:lnSpc>
                        <a:spcAft>
                          <a:spcPts val="0"/>
                        </a:spcAft>
                      </a:pP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B/</a:t>
                      </a:r>
                      <a:r>
                        <a:rPr lang="en-US" sz="1600" b="0" dirty="0" err="1" smtClean="0">
                          <a:solidFill>
                            <a:schemeClr val="tx1"/>
                          </a:solidFill>
                          <a:latin typeface="Tahoma" pitchFamily="34" charset="0"/>
                          <a:ea typeface="Tahoma" pitchFamily="34" charset="0"/>
                          <a:cs typeface="Tahoma" pitchFamily="34" charset="0"/>
                        </a:rPr>
                        <a:t>rai</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B/</a:t>
                      </a:r>
                      <a:r>
                        <a:rPr lang="en-US" sz="1600" b="0" dirty="0" err="1" smtClean="0">
                          <a:solidFill>
                            <a:schemeClr val="tx1"/>
                          </a:solidFill>
                          <a:latin typeface="Tahoma" pitchFamily="34" charset="0"/>
                          <a:ea typeface="Tahoma" pitchFamily="34" charset="0"/>
                          <a:cs typeface="Tahoma" pitchFamily="34" charset="0"/>
                        </a:rPr>
                        <a:t>rai</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80401">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Seed</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576</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125</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80401">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Fertilizer</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2,200</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995</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80401">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Pesticide</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376</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171</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80401">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Others</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122</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113</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80401">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Labor</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1,301</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1,060</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80401">
                <a:tc>
                  <a:txBody>
                    <a:bodyPr/>
                    <a:lstStyle/>
                    <a:p>
                      <a:pPr>
                        <a:lnSpc>
                          <a:spcPct val="115000"/>
                        </a:lnSpc>
                        <a:spcAft>
                          <a:spcPts val="0"/>
                        </a:spcAft>
                      </a:pPr>
                      <a:r>
                        <a:rPr lang="en-US" sz="1600" b="0" dirty="0" smtClean="0">
                          <a:solidFill>
                            <a:srgbClr val="FF0000"/>
                          </a:solidFill>
                          <a:latin typeface="Tahoma" pitchFamily="34" charset="0"/>
                          <a:ea typeface="Tahoma" pitchFamily="34" charset="0"/>
                          <a:cs typeface="Tahoma" pitchFamily="34" charset="0"/>
                        </a:rPr>
                        <a:t>Variable cost(VC)</a:t>
                      </a:r>
                      <a:endParaRPr lang="en-US" sz="1600" b="0" dirty="0">
                        <a:solidFill>
                          <a:srgbClr val="FF0000"/>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rgbClr val="FF0000"/>
                          </a:solidFill>
                          <a:latin typeface="Tahoma" pitchFamily="34" charset="0"/>
                          <a:ea typeface="Tahoma" pitchFamily="34" charset="0"/>
                          <a:cs typeface="Tahoma" pitchFamily="34" charset="0"/>
                        </a:rPr>
                        <a:t>4,576</a:t>
                      </a:r>
                      <a:endParaRPr lang="en-US" sz="1600" b="0" dirty="0">
                        <a:solidFill>
                          <a:srgbClr val="FF0000"/>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rgbClr val="FF0000"/>
                          </a:solidFill>
                          <a:latin typeface="Tahoma" pitchFamily="34" charset="0"/>
                          <a:ea typeface="Tahoma" pitchFamily="34" charset="0"/>
                          <a:cs typeface="Tahoma" pitchFamily="34" charset="0"/>
                        </a:rPr>
                        <a:t>2,465</a:t>
                      </a:r>
                      <a:endParaRPr lang="en-US" sz="1600" b="0" dirty="0">
                        <a:solidFill>
                          <a:srgbClr val="FF0000"/>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80401">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Yield/</a:t>
                      </a:r>
                      <a:r>
                        <a:rPr lang="en-US" sz="1600" b="0" dirty="0" err="1" smtClean="0">
                          <a:solidFill>
                            <a:schemeClr val="tx1"/>
                          </a:solidFill>
                          <a:latin typeface="Tahoma" pitchFamily="34" charset="0"/>
                          <a:ea typeface="Tahoma" pitchFamily="34" charset="0"/>
                          <a:cs typeface="Tahoma" pitchFamily="34" charset="0"/>
                        </a:rPr>
                        <a:t>rai</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a:solidFill>
                            <a:schemeClr val="tx1"/>
                          </a:solidFill>
                          <a:latin typeface="Tahoma" pitchFamily="34" charset="0"/>
                          <a:ea typeface="Tahoma" pitchFamily="34" charset="0"/>
                          <a:cs typeface="Tahoma" pitchFamily="34" charset="0"/>
                        </a:rPr>
                        <a:t>814</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a:solidFill>
                            <a:schemeClr val="tx1"/>
                          </a:solidFill>
                          <a:latin typeface="Tahoma" pitchFamily="34" charset="0"/>
                          <a:ea typeface="Tahoma" pitchFamily="34" charset="0"/>
                          <a:cs typeface="Tahoma" pitchFamily="34" charset="0"/>
                        </a:rPr>
                        <a:t>800</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80401">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VC/kg.(baht)</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r">
                        <a:lnSpc>
                          <a:spcPct val="115000"/>
                        </a:lnSpc>
                        <a:spcAft>
                          <a:spcPts val="0"/>
                        </a:spcAft>
                      </a:pPr>
                      <a:r>
                        <a:rPr lang="en-US" sz="1600" b="0" dirty="0">
                          <a:solidFill>
                            <a:schemeClr val="tx1"/>
                          </a:solidFill>
                          <a:latin typeface="Tahoma" pitchFamily="34" charset="0"/>
                          <a:ea typeface="Tahoma" pitchFamily="34" charset="0"/>
                          <a:cs typeface="Tahoma" pitchFamily="34" charset="0"/>
                        </a:rPr>
                        <a:t>5.62</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r">
                        <a:lnSpc>
                          <a:spcPct val="115000"/>
                        </a:lnSpc>
                        <a:spcAft>
                          <a:spcPts val="0"/>
                        </a:spcAft>
                      </a:pPr>
                      <a:r>
                        <a:rPr lang="en-US" sz="1600" b="0" dirty="0">
                          <a:solidFill>
                            <a:schemeClr val="tx1"/>
                          </a:solidFill>
                          <a:latin typeface="Tahoma" pitchFamily="34" charset="0"/>
                          <a:ea typeface="Tahoma" pitchFamily="34" charset="0"/>
                          <a:cs typeface="Tahoma" pitchFamily="34" charset="0"/>
                        </a:rPr>
                        <a:t>3.08</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r>
              <a:tr h="280401">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Fixed cost (baht)</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1,240</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a:solidFill>
                            <a:schemeClr val="tx1"/>
                          </a:solidFill>
                          <a:latin typeface="Tahoma" pitchFamily="34" charset="0"/>
                          <a:ea typeface="Tahoma" pitchFamily="34" charset="0"/>
                          <a:cs typeface="Tahoma" pitchFamily="34" charset="0"/>
                        </a:rPr>
                        <a:t>-</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330778">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Total cost</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5,816</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a:solidFill>
                            <a:schemeClr val="tx1"/>
                          </a:solidFill>
                          <a:latin typeface="Tahoma" pitchFamily="34" charset="0"/>
                          <a:ea typeface="Tahoma" pitchFamily="34" charset="0"/>
                          <a:cs typeface="Tahoma" pitchFamily="34" charset="0"/>
                        </a:rPr>
                        <a:t>-</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529331">
                <a:tc>
                  <a:txBody>
                    <a:bodyPr/>
                    <a:lstStyle/>
                    <a:p>
                      <a:pP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Cost/Kg</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smtClean="0">
                          <a:solidFill>
                            <a:schemeClr val="tx1"/>
                          </a:solidFill>
                          <a:latin typeface="Tahoma" pitchFamily="34" charset="0"/>
                          <a:ea typeface="Tahoma" pitchFamily="34" charset="0"/>
                          <a:cs typeface="Tahoma" pitchFamily="34" charset="0"/>
                        </a:rPr>
                        <a:t>7.14</a:t>
                      </a:r>
                      <a:endParaRPr lang="en-US" sz="1600" b="0" dirty="0">
                        <a:solidFill>
                          <a:schemeClr val="tx1"/>
                        </a:solidFill>
                        <a:latin typeface="Tahoma" pitchFamily="34" charset="0"/>
                        <a:ea typeface="Tahoma" pitchFamily="34" charset="0"/>
                        <a:cs typeface="Tahoma"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r">
                        <a:lnSpc>
                          <a:spcPct val="115000"/>
                        </a:lnSpc>
                        <a:spcAft>
                          <a:spcPts val="0"/>
                        </a:spcAft>
                      </a:pPr>
                      <a:r>
                        <a:rPr lang="en-US" sz="1600" b="0" dirty="0">
                          <a:solidFill>
                            <a:schemeClr val="tx1"/>
                          </a:solidFill>
                          <a:latin typeface="Tahoma" pitchFamily="34" charset="0"/>
                          <a:ea typeface="Tahoma" pitchFamily="34" charset="0"/>
                          <a:cs typeface="Tahoma" pitchFamily="34" charset="0"/>
                        </a:rPr>
                        <a:t>-</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
        <p:nvSpPr>
          <p:cNvPr id="14" name="Down Arrow 13"/>
          <p:cNvSpPr/>
          <p:nvPr/>
        </p:nvSpPr>
        <p:spPr>
          <a:xfrm>
            <a:off x="1154113" y="2160588"/>
            <a:ext cx="357187" cy="2143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pic>
        <p:nvPicPr>
          <p:cNvPr id="63555" name="Picture 74" descr="http://t0.gstatic.com/images?q=tbn:ANd9GcQw0dafWdX2DnLHLPCLoKqdCNJB2X96TMeSJ62nMOYJeVcS2UmscbP8nGM">
            <a:hlinkClick r:id="rId2"/>
          </p:cNvPr>
          <p:cNvPicPr>
            <a:picLocks noChangeAspect="1" noChangeArrowheads="1"/>
          </p:cNvPicPr>
          <p:nvPr/>
        </p:nvPicPr>
        <p:blipFill>
          <a:blip r:embed="rId3"/>
          <a:srcRect/>
          <a:stretch>
            <a:fillRect/>
          </a:stretch>
        </p:blipFill>
        <p:spPr bwMode="auto">
          <a:xfrm>
            <a:off x="2871788" y="3348038"/>
            <a:ext cx="857250" cy="785812"/>
          </a:xfrm>
          <a:prstGeom prst="rect">
            <a:avLst/>
          </a:prstGeom>
          <a:noFill/>
          <a:ln w="9525">
            <a:noFill/>
            <a:miter lim="800000"/>
            <a:headEnd/>
            <a:tailEnd/>
          </a:ln>
        </p:spPr>
      </p:pic>
      <p:pic>
        <p:nvPicPr>
          <p:cNvPr id="63556" name="Picture 76" descr="http://t2.gstatic.com/images?q=tbn:ANd9GcSqjINKAreFmGIdsOb4xRi3xgJP5wQqACLZ3XqVFaHwWZ5rZz40shNCA6cp">
            <a:hlinkClick r:id="rId4"/>
          </p:cNvPr>
          <p:cNvPicPr>
            <a:picLocks noChangeAspect="1" noChangeArrowheads="1"/>
          </p:cNvPicPr>
          <p:nvPr/>
        </p:nvPicPr>
        <p:blipFill>
          <a:blip r:embed="rId5"/>
          <a:srcRect/>
          <a:stretch>
            <a:fillRect/>
          </a:stretch>
        </p:blipFill>
        <p:spPr bwMode="auto">
          <a:xfrm>
            <a:off x="0" y="3357563"/>
            <a:ext cx="1019175" cy="766762"/>
          </a:xfrm>
          <a:prstGeom prst="rect">
            <a:avLst/>
          </a:prstGeom>
          <a:noFill/>
          <a:ln w="9525">
            <a:noFill/>
            <a:miter lim="800000"/>
            <a:headEnd/>
            <a:tailEnd/>
          </a:ln>
        </p:spPr>
      </p:pic>
      <p:pic>
        <p:nvPicPr>
          <p:cNvPr id="22" name="Picture 8" descr="C:\กิจการฟาร์ม1\ข้าว\งาน แผนที่แปลงข้าว\รูปข้าว\DSC00738.JPG"/>
          <p:cNvPicPr>
            <a:picLocks noChangeAspect="1" noChangeArrowheads="1"/>
          </p:cNvPicPr>
          <p:nvPr/>
        </p:nvPicPr>
        <p:blipFill>
          <a:blip r:embed="rId6">
            <a:lum contrast="10000"/>
          </a:blip>
          <a:srcRect/>
          <a:stretch>
            <a:fillRect/>
          </a:stretch>
        </p:blipFill>
        <p:spPr bwMode="auto">
          <a:xfrm>
            <a:off x="1428750" y="4786313"/>
            <a:ext cx="1116013" cy="785812"/>
          </a:xfrm>
          <a:prstGeom prst="rect">
            <a:avLst/>
          </a:prstGeom>
          <a:ln>
            <a:noFill/>
          </a:ln>
          <a:effectLst>
            <a:outerShdw blurRad="292100" dist="139700" dir="2700000" algn="tl" rotWithShape="0">
              <a:srgbClr val="333333">
                <a:alpha val="65000"/>
              </a:srgbClr>
            </a:outerShdw>
          </a:effectLst>
        </p:spPr>
      </p:pic>
      <p:pic>
        <p:nvPicPr>
          <p:cNvPr id="63558" name="Picture 78" descr="http://t2.gstatic.com/images?q=tbn:ANd9GcTu-xX9jVUojVbSm9-jT2hQyGRudiyT3fWr4qswCge9bi6cl4II47o7CCw">
            <a:hlinkClick r:id="rId7"/>
          </p:cNvPr>
          <p:cNvPicPr>
            <a:picLocks noChangeAspect="1" noChangeArrowheads="1"/>
          </p:cNvPicPr>
          <p:nvPr/>
        </p:nvPicPr>
        <p:blipFill>
          <a:blip r:embed="rId8"/>
          <a:srcRect/>
          <a:stretch>
            <a:fillRect/>
          </a:stretch>
        </p:blipFill>
        <p:spPr bwMode="auto">
          <a:xfrm>
            <a:off x="0" y="4714875"/>
            <a:ext cx="1395413" cy="785813"/>
          </a:xfrm>
          <a:prstGeom prst="rect">
            <a:avLst/>
          </a:prstGeom>
          <a:noFill/>
          <a:ln w="9525">
            <a:noFill/>
            <a:miter lim="800000"/>
            <a:headEnd/>
            <a:tailEnd/>
          </a:ln>
        </p:spPr>
      </p:pic>
      <p:pic>
        <p:nvPicPr>
          <p:cNvPr id="63559" name="Picture 82" descr="http://t3.gstatic.com/images?q=tbn:ANd9GcRzZOrFc28I8-fmBdVSW1m0AvPjc13XQfjX2LqoiAThd8C-p1x3g8yWHsg">
            <a:hlinkClick r:id="rId9"/>
          </p:cNvPr>
          <p:cNvPicPr>
            <a:picLocks noChangeAspect="1" noChangeArrowheads="1"/>
          </p:cNvPicPr>
          <p:nvPr/>
        </p:nvPicPr>
        <p:blipFill>
          <a:blip r:embed="rId10"/>
          <a:srcRect/>
          <a:stretch>
            <a:fillRect/>
          </a:stretch>
        </p:blipFill>
        <p:spPr bwMode="auto">
          <a:xfrm>
            <a:off x="2571750" y="4572000"/>
            <a:ext cx="962025" cy="1000125"/>
          </a:xfrm>
          <a:prstGeom prst="rect">
            <a:avLst/>
          </a:prstGeom>
          <a:noFill/>
          <a:ln w="9525">
            <a:noFill/>
            <a:miter lim="800000"/>
            <a:headEnd/>
            <a:tailEnd/>
          </a:ln>
        </p:spPr>
      </p:pic>
      <p:pic>
        <p:nvPicPr>
          <p:cNvPr id="63560" name="Picture 84" descr="http://t0.gstatic.com/images?q=tbn:ANd9GcSBqSBv-ks8e1SyPn5kPfX2nmzTQyLh34DVhY-BFXgZM6udeUjW5KYK3Q">
            <a:hlinkClick r:id="rId11"/>
          </p:cNvPr>
          <p:cNvPicPr>
            <a:picLocks noChangeAspect="1" noChangeArrowheads="1"/>
          </p:cNvPicPr>
          <p:nvPr/>
        </p:nvPicPr>
        <p:blipFill>
          <a:blip r:embed="rId12"/>
          <a:srcRect/>
          <a:stretch>
            <a:fillRect/>
          </a:stretch>
        </p:blipFill>
        <p:spPr bwMode="auto">
          <a:xfrm>
            <a:off x="985838" y="3371850"/>
            <a:ext cx="942975" cy="762000"/>
          </a:xfrm>
          <a:prstGeom prst="rect">
            <a:avLst/>
          </a:prstGeom>
          <a:noFill/>
          <a:ln w="9525">
            <a:noFill/>
            <a:miter lim="800000"/>
            <a:headEnd/>
            <a:tailEnd/>
          </a:ln>
        </p:spPr>
      </p:pic>
      <p:pic>
        <p:nvPicPr>
          <p:cNvPr id="63561" name="Picture 86" descr="http://t2.gstatic.com/images?q=tbn:ANd9GcS7OVmKGvkP_N4t-1BqOhMRw1sx1hskZpXwaiTFY9CV1KiuFmG7Ev97kA">
            <a:hlinkClick r:id="rId13"/>
          </p:cNvPr>
          <p:cNvPicPr>
            <a:picLocks noChangeAspect="1" noChangeArrowheads="1"/>
          </p:cNvPicPr>
          <p:nvPr/>
        </p:nvPicPr>
        <p:blipFill>
          <a:blip r:embed="rId14"/>
          <a:srcRect/>
          <a:stretch>
            <a:fillRect/>
          </a:stretch>
        </p:blipFill>
        <p:spPr bwMode="auto">
          <a:xfrm>
            <a:off x="1985963" y="3348038"/>
            <a:ext cx="904875" cy="785812"/>
          </a:xfrm>
          <a:prstGeom prst="rect">
            <a:avLst/>
          </a:prstGeom>
          <a:noFill/>
          <a:ln w="9525">
            <a:noFill/>
            <a:miter lim="800000"/>
            <a:headEnd/>
            <a:tailEnd/>
          </a:ln>
        </p:spPr>
      </p:pic>
      <p:sp>
        <p:nvSpPr>
          <p:cNvPr id="20" name="Down Arrow 19"/>
          <p:cNvSpPr/>
          <p:nvPr/>
        </p:nvSpPr>
        <p:spPr>
          <a:xfrm>
            <a:off x="1928813" y="4214813"/>
            <a:ext cx="428625" cy="357187"/>
          </a:xfrm>
          <a:prstGeom prst="down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63563" name="สี่เหลี่ยมผืนผ้า 18"/>
          <p:cNvSpPr>
            <a:spLocks noChangeArrowheads="1"/>
          </p:cNvSpPr>
          <p:nvPr/>
        </p:nvSpPr>
        <p:spPr bwMode="auto">
          <a:xfrm>
            <a:off x="3392488" y="-4763"/>
            <a:ext cx="5751512" cy="261938"/>
          </a:xfrm>
          <a:prstGeom prst="rect">
            <a:avLst/>
          </a:prstGeom>
          <a:solidFill>
            <a:srgbClr val="0033CC"/>
          </a:solidFill>
          <a:ln w="9525">
            <a:noFill/>
            <a:miter lim="800000"/>
            <a:headEnd/>
            <a:tailEnd/>
          </a:ln>
        </p:spPr>
        <p:txBody>
          <a:bodyPr>
            <a:spAutoFit/>
          </a:bodyPr>
          <a:lstStyle/>
          <a:p>
            <a:pPr lvl="1" algn="r">
              <a:spcBef>
                <a:spcPct val="20000"/>
              </a:spcBef>
            </a:pPr>
            <a:r>
              <a:rPr lang="en-US" altLang="th-TH" sz="1100" b="1">
                <a:solidFill>
                  <a:schemeClr val="bg1"/>
                </a:solidFill>
                <a:latin typeface="Tahoma" pitchFamily="34" charset="0"/>
              </a:rPr>
              <a:t>7. What Factors Causing a Reduction of Thai Rice  in Export Markets?</a:t>
            </a:r>
            <a:endParaRPr lang="th-TH" altLang="th-TH" sz="1100">
              <a:solidFill>
                <a:schemeClr val="bg1"/>
              </a:solidFill>
              <a:latin typeface="Tahoma" pitchFamily="34" charset="0"/>
            </a:endParaRPr>
          </a:p>
        </p:txBody>
      </p:sp>
    </p:spTree>
  </p:cSld>
  <p:clrMapOvr>
    <a:masterClrMapping/>
  </p:clrMapOvr>
  <p:transition spd="med">
    <p:zo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14"/>
          <p:cNvSpPr txBox="1">
            <a:spLocks noChangeArrowheads="1"/>
          </p:cNvSpPr>
          <p:nvPr/>
        </p:nvSpPr>
        <p:spPr bwMode="auto">
          <a:xfrm>
            <a:off x="179388" y="303213"/>
            <a:ext cx="8856662" cy="830262"/>
          </a:xfrm>
          <a:prstGeom prst="rect">
            <a:avLst/>
          </a:prstGeom>
          <a:solidFill>
            <a:srgbClr val="006600"/>
          </a:solidFill>
          <a:ln w="9525">
            <a:noFill/>
            <a:miter lim="800000"/>
            <a:headEnd/>
            <a:tailEnd/>
          </a:ln>
        </p:spPr>
        <p:txBody>
          <a:bodyPr>
            <a:spAutoFit/>
          </a:bodyPr>
          <a:lstStyle/>
          <a:p>
            <a:pPr>
              <a:spcBef>
                <a:spcPct val="50000"/>
              </a:spcBef>
            </a:pPr>
            <a:r>
              <a:rPr lang="en-US" altLang="th-TH" sz="2400">
                <a:latin typeface="Tahoma" pitchFamily="34" charset="0"/>
                <a:sym typeface="Wingdings" pitchFamily="2" charset="2"/>
              </a:rPr>
              <a:t> </a:t>
            </a:r>
            <a:r>
              <a:rPr lang="en-US" altLang="th-TH" sz="2400" b="1">
                <a:solidFill>
                  <a:schemeClr val="bg1"/>
                </a:solidFill>
                <a:latin typeface="Tahoma" pitchFamily="34" charset="0"/>
                <a:sym typeface="Wingdings" pitchFamily="2" charset="2"/>
              </a:rPr>
              <a:t>7.2 Implementation of Rice Pledging Policy at Higher than Market Price</a:t>
            </a:r>
            <a:endParaRPr lang="th-TH" altLang="th-TH" sz="2400" b="1">
              <a:solidFill>
                <a:schemeClr val="bg1"/>
              </a:solidFill>
              <a:latin typeface="Tahoma" pitchFamily="34" charset="0"/>
            </a:endParaRPr>
          </a:p>
        </p:txBody>
      </p:sp>
      <p:sp>
        <p:nvSpPr>
          <p:cNvPr id="64515" name="TextBox 9"/>
          <p:cNvSpPr txBox="1">
            <a:spLocks noChangeArrowheads="1"/>
          </p:cNvSpPr>
          <p:nvPr/>
        </p:nvSpPr>
        <p:spPr bwMode="auto">
          <a:xfrm>
            <a:off x="571500" y="1143000"/>
            <a:ext cx="8321675" cy="1323975"/>
          </a:xfrm>
          <a:prstGeom prst="rect">
            <a:avLst/>
          </a:prstGeom>
          <a:noFill/>
          <a:ln w="9525">
            <a:noFill/>
            <a:miter lim="800000"/>
            <a:headEnd/>
            <a:tailEnd/>
          </a:ln>
        </p:spPr>
        <p:txBody>
          <a:bodyPr>
            <a:spAutoFit/>
          </a:bodyPr>
          <a:lstStyle/>
          <a:p>
            <a:r>
              <a:rPr lang="en-US" altLang="th-TH">
                <a:sym typeface="Wingdings" pitchFamily="2" charset="2"/>
              </a:rPr>
              <a:t>Implementation of rice pledging scheme at 15,000 b/ton causing export price of Thai rice to high. At that paddy price, it raised the border price to US$ 800/ton while the word trade at a price of less than that level</a:t>
            </a:r>
            <a:endParaRPr lang="th-TH" altLang="th-TH"/>
          </a:p>
        </p:txBody>
      </p:sp>
      <p:graphicFrame>
        <p:nvGraphicFramePr>
          <p:cNvPr id="8" name="Table 7"/>
          <p:cNvGraphicFramePr>
            <a:graphicFrameLocks noGrp="1"/>
          </p:cNvGraphicFramePr>
          <p:nvPr/>
        </p:nvGraphicFramePr>
        <p:xfrm>
          <a:off x="463550" y="2349500"/>
          <a:ext cx="7859714" cy="3937236"/>
        </p:xfrm>
        <a:graphic>
          <a:graphicData uri="http://schemas.openxmlformats.org/drawingml/2006/table">
            <a:tbl>
              <a:tblPr firstRow="1" bandRow="1">
                <a:tableStyleId>{5C22544A-7EE6-4342-B048-85BDC9FD1C3A}</a:tableStyleId>
              </a:tblPr>
              <a:tblGrid>
                <a:gridCol w="1187438"/>
                <a:gridCol w="1074350"/>
                <a:gridCol w="1074350"/>
                <a:gridCol w="961257"/>
                <a:gridCol w="1187439"/>
                <a:gridCol w="932987"/>
                <a:gridCol w="1441893"/>
              </a:tblGrid>
              <a:tr h="335171">
                <a:tc gridSpan="7">
                  <a:txBody>
                    <a:bodyPr/>
                    <a:lstStyle/>
                    <a:p>
                      <a:r>
                        <a:rPr lang="en-US" sz="1600" b="0" dirty="0" smtClean="0">
                          <a:latin typeface="Tahoma" pitchFamily="34" charset="0"/>
                          <a:ea typeface="Tahoma" pitchFamily="34" charset="0"/>
                          <a:cs typeface="Tahoma" pitchFamily="34" charset="0"/>
                        </a:rPr>
                        <a:t>Comparison of rice price in different export market by type of rice at February 2013</a:t>
                      </a:r>
                      <a:endParaRPr lang="th-TH" sz="1600" b="0" dirty="0">
                        <a:latin typeface="Tahoma" pitchFamily="34" charset="0"/>
                        <a:ea typeface="Tahoma" pitchFamily="34" charset="0"/>
                        <a:cs typeface="Tahoma" pitchFamily="34" charset="0"/>
                      </a:endParaRPr>
                    </a:p>
                  </a:txBody>
                  <a:tcPr marL="91457" marR="91457" marT="45677" marB="45677"/>
                </a:tc>
                <a:tc hMerge="1">
                  <a:txBody>
                    <a:bodyPr/>
                    <a:lstStyle/>
                    <a:p>
                      <a:endParaRPr lang="th-TH" sz="1600" dirty="0">
                        <a:latin typeface="Tahoma" pitchFamily="34" charset="0"/>
                        <a:ea typeface="Tahoma" pitchFamily="34" charset="0"/>
                        <a:cs typeface="Tahoma" pitchFamily="34" charset="0"/>
                      </a:endParaRPr>
                    </a:p>
                  </a:txBody>
                  <a:tcPr/>
                </a:tc>
                <a:tc hMerge="1">
                  <a:txBody>
                    <a:bodyPr/>
                    <a:lstStyle/>
                    <a:p>
                      <a:endParaRPr lang="th-TH"/>
                    </a:p>
                  </a:txBody>
                  <a:tcPr/>
                </a:tc>
                <a:tc hMerge="1">
                  <a:txBody>
                    <a:bodyPr/>
                    <a:lstStyle/>
                    <a:p>
                      <a:endParaRPr lang="th-TH" sz="1600" dirty="0">
                        <a:latin typeface="Tahoma" pitchFamily="34" charset="0"/>
                        <a:ea typeface="Tahoma" pitchFamily="34" charset="0"/>
                        <a:cs typeface="Tahoma" pitchFamily="34" charset="0"/>
                      </a:endParaRPr>
                    </a:p>
                  </a:txBody>
                  <a:tcPr/>
                </a:tc>
                <a:tc hMerge="1">
                  <a:txBody>
                    <a:bodyPr/>
                    <a:lstStyle/>
                    <a:p>
                      <a:endParaRPr lang="th-TH" sz="1600" dirty="0">
                        <a:latin typeface="Tahoma" pitchFamily="34" charset="0"/>
                        <a:ea typeface="Tahoma" pitchFamily="34" charset="0"/>
                        <a:cs typeface="Tahoma" pitchFamily="34" charset="0"/>
                      </a:endParaRPr>
                    </a:p>
                  </a:txBody>
                  <a:tcPr/>
                </a:tc>
                <a:tc hMerge="1">
                  <a:txBody>
                    <a:bodyPr/>
                    <a:lstStyle/>
                    <a:p>
                      <a:endParaRPr lang="th-TH" sz="1600" dirty="0">
                        <a:latin typeface="Tahoma" pitchFamily="34" charset="0"/>
                        <a:ea typeface="Tahoma" pitchFamily="34" charset="0"/>
                        <a:cs typeface="Tahoma" pitchFamily="34" charset="0"/>
                      </a:endParaRPr>
                    </a:p>
                  </a:txBody>
                  <a:tcPr/>
                </a:tc>
                <a:tc hMerge="1">
                  <a:txBody>
                    <a:bodyPr/>
                    <a:lstStyle/>
                    <a:p>
                      <a:endParaRPr lang="th-TH" sz="1600" dirty="0">
                        <a:latin typeface="Tahoma" pitchFamily="34" charset="0"/>
                        <a:ea typeface="Tahoma" pitchFamily="34" charset="0"/>
                        <a:cs typeface="Tahoma" pitchFamily="34" charset="0"/>
                      </a:endParaRPr>
                    </a:p>
                  </a:txBody>
                  <a:tcPr/>
                </a:tc>
              </a:tr>
              <a:tr h="578986">
                <a:tc>
                  <a:txBody>
                    <a:bodyPr/>
                    <a:lstStyle/>
                    <a:p>
                      <a:r>
                        <a:rPr lang="en-US" sz="1600" b="0" dirty="0" smtClean="0">
                          <a:latin typeface="Tahoma" pitchFamily="34" charset="0"/>
                          <a:ea typeface="Tahoma" pitchFamily="34" charset="0"/>
                          <a:cs typeface="Tahoma" pitchFamily="34" charset="0"/>
                        </a:rPr>
                        <a:t>Type of rice</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r>
                        <a:rPr lang="en-US" sz="1600" b="0" dirty="0" smtClean="0">
                          <a:latin typeface="Tahoma" pitchFamily="34" charset="0"/>
                          <a:ea typeface="Tahoma" pitchFamily="34" charset="0"/>
                          <a:cs typeface="Tahoma" pitchFamily="34" charset="0"/>
                        </a:rPr>
                        <a:t>USA</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r>
                        <a:rPr lang="en-US" sz="1600" b="0" dirty="0" smtClean="0">
                          <a:latin typeface="Tahoma" pitchFamily="34" charset="0"/>
                          <a:ea typeface="Tahoma" pitchFamily="34" charset="0"/>
                          <a:cs typeface="Tahoma" pitchFamily="34" charset="0"/>
                        </a:rPr>
                        <a:t>Uruguay</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r>
                        <a:rPr lang="en-US" sz="1600" b="0" dirty="0" smtClean="0">
                          <a:latin typeface="Tahoma" pitchFamily="34" charset="0"/>
                          <a:ea typeface="Tahoma" pitchFamily="34" charset="0"/>
                          <a:cs typeface="Tahoma" pitchFamily="34" charset="0"/>
                        </a:rPr>
                        <a:t>Thailand</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r>
                        <a:rPr lang="en-US" sz="1600" b="0" dirty="0" smtClean="0">
                          <a:latin typeface="Tahoma" pitchFamily="34" charset="0"/>
                          <a:ea typeface="Tahoma" pitchFamily="34" charset="0"/>
                          <a:cs typeface="Tahoma" pitchFamily="34" charset="0"/>
                        </a:rPr>
                        <a:t>Vietnam</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r>
                        <a:rPr lang="en-US" sz="1600" b="0" dirty="0" smtClean="0">
                          <a:latin typeface="Tahoma" pitchFamily="34" charset="0"/>
                          <a:ea typeface="Tahoma" pitchFamily="34" charset="0"/>
                          <a:cs typeface="Tahoma" pitchFamily="34" charset="0"/>
                        </a:rPr>
                        <a:t>India</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r>
                        <a:rPr lang="en-US" sz="1600" b="0" dirty="0" smtClean="0">
                          <a:latin typeface="Tahoma" pitchFamily="34" charset="0"/>
                          <a:ea typeface="Tahoma" pitchFamily="34" charset="0"/>
                          <a:cs typeface="Tahoma" pitchFamily="34" charset="0"/>
                        </a:rPr>
                        <a:t>Pakistan</a:t>
                      </a:r>
                      <a:endParaRPr lang="th-TH" sz="1600" b="0" dirty="0">
                        <a:latin typeface="Tahoma" pitchFamily="34" charset="0"/>
                        <a:ea typeface="Tahoma" pitchFamily="34" charset="0"/>
                        <a:cs typeface="Tahoma" pitchFamily="34" charset="0"/>
                      </a:endParaRPr>
                    </a:p>
                  </a:txBody>
                  <a:tcPr marL="91457" marR="91457" marT="45677" marB="45677"/>
                </a:tc>
              </a:tr>
              <a:tr h="335171">
                <a:tc>
                  <a:txBody>
                    <a:bodyPr/>
                    <a:lstStyle/>
                    <a:p>
                      <a:r>
                        <a:rPr lang="en-US" sz="1600" b="0" dirty="0" smtClean="0">
                          <a:latin typeface="Tahoma" pitchFamily="34" charset="0"/>
                          <a:ea typeface="Tahoma" pitchFamily="34" charset="0"/>
                          <a:cs typeface="Tahoma" pitchFamily="34" charset="0"/>
                        </a:rPr>
                        <a:t>4-5%</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635</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620</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a:solidFill>
                            <a:schemeClr val="tx1"/>
                          </a:solidFill>
                          <a:latin typeface="Tahoma" pitchFamily="34" charset="0"/>
                          <a:ea typeface="Times New Roman"/>
                          <a:cs typeface="Tahoma" pitchFamily="34" charset="0"/>
                        </a:rPr>
                        <a:t>544</a:t>
                      </a:r>
                      <a:endParaRPr lang="en-US" sz="1800" b="0">
                        <a:solidFill>
                          <a:schemeClr val="tx1"/>
                        </a:solidFill>
                        <a:latin typeface="Tahoma" pitchFamily="34" charset="0"/>
                        <a:ea typeface="Calibri"/>
                        <a:cs typeface="Tahoma" pitchFamily="34" charset="0"/>
                      </a:endParaRPr>
                    </a:p>
                  </a:txBody>
                  <a:tcPr marL="9527" marR="9527" marT="9517" marB="9517" anchor="ctr"/>
                </a:tc>
                <a:tc>
                  <a:txBody>
                    <a:bodyPr/>
                    <a:lstStyle/>
                    <a:p>
                      <a:pPr>
                        <a:lnSpc>
                          <a:spcPct val="115000"/>
                        </a:lnSpc>
                      </a:pPr>
                      <a:endParaRPr lang="en-US" sz="1800" b="0">
                        <a:solidFill>
                          <a:schemeClr val="tx1"/>
                        </a:solidFill>
                        <a:latin typeface="Tahoma" pitchFamily="34" charset="0"/>
                        <a:ea typeface="Times New Roman"/>
                        <a:cs typeface="Tahoma" pitchFamily="34" charset="0"/>
                      </a:endParaRPr>
                    </a:p>
                  </a:txBody>
                  <a:tcPr marL="9527" marR="9527" marT="9517" marB="9517" anchor="ctr"/>
                </a:tc>
                <a:tc>
                  <a:txBody>
                    <a:bodyPr/>
                    <a:lstStyle/>
                    <a:p>
                      <a:pPr>
                        <a:lnSpc>
                          <a:spcPct val="115000"/>
                        </a:lnSpc>
                      </a:pPr>
                      <a:endParaRPr lang="en-US" sz="1800" b="0">
                        <a:solidFill>
                          <a:schemeClr val="tx1"/>
                        </a:solidFill>
                        <a:latin typeface="Tahoma" pitchFamily="34" charset="0"/>
                        <a:ea typeface="Times New Roman"/>
                        <a:cs typeface="Tahoma" pitchFamily="34" charset="0"/>
                      </a:endParaRPr>
                    </a:p>
                  </a:txBody>
                  <a:tcPr marL="9527" marR="9527" marT="9517" marB="9517" anchor="ctr"/>
                </a:tc>
                <a:tc>
                  <a:txBody>
                    <a:bodyPr/>
                    <a:lstStyle/>
                    <a:p>
                      <a:pPr>
                        <a:lnSpc>
                          <a:spcPct val="115000"/>
                        </a:lnSpc>
                      </a:pPr>
                      <a:endParaRPr lang="en-US" sz="1800" b="0">
                        <a:solidFill>
                          <a:schemeClr val="tx1"/>
                        </a:solidFill>
                        <a:latin typeface="Tahoma" pitchFamily="34" charset="0"/>
                        <a:ea typeface="Times New Roman"/>
                        <a:cs typeface="Tahoma" pitchFamily="34" charset="0"/>
                      </a:endParaRPr>
                    </a:p>
                  </a:txBody>
                  <a:tcPr marL="9527" marR="9527" marT="9517" marB="9517" anchor="ctr"/>
                </a:tc>
              </a:tr>
              <a:tr h="370495">
                <a:tc>
                  <a:txBody>
                    <a:bodyPr/>
                    <a:lstStyle/>
                    <a:p>
                      <a:r>
                        <a:rPr lang="en-US" sz="1600" b="0" dirty="0" smtClean="0">
                          <a:latin typeface="Tahoma" pitchFamily="34" charset="0"/>
                          <a:ea typeface="Tahoma" pitchFamily="34" charset="0"/>
                          <a:cs typeface="Tahoma" pitchFamily="34" charset="0"/>
                        </a:rPr>
                        <a:t>5%</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pPr>
                        <a:lnSpc>
                          <a:spcPct val="115000"/>
                        </a:lnSpc>
                      </a:pPr>
                      <a:endParaRPr lang="en-US" sz="1800" b="0" dirty="0">
                        <a:solidFill>
                          <a:schemeClr val="tx1"/>
                        </a:solidFill>
                        <a:latin typeface="Tahoma" pitchFamily="34" charset="0"/>
                        <a:ea typeface="Times New Roman"/>
                        <a:cs typeface="Tahoma" pitchFamily="34" charset="0"/>
                      </a:endParaRPr>
                    </a:p>
                  </a:txBody>
                  <a:tcPr marL="9527" marR="9527" marT="9517" marB="9517" anchor="ctr"/>
                </a:tc>
                <a:tc>
                  <a:txBody>
                    <a:bodyPr/>
                    <a:lstStyle/>
                    <a:p>
                      <a:pPr>
                        <a:lnSpc>
                          <a:spcPct val="115000"/>
                        </a:lnSpc>
                      </a:pPr>
                      <a:endParaRPr lang="en-US" sz="1800" b="0" dirty="0">
                        <a:solidFill>
                          <a:schemeClr val="tx1"/>
                        </a:solidFill>
                        <a:latin typeface="Tahoma" pitchFamily="34" charset="0"/>
                        <a:ea typeface="Times New Roman"/>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527</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400</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440</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a:solidFill>
                            <a:schemeClr val="tx1"/>
                          </a:solidFill>
                          <a:latin typeface="Tahoma" pitchFamily="34" charset="0"/>
                          <a:ea typeface="Times New Roman"/>
                          <a:cs typeface="Tahoma" pitchFamily="34" charset="0"/>
                        </a:rPr>
                        <a:t>425</a:t>
                      </a:r>
                      <a:endParaRPr lang="en-US" sz="1800" b="0">
                        <a:solidFill>
                          <a:schemeClr val="tx1"/>
                        </a:solidFill>
                        <a:latin typeface="Tahoma" pitchFamily="34" charset="0"/>
                        <a:ea typeface="Calibri"/>
                        <a:cs typeface="Tahoma" pitchFamily="34" charset="0"/>
                      </a:endParaRPr>
                    </a:p>
                  </a:txBody>
                  <a:tcPr marL="9527" marR="9527" marT="9517" marB="9517" anchor="ctr"/>
                </a:tc>
              </a:tr>
              <a:tr h="335171">
                <a:tc>
                  <a:txBody>
                    <a:bodyPr/>
                    <a:lstStyle/>
                    <a:p>
                      <a:r>
                        <a:rPr lang="en-US" sz="1600" b="0" dirty="0" smtClean="0">
                          <a:latin typeface="Tahoma" pitchFamily="34" charset="0"/>
                          <a:ea typeface="Tahoma" pitchFamily="34" charset="0"/>
                          <a:cs typeface="Tahoma" pitchFamily="34" charset="0"/>
                        </a:rPr>
                        <a:t>10%</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625</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a:solidFill>
                            <a:schemeClr val="tx1"/>
                          </a:solidFill>
                          <a:latin typeface="Tahoma" pitchFamily="34" charset="0"/>
                          <a:ea typeface="Times New Roman"/>
                          <a:cs typeface="Tahoma" pitchFamily="34" charset="0"/>
                        </a:rPr>
                        <a:t>610</a:t>
                      </a:r>
                      <a:endParaRPr lang="en-US" sz="1800" b="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521</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395</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nSpc>
                          <a:spcPct val="115000"/>
                        </a:lnSpc>
                      </a:pPr>
                      <a:endParaRPr lang="en-US" sz="1800" b="0" dirty="0">
                        <a:solidFill>
                          <a:schemeClr val="tx1"/>
                        </a:solidFill>
                        <a:latin typeface="Tahoma" pitchFamily="34" charset="0"/>
                        <a:ea typeface="Times New Roman"/>
                        <a:cs typeface="Tahoma" pitchFamily="34" charset="0"/>
                      </a:endParaRPr>
                    </a:p>
                  </a:txBody>
                  <a:tcPr marL="9527" marR="9527" marT="9517" marB="9517" anchor="ctr"/>
                </a:tc>
                <a:tc>
                  <a:txBody>
                    <a:bodyPr/>
                    <a:lstStyle/>
                    <a:p>
                      <a:pPr>
                        <a:lnSpc>
                          <a:spcPct val="115000"/>
                        </a:lnSpc>
                      </a:pPr>
                      <a:endParaRPr lang="en-US" sz="1800" b="0">
                        <a:solidFill>
                          <a:schemeClr val="tx1"/>
                        </a:solidFill>
                        <a:latin typeface="Tahoma" pitchFamily="34" charset="0"/>
                        <a:ea typeface="Times New Roman"/>
                        <a:cs typeface="Tahoma" pitchFamily="34" charset="0"/>
                      </a:endParaRPr>
                    </a:p>
                  </a:txBody>
                  <a:tcPr marL="9527" marR="9527" marT="9517" marB="9517" anchor="ctr"/>
                </a:tc>
              </a:tr>
              <a:tr h="335171">
                <a:tc>
                  <a:txBody>
                    <a:bodyPr/>
                    <a:lstStyle/>
                    <a:p>
                      <a:r>
                        <a:rPr lang="en-US" sz="1600" b="0" dirty="0" smtClean="0">
                          <a:latin typeface="Tahoma" pitchFamily="34" charset="0"/>
                          <a:ea typeface="Tahoma" pitchFamily="34" charset="0"/>
                          <a:cs typeface="Tahoma" pitchFamily="34" charset="0"/>
                        </a:rPr>
                        <a:t>15%</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pPr algn="ctr">
                        <a:lnSpc>
                          <a:spcPct val="115000"/>
                        </a:lnSpc>
                        <a:spcAft>
                          <a:spcPts val="0"/>
                        </a:spcAft>
                      </a:pPr>
                      <a:r>
                        <a:rPr lang="en-US" sz="1800" b="0">
                          <a:solidFill>
                            <a:schemeClr val="tx1"/>
                          </a:solidFill>
                          <a:latin typeface="Tahoma" pitchFamily="34" charset="0"/>
                          <a:ea typeface="Times New Roman"/>
                          <a:cs typeface="Tahoma" pitchFamily="34" charset="0"/>
                        </a:rPr>
                        <a:t>605</a:t>
                      </a:r>
                      <a:endParaRPr lang="en-US" sz="1800" b="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a:solidFill>
                            <a:schemeClr val="tx1"/>
                          </a:solidFill>
                          <a:latin typeface="Tahoma" pitchFamily="34" charset="0"/>
                          <a:ea typeface="Times New Roman"/>
                          <a:cs typeface="Tahoma" pitchFamily="34" charset="0"/>
                        </a:rPr>
                        <a:t>600</a:t>
                      </a:r>
                      <a:endParaRPr lang="en-US" sz="1800" b="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525</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380</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nSpc>
                          <a:spcPct val="115000"/>
                        </a:lnSpc>
                      </a:pPr>
                      <a:endParaRPr lang="en-US" sz="1800" b="0" dirty="0">
                        <a:solidFill>
                          <a:schemeClr val="tx1"/>
                        </a:solidFill>
                        <a:latin typeface="Tahoma" pitchFamily="34" charset="0"/>
                        <a:ea typeface="Times New Roman"/>
                        <a:cs typeface="Tahoma" pitchFamily="34" charset="0"/>
                      </a:endParaRPr>
                    </a:p>
                  </a:txBody>
                  <a:tcPr marL="9527" marR="9527" marT="9517" marB="9517" anchor="ctr"/>
                </a:tc>
                <a:tc>
                  <a:txBody>
                    <a:bodyPr/>
                    <a:lstStyle/>
                    <a:p>
                      <a:pPr>
                        <a:lnSpc>
                          <a:spcPct val="115000"/>
                        </a:lnSpc>
                      </a:pPr>
                      <a:endParaRPr lang="en-US" sz="1800" b="0" dirty="0">
                        <a:solidFill>
                          <a:schemeClr val="tx1"/>
                        </a:solidFill>
                        <a:latin typeface="Tahoma" pitchFamily="34" charset="0"/>
                        <a:ea typeface="Times New Roman"/>
                        <a:cs typeface="Tahoma" pitchFamily="34" charset="0"/>
                      </a:endParaRPr>
                    </a:p>
                  </a:txBody>
                  <a:tcPr marL="9527" marR="9527" marT="9517" marB="9517" anchor="ctr"/>
                </a:tc>
              </a:tr>
              <a:tr h="335171">
                <a:tc>
                  <a:txBody>
                    <a:bodyPr/>
                    <a:lstStyle/>
                    <a:p>
                      <a:r>
                        <a:rPr lang="en-US" sz="1600" b="0" dirty="0" smtClean="0">
                          <a:latin typeface="Tahoma" pitchFamily="34" charset="0"/>
                          <a:ea typeface="Tahoma" pitchFamily="34" charset="0"/>
                          <a:cs typeface="Tahoma" pitchFamily="34" charset="0"/>
                        </a:rPr>
                        <a:t>25%</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pPr>
                        <a:lnSpc>
                          <a:spcPct val="115000"/>
                        </a:lnSpc>
                      </a:pPr>
                      <a:endParaRPr lang="en-US" sz="1800" b="0" dirty="0">
                        <a:solidFill>
                          <a:schemeClr val="tx1"/>
                        </a:solidFill>
                        <a:latin typeface="Tahoma" pitchFamily="34" charset="0"/>
                        <a:ea typeface="Times New Roman"/>
                        <a:cs typeface="Tahoma" pitchFamily="34" charset="0"/>
                      </a:endParaRPr>
                    </a:p>
                  </a:txBody>
                  <a:tcPr marL="9527" marR="9527" marT="9517" marB="9517" anchor="ctr"/>
                </a:tc>
                <a:tc>
                  <a:txBody>
                    <a:bodyPr/>
                    <a:lstStyle/>
                    <a:p>
                      <a:pPr>
                        <a:lnSpc>
                          <a:spcPct val="115000"/>
                        </a:lnSpc>
                      </a:pPr>
                      <a:endParaRPr lang="en-US" sz="1800" b="0">
                        <a:solidFill>
                          <a:schemeClr val="tx1"/>
                        </a:solidFill>
                        <a:latin typeface="Tahoma" pitchFamily="34" charset="0"/>
                        <a:ea typeface="Times New Roman"/>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523</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365</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395</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375</a:t>
                      </a:r>
                      <a:endParaRPr lang="en-US" sz="1800" b="0" dirty="0">
                        <a:solidFill>
                          <a:schemeClr val="tx1"/>
                        </a:solidFill>
                        <a:latin typeface="Tahoma" pitchFamily="34" charset="0"/>
                        <a:ea typeface="Calibri"/>
                        <a:cs typeface="Tahoma" pitchFamily="34" charset="0"/>
                      </a:endParaRPr>
                    </a:p>
                  </a:txBody>
                  <a:tcPr marL="9527" marR="9527" marT="9517" marB="9517" anchor="ctr"/>
                </a:tc>
              </a:tr>
              <a:tr h="335171">
                <a:tc>
                  <a:txBody>
                    <a:bodyPr/>
                    <a:lstStyle/>
                    <a:p>
                      <a:r>
                        <a:rPr lang="en-US" sz="1600" b="0" dirty="0" smtClean="0">
                          <a:latin typeface="Tahoma" pitchFamily="34" charset="0"/>
                          <a:ea typeface="Tahoma" pitchFamily="34" charset="0"/>
                          <a:cs typeface="Tahoma" pitchFamily="34" charset="0"/>
                        </a:rPr>
                        <a:t>Parboiled</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pPr>
                        <a:lnSpc>
                          <a:spcPct val="115000"/>
                        </a:lnSpc>
                      </a:pPr>
                      <a:endParaRPr lang="en-US" sz="1800" b="0">
                        <a:solidFill>
                          <a:schemeClr val="tx1"/>
                        </a:solidFill>
                        <a:latin typeface="Tahoma" pitchFamily="34" charset="0"/>
                        <a:ea typeface="Times New Roman"/>
                        <a:cs typeface="Tahoma" pitchFamily="34" charset="0"/>
                      </a:endParaRPr>
                    </a:p>
                  </a:txBody>
                  <a:tcPr marL="9527" marR="9527" marT="9517" marB="9517" anchor="ctr"/>
                </a:tc>
                <a:tc>
                  <a:txBody>
                    <a:bodyPr/>
                    <a:lstStyle/>
                    <a:p>
                      <a:pPr>
                        <a:lnSpc>
                          <a:spcPct val="115000"/>
                        </a:lnSpc>
                      </a:pPr>
                      <a:endParaRPr lang="en-US" sz="1800" b="0">
                        <a:solidFill>
                          <a:schemeClr val="tx1"/>
                        </a:solidFill>
                        <a:latin typeface="Tahoma" pitchFamily="34" charset="0"/>
                        <a:ea typeface="Times New Roman"/>
                        <a:cs typeface="Tahoma" pitchFamily="34" charset="0"/>
                      </a:endParaRPr>
                    </a:p>
                  </a:txBody>
                  <a:tcPr marL="9527" marR="9527" marT="9517" marB="9517" anchor="ctr"/>
                </a:tc>
                <a:tc>
                  <a:txBody>
                    <a:bodyPr/>
                    <a:lstStyle/>
                    <a:p>
                      <a:pPr algn="ctr">
                        <a:lnSpc>
                          <a:spcPct val="115000"/>
                        </a:lnSpc>
                        <a:spcAft>
                          <a:spcPts val="0"/>
                        </a:spcAft>
                      </a:pPr>
                      <a:r>
                        <a:rPr lang="en-US" sz="1800" b="0">
                          <a:solidFill>
                            <a:schemeClr val="tx1"/>
                          </a:solidFill>
                          <a:latin typeface="Tahoma" pitchFamily="34" charset="0"/>
                          <a:ea typeface="Times New Roman"/>
                          <a:cs typeface="Tahoma" pitchFamily="34" charset="0"/>
                        </a:rPr>
                        <a:t>550</a:t>
                      </a:r>
                      <a:endParaRPr lang="en-US" sz="1800" b="0">
                        <a:solidFill>
                          <a:schemeClr val="tx1"/>
                        </a:solidFill>
                        <a:latin typeface="Tahoma" pitchFamily="34" charset="0"/>
                        <a:ea typeface="Calibri"/>
                        <a:cs typeface="Tahoma" pitchFamily="34" charset="0"/>
                      </a:endParaRPr>
                    </a:p>
                  </a:txBody>
                  <a:tcPr marL="9527" marR="9527" marT="9517" marB="9517" anchor="ctr"/>
                </a:tc>
                <a:tc>
                  <a:txBody>
                    <a:bodyPr/>
                    <a:lstStyle/>
                    <a:p>
                      <a:pPr>
                        <a:lnSpc>
                          <a:spcPct val="115000"/>
                        </a:lnSpc>
                      </a:pPr>
                      <a:endParaRPr lang="en-US" sz="1800" b="0" dirty="0">
                        <a:solidFill>
                          <a:schemeClr val="tx1"/>
                        </a:solidFill>
                        <a:latin typeface="Tahoma" pitchFamily="34" charset="0"/>
                        <a:ea typeface="Times New Roman"/>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420</a:t>
                      </a:r>
                      <a:endParaRPr lang="en-US" sz="1800" b="0" dirty="0">
                        <a:solidFill>
                          <a:schemeClr val="tx1"/>
                        </a:solidFill>
                        <a:latin typeface="Tahoma" pitchFamily="34" charset="0"/>
                        <a:ea typeface="Calibri"/>
                        <a:cs typeface="Tahoma" pitchFamily="34" charset="0"/>
                      </a:endParaRPr>
                    </a:p>
                  </a:txBody>
                  <a:tcPr marL="9527" marR="9527" marT="9517" marB="9517" anchor="ctr"/>
                </a:tc>
                <a:tc>
                  <a:txBody>
                    <a:bodyPr/>
                    <a:lstStyle/>
                    <a:p>
                      <a:pPr algn="ctr">
                        <a:lnSpc>
                          <a:spcPct val="115000"/>
                        </a:lnSpc>
                        <a:spcAft>
                          <a:spcPts val="0"/>
                        </a:spcAft>
                      </a:pPr>
                      <a:r>
                        <a:rPr lang="en-US" sz="1800" b="0" dirty="0">
                          <a:solidFill>
                            <a:schemeClr val="tx1"/>
                          </a:solidFill>
                          <a:latin typeface="Tahoma" pitchFamily="34" charset="0"/>
                          <a:ea typeface="Times New Roman"/>
                          <a:cs typeface="Tahoma" pitchFamily="34" charset="0"/>
                        </a:rPr>
                        <a:t>450</a:t>
                      </a:r>
                      <a:endParaRPr lang="en-US" sz="1800" b="0" dirty="0">
                        <a:solidFill>
                          <a:schemeClr val="tx1"/>
                        </a:solidFill>
                        <a:latin typeface="Tahoma" pitchFamily="34" charset="0"/>
                        <a:ea typeface="Calibri"/>
                        <a:cs typeface="Tahoma" pitchFamily="34" charset="0"/>
                      </a:endParaRPr>
                    </a:p>
                  </a:txBody>
                  <a:tcPr marL="9527" marR="9527" marT="9517" marB="9517" anchor="ctr"/>
                </a:tc>
              </a:tr>
              <a:tr h="397509">
                <a:tc>
                  <a:txBody>
                    <a:bodyPr/>
                    <a:lstStyle/>
                    <a:p>
                      <a:r>
                        <a:rPr lang="en-US" sz="1600" b="0" dirty="0" err="1" smtClean="0">
                          <a:latin typeface="Tahoma" pitchFamily="34" charset="0"/>
                          <a:ea typeface="Tahoma" pitchFamily="34" charset="0"/>
                          <a:cs typeface="Tahoma" pitchFamily="34" charset="0"/>
                        </a:rPr>
                        <a:t>Jamine</a:t>
                      </a:r>
                      <a:endParaRPr lang="th-TH" sz="1600" b="0" dirty="0">
                        <a:latin typeface="Tahoma" pitchFamily="34" charset="0"/>
                        <a:ea typeface="Tahoma" pitchFamily="34" charset="0"/>
                        <a:cs typeface="Tahoma" pitchFamily="34" charset="0"/>
                      </a:endParaRPr>
                    </a:p>
                  </a:txBody>
                  <a:tcPr marL="91457" marR="91457" marT="45677" marB="45677"/>
                </a:tc>
                <a:tc>
                  <a:txBody>
                    <a:bodyPr/>
                    <a:lstStyle/>
                    <a:p>
                      <a:endParaRPr lang="th-TH" sz="1800" b="0" dirty="0">
                        <a:latin typeface="Tahoma" pitchFamily="34" charset="0"/>
                        <a:ea typeface="Tahoma" pitchFamily="34" charset="0"/>
                        <a:cs typeface="Tahoma" pitchFamily="34" charset="0"/>
                      </a:endParaRPr>
                    </a:p>
                  </a:txBody>
                  <a:tcPr marL="91457" marR="91457" marT="45677" marB="45677"/>
                </a:tc>
                <a:tc>
                  <a:txBody>
                    <a:bodyPr/>
                    <a:lstStyle/>
                    <a:p>
                      <a:endParaRPr lang="th-TH" sz="1800" b="0" dirty="0">
                        <a:latin typeface="Tahoma" pitchFamily="34" charset="0"/>
                        <a:ea typeface="Tahoma" pitchFamily="34" charset="0"/>
                        <a:cs typeface="Tahoma" pitchFamily="34" charset="0"/>
                      </a:endParaRPr>
                    </a:p>
                  </a:txBody>
                  <a:tcPr marL="91457" marR="91457" marT="45677" marB="45677"/>
                </a:tc>
                <a:tc>
                  <a:txBody>
                    <a:bodyPr/>
                    <a:lstStyle/>
                    <a:p>
                      <a:r>
                        <a:rPr lang="en-US" sz="1800" b="0" dirty="0" smtClean="0">
                          <a:latin typeface="Tahoma" pitchFamily="34" charset="0"/>
                          <a:ea typeface="Tahoma" pitchFamily="34" charset="0"/>
                          <a:cs typeface="Tahoma" pitchFamily="34" charset="0"/>
                        </a:rPr>
                        <a:t>1,166</a:t>
                      </a:r>
                      <a:endParaRPr lang="th-TH" sz="1800" b="0" dirty="0">
                        <a:latin typeface="Tahoma" pitchFamily="34" charset="0"/>
                        <a:ea typeface="Tahoma" pitchFamily="34" charset="0"/>
                        <a:cs typeface="Tahoma" pitchFamily="34" charset="0"/>
                      </a:endParaRPr>
                    </a:p>
                  </a:txBody>
                  <a:tcPr marL="91457" marR="91457" marT="45677" marB="45677"/>
                </a:tc>
                <a:tc>
                  <a:txBody>
                    <a:bodyPr/>
                    <a:lstStyle/>
                    <a:p>
                      <a:endParaRPr lang="th-TH" sz="1800" b="0" dirty="0">
                        <a:latin typeface="Tahoma" pitchFamily="34" charset="0"/>
                        <a:ea typeface="Tahoma" pitchFamily="34" charset="0"/>
                        <a:cs typeface="Tahoma" pitchFamily="34" charset="0"/>
                      </a:endParaRPr>
                    </a:p>
                  </a:txBody>
                  <a:tcPr marL="91457" marR="91457" marT="45677" marB="45677"/>
                </a:tc>
                <a:tc>
                  <a:txBody>
                    <a:bodyPr/>
                    <a:lstStyle/>
                    <a:p>
                      <a:endParaRPr lang="th-TH" sz="1800" b="0" dirty="0">
                        <a:latin typeface="Tahoma" pitchFamily="34" charset="0"/>
                        <a:ea typeface="Tahoma" pitchFamily="34" charset="0"/>
                        <a:cs typeface="Tahoma" pitchFamily="34" charset="0"/>
                      </a:endParaRPr>
                    </a:p>
                  </a:txBody>
                  <a:tcPr marL="91457" marR="91457" marT="45677" marB="45677"/>
                </a:tc>
                <a:tc>
                  <a:txBody>
                    <a:bodyPr/>
                    <a:lstStyle/>
                    <a:p>
                      <a:endParaRPr lang="th-TH" sz="1800" b="0" dirty="0">
                        <a:latin typeface="Tahoma" pitchFamily="34" charset="0"/>
                        <a:ea typeface="Tahoma" pitchFamily="34" charset="0"/>
                        <a:cs typeface="Tahoma" pitchFamily="34" charset="0"/>
                      </a:endParaRPr>
                    </a:p>
                  </a:txBody>
                  <a:tcPr marL="91457" marR="91457" marT="45677" marB="45677"/>
                </a:tc>
              </a:tr>
              <a:tr h="578986">
                <a:tc gridSpan="7">
                  <a:txBody>
                    <a:bodyPr/>
                    <a:lstStyle/>
                    <a:p>
                      <a:r>
                        <a:rPr lang="en-US" sz="1400" b="0" dirty="0" smtClean="0">
                          <a:latin typeface="Tahoma" pitchFamily="34" charset="0"/>
                          <a:ea typeface="Tahoma" pitchFamily="34" charset="0"/>
                          <a:cs typeface="Tahoma" pitchFamily="34" charset="0"/>
                        </a:rPr>
                        <a:t>Unit: US$ </a:t>
                      </a:r>
                      <a:r>
                        <a:rPr lang="th-TH" sz="1400" b="0" dirty="0" smtClean="0">
                          <a:latin typeface="Tahoma" pitchFamily="34" charset="0"/>
                          <a:ea typeface="Tahoma" pitchFamily="34" charset="0"/>
                          <a:cs typeface="Tahoma" pitchFamily="34" charset="0"/>
                        </a:rPr>
                        <a:t>ต่อตัน </a:t>
                      </a:r>
                    </a:p>
                    <a:p>
                      <a:r>
                        <a:rPr lang="en-US" sz="1400" b="0" dirty="0" smtClean="0">
                          <a:latin typeface="Tahoma" pitchFamily="34" charset="0"/>
                          <a:ea typeface="Tahoma" pitchFamily="34" charset="0"/>
                          <a:cs typeface="Tahoma" pitchFamily="34" charset="0"/>
                        </a:rPr>
                        <a:t>Source: FAO rice price update November 2012 </a:t>
                      </a:r>
                      <a:r>
                        <a:rPr lang="th-TH" sz="1400" b="0" dirty="0" smtClean="0">
                          <a:latin typeface="Tahoma" pitchFamily="34" charset="0"/>
                          <a:ea typeface="Tahoma" pitchFamily="34" charset="0"/>
                          <a:cs typeface="Tahoma" pitchFamily="34" charset="0"/>
                        </a:rPr>
                        <a:t>ใน</a:t>
                      </a:r>
                      <a:r>
                        <a:rPr lang="en-US" sz="1400" b="0" dirty="0" smtClean="0">
                          <a:latin typeface="Tahoma" pitchFamily="34" charset="0"/>
                          <a:ea typeface="Tahoma" pitchFamily="34" charset="0"/>
                          <a:cs typeface="Tahoma" pitchFamily="34" charset="0"/>
                        </a:rPr>
                        <a:t> </a:t>
                      </a:r>
                      <a:r>
                        <a:rPr lang="en-US" sz="1800" b="0" dirty="0" smtClean="0">
                          <a:solidFill>
                            <a:schemeClr val="tx1"/>
                          </a:solidFill>
                          <a:hlinkClick r:id=""/>
                        </a:rPr>
                        <a:t>http://www.thairiceexporters.or.th/</a:t>
                      </a:r>
                      <a:endParaRPr lang="th-TH" sz="1800" b="0" dirty="0">
                        <a:solidFill>
                          <a:schemeClr val="tx1"/>
                        </a:solidFill>
                        <a:latin typeface="Tahoma" pitchFamily="34" charset="0"/>
                        <a:ea typeface="Tahoma" pitchFamily="34" charset="0"/>
                        <a:cs typeface="Tahoma" pitchFamily="34" charset="0"/>
                      </a:endParaRPr>
                    </a:p>
                  </a:txBody>
                  <a:tcPr marL="91457" marR="91457" marT="45677" marB="45677"/>
                </a:tc>
                <a:tc hMerge="1">
                  <a:txBody>
                    <a:bodyPr/>
                    <a:lstStyle/>
                    <a:p>
                      <a:endParaRPr lang="th-TH" sz="1600" dirty="0">
                        <a:latin typeface="Tahoma" pitchFamily="34" charset="0"/>
                        <a:ea typeface="Tahoma" pitchFamily="34" charset="0"/>
                        <a:cs typeface="Tahoma" pitchFamily="34" charset="0"/>
                      </a:endParaRPr>
                    </a:p>
                  </a:txBody>
                  <a:tcPr/>
                </a:tc>
                <a:tc hMerge="1">
                  <a:txBody>
                    <a:bodyPr/>
                    <a:lstStyle/>
                    <a:p>
                      <a:endParaRPr lang="th-TH"/>
                    </a:p>
                  </a:txBody>
                  <a:tcPr/>
                </a:tc>
                <a:tc hMerge="1">
                  <a:txBody>
                    <a:bodyPr/>
                    <a:lstStyle/>
                    <a:p>
                      <a:endParaRPr lang="th-TH" sz="1600" dirty="0">
                        <a:latin typeface="Tahoma" pitchFamily="34" charset="0"/>
                        <a:ea typeface="Tahoma" pitchFamily="34" charset="0"/>
                        <a:cs typeface="Tahoma" pitchFamily="34" charset="0"/>
                      </a:endParaRPr>
                    </a:p>
                  </a:txBody>
                  <a:tcPr/>
                </a:tc>
                <a:tc hMerge="1">
                  <a:txBody>
                    <a:bodyPr/>
                    <a:lstStyle/>
                    <a:p>
                      <a:endParaRPr lang="th-TH" sz="1600">
                        <a:latin typeface="Tahoma" pitchFamily="34" charset="0"/>
                        <a:ea typeface="Tahoma" pitchFamily="34" charset="0"/>
                        <a:cs typeface="Tahoma" pitchFamily="34" charset="0"/>
                      </a:endParaRPr>
                    </a:p>
                  </a:txBody>
                  <a:tcPr/>
                </a:tc>
                <a:tc hMerge="1">
                  <a:txBody>
                    <a:bodyPr/>
                    <a:lstStyle/>
                    <a:p>
                      <a:endParaRPr lang="th-TH" sz="1600" dirty="0">
                        <a:latin typeface="Tahoma" pitchFamily="34" charset="0"/>
                        <a:ea typeface="Tahoma" pitchFamily="34" charset="0"/>
                        <a:cs typeface="Tahoma" pitchFamily="34" charset="0"/>
                      </a:endParaRPr>
                    </a:p>
                  </a:txBody>
                  <a:tcPr/>
                </a:tc>
                <a:tc hMerge="1">
                  <a:txBody>
                    <a:bodyPr/>
                    <a:lstStyle/>
                    <a:p>
                      <a:endParaRPr lang="th-TH" sz="1600" dirty="0">
                        <a:latin typeface="Tahoma" pitchFamily="34" charset="0"/>
                        <a:ea typeface="Tahoma" pitchFamily="34" charset="0"/>
                        <a:cs typeface="Tahoma" pitchFamily="34" charset="0"/>
                      </a:endParaRPr>
                    </a:p>
                  </a:txBody>
                  <a:tcPr/>
                </a:tc>
              </a:tr>
            </a:tbl>
          </a:graphicData>
        </a:graphic>
      </p:graphicFrame>
      <p:sp>
        <p:nvSpPr>
          <p:cNvPr id="64594" name="สี่เหลี่ยมผืนผ้า 18"/>
          <p:cNvSpPr>
            <a:spLocks noChangeArrowheads="1"/>
          </p:cNvSpPr>
          <p:nvPr/>
        </p:nvSpPr>
        <p:spPr bwMode="auto">
          <a:xfrm>
            <a:off x="3392488" y="-4763"/>
            <a:ext cx="5751512" cy="261938"/>
          </a:xfrm>
          <a:prstGeom prst="rect">
            <a:avLst/>
          </a:prstGeom>
          <a:solidFill>
            <a:srgbClr val="0033CC"/>
          </a:solidFill>
          <a:ln w="9525">
            <a:noFill/>
            <a:miter lim="800000"/>
            <a:headEnd/>
            <a:tailEnd/>
          </a:ln>
        </p:spPr>
        <p:txBody>
          <a:bodyPr>
            <a:spAutoFit/>
          </a:bodyPr>
          <a:lstStyle/>
          <a:p>
            <a:pPr lvl="1" algn="r">
              <a:spcBef>
                <a:spcPct val="20000"/>
              </a:spcBef>
            </a:pPr>
            <a:r>
              <a:rPr lang="en-US" altLang="th-TH" sz="1100" b="1">
                <a:solidFill>
                  <a:schemeClr val="bg1"/>
                </a:solidFill>
                <a:latin typeface="Tahoma" pitchFamily="34" charset="0"/>
              </a:rPr>
              <a:t>7. What Factors Causing a Reduction of Thai Rice  in Export Markets?</a:t>
            </a:r>
            <a:endParaRPr lang="th-TH" altLang="th-TH" sz="1100">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Box 8"/>
          <p:cNvSpPr txBox="1">
            <a:spLocks noChangeArrowheads="1"/>
          </p:cNvSpPr>
          <p:nvPr/>
        </p:nvSpPr>
        <p:spPr bwMode="auto">
          <a:xfrm>
            <a:off x="0" y="357188"/>
            <a:ext cx="9144000" cy="830262"/>
          </a:xfrm>
          <a:prstGeom prst="rect">
            <a:avLst/>
          </a:prstGeom>
          <a:solidFill>
            <a:srgbClr val="006600"/>
          </a:solidFill>
          <a:ln w="9525">
            <a:noFill/>
            <a:miter lim="800000"/>
            <a:headEnd/>
            <a:tailEnd/>
          </a:ln>
        </p:spPr>
        <p:txBody>
          <a:bodyPr>
            <a:spAutoFit/>
          </a:bodyPr>
          <a:lstStyle/>
          <a:p>
            <a:r>
              <a:rPr lang="en-US" altLang="th-TH" sz="2400" b="1">
                <a:solidFill>
                  <a:schemeClr val="bg1"/>
                </a:solidFill>
                <a:latin typeface="Tahoma" pitchFamily="34" charset="0"/>
                <a:sym typeface="Wingdings" pitchFamily="2" charset="2"/>
              </a:rPr>
              <a:t>7.3 A Decline in Demand for Thai Rice and Loss of Market Share</a:t>
            </a:r>
            <a:endParaRPr lang="th-TH" altLang="th-TH" sz="2400" b="1">
              <a:solidFill>
                <a:schemeClr val="bg1"/>
              </a:solidFill>
              <a:latin typeface="Tahoma" pitchFamily="34" charset="0"/>
            </a:endParaRPr>
          </a:p>
        </p:txBody>
      </p:sp>
      <p:sp>
        <p:nvSpPr>
          <p:cNvPr id="11" name="Slide Number Placeholder 29"/>
          <p:cNvSpPr>
            <a:spLocks noGrp="1"/>
          </p:cNvSpPr>
          <p:nvPr>
            <p:ph type="sldNum" sz="quarter" idx="12"/>
          </p:nvPr>
        </p:nvSpPr>
        <p:spPr>
          <a:xfrm flipH="1">
            <a:off x="8358188" y="6596063"/>
            <a:ext cx="642937" cy="261937"/>
          </a:xfrm>
        </p:spPr>
        <p:txBody>
          <a:bodyPr/>
          <a:lstStyle/>
          <a:p>
            <a:pPr algn="ctr">
              <a:defRPr/>
            </a:pPr>
            <a:fld id="{FA587414-5D75-4A71-B6EA-2AA9A6E404F9}" type="slidenum">
              <a:rPr lang="en-US" sz="1000" smtClean="0">
                <a:latin typeface="Tahoma" pitchFamily="34" charset="0"/>
              </a:rPr>
              <a:pPr algn="ctr">
                <a:defRPr/>
              </a:pPr>
              <a:t>63</a:t>
            </a:fld>
            <a:endParaRPr lang="en-US" sz="1000" dirty="0" smtClean="0">
              <a:latin typeface="Tahoma" pitchFamily="34" charset="0"/>
            </a:endParaRPr>
          </a:p>
        </p:txBody>
      </p:sp>
      <p:graphicFrame>
        <p:nvGraphicFramePr>
          <p:cNvPr id="14" name="Table 13"/>
          <p:cNvGraphicFramePr>
            <a:graphicFrameLocks noGrp="1"/>
          </p:cNvGraphicFramePr>
          <p:nvPr/>
        </p:nvGraphicFramePr>
        <p:xfrm>
          <a:off x="428625" y="2276475"/>
          <a:ext cx="7858125" cy="3184527"/>
        </p:xfrm>
        <a:graphic>
          <a:graphicData uri="http://schemas.openxmlformats.org/drawingml/2006/table">
            <a:tbl>
              <a:tblPr firstRow="1" bandRow="1">
                <a:tableStyleId>{5C22544A-7EE6-4342-B048-85BDC9FD1C3A}</a:tableStyleId>
              </a:tblPr>
              <a:tblGrid>
                <a:gridCol w="1983135"/>
                <a:gridCol w="1945929"/>
                <a:gridCol w="2104854"/>
                <a:gridCol w="1824207"/>
              </a:tblGrid>
              <a:tr h="558339">
                <a:tc>
                  <a:txBody>
                    <a:bodyPr/>
                    <a:lstStyle/>
                    <a:p>
                      <a:pPr algn="ctr" fontAlgn="b"/>
                      <a:r>
                        <a:rPr lang="en-US" sz="1800" b="1" i="0" u="none" strike="noStrike" dirty="0" smtClean="0">
                          <a:solidFill>
                            <a:schemeClr val="bg1"/>
                          </a:solidFill>
                          <a:latin typeface="Tahoma" pitchFamily="34" charset="0"/>
                          <a:cs typeface="Tahoma" pitchFamily="34" charset="0"/>
                        </a:rPr>
                        <a:t>Region</a:t>
                      </a:r>
                      <a:endParaRPr lang="th-TH" sz="1800" b="1" i="0" u="none" strike="noStrike" dirty="0">
                        <a:solidFill>
                          <a:schemeClr val="bg1"/>
                        </a:solidFill>
                        <a:latin typeface="Tahoma" pitchFamily="34" charset="0"/>
                        <a:cs typeface="Tahoma" pitchFamily="34" charset="0"/>
                      </a:endParaRPr>
                    </a:p>
                  </a:txBody>
                  <a:tcPr marL="9525" marR="9525" marT="9524" marB="0" anchor="b">
                    <a:solidFill>
                      <a:srgbClr val="7030A0"/>
                    </a:solidFill>
                  </a:tcPr>
                </a:tc>
                <a:tc>
                  <a:txBody>
                    <a:bodyPr/>
                    <a:lstStyle/>
                    <a:p>
                      <a:pPr algn="ctr" fontAlgn="b"/>
                      <a:r>
                        <a:rPr lang="th-TH" sz="1800" b="1" i="0" u="none" strike="noStrike" dirty="0" smtClean="0">
                          <a:solidFill>
                            <a:schemeClr val="bg1"/>
                          </a:solidFill>
                          <a:latin typeface="Tahoma" pitchFamily="34" charset="0"/>
                          <a:cs typeface="Tahoma" pitchFamily="34" charset="0"/>
                        </a:rPr>
                        <a:t>2554</a:t>
                      </a:r>
                      <a:endParaRPr lang="en-US" sz="1800" b="1" i="0" u="none" strike="noStrike" dirty="0" smtClean="0">
                        <a:solidFill>
                          <a:schemeClr val="bg1"/>
                        </a:solidFill>
                        <a:latin typeface="Tahoma" pitchFamily="34" charset="0"/>
                        <a:cs typeface="Tahoma" pitchFamily="34" charset="0"/>
                      </a:endParaRPr>
                    </a:p>
                    <a:p>
                      <a:pPr algn="ctr" fontAlgn="b"/>
                      <a:r>
                        <a:rPr lang="en-US" sz="1800" b="1" i="0" u="none" strike="noStrike" dirty="0" smtClean="0">
                          <a:solidFill>
                            <a:schemeClr val="bg1"/>
                          </a:solidFill>
                          <a:latin typeface="Tahoma" pitchFamily="34" charset="0"/>
                          <a:cs typeface="Tahoma" pitchFamily="34" charset="0"/>
                        </a:rPr>
                        <a:t>(ton)</a:t>
                      </a:r>
                      <a:endParaRPr lang="th-TH" sz="1800" b="1" i="0" u="none" strike="noStrike" dirty="0">
                        <a:solidFill>
                          <a:schemeClr val="bg1"/>
                        </a:solidFill>
                        <a:latin typeface="Tahoma" pitchFamily="34" charset="0"/>
                        <a:cs typeface="Tahoma" pitchFamily="34" charset="0"/>
                      </a:endParaRPr>
                    </a:p>
                  </a:txBody>
                  <a:tcPr marL="9525" marR="9525" marT="9524" marB="0" anchor="b">
                    <a:solidFill>
                      <a:srgbClr val="7030A0"/>
                    </a:solidFill>
                  </a:tcPr>
                </a:tc>
                <a:tc>
                  <a:txBody>
                    <a:bodyPr/>
                    <a:lstStyle/>
                    <a:p>
                      <a:pPr algn="ctr" fontAlgn="b"/>
                      <a:r>
                        <a:rPr lang="th-TH" sz="1800" b="1" i="0" u="none" strike="noStrike" dirty="0" smtClean="0">
                          <a:solidFill>
                            <a:schemeClr val="bg1"/>
                          </a:solidFill>
                          <a:latin typeface="Tahoma" pitchFamily="34" charset="0"/>
                          <a:cs typeface="Tahoma" pitchFamily="34" charset="0"/>
                        </a:rPr>
                        <a:t>2555</a:t>
                      </a:r>
                      <a:endParaRPr lang="en-US" sz="1800" b="1" i="0" u="none" strike="noStrike" dirty="0" smtClean="0">
                        <a:solidFill>
                          <a:schemeClr val="bg1"/>
                        </a:solidFill>
                        <a:latin typeface="Tahoma" pitchFamily="34" charset="0"/>
                        <a:cs typeface="Tahoma" pitchFamily="34" charset="0"/>
                      </a:endParaRPr>
                    </a:p>
                    <a:p>
                      <a:pPr algn="ctr" fontAlgn="b"/>
                      <a:r>
                        <a:rPr lang="en-US" sz="1800" b="1" i="0" u="none" strike="noStrike" dirty="0" smtClean="0">
                          <a:solidFill>
                            <a:schemeClr val="bg1"/>
                          </a:solidFill>
                          <a:latin typeface="Tahoma" pitchFamily="34" charset="0"/>
                          <a:cs typeface="Tahoma" pitchFamily="34" charset="0"/>
                        </a:rPr>
                        <a:t>(ton)</a:t>
                      </a:r>
                      <a:endParaRPr lang="th-TH" sz="1800" b="1" i="0" u="none" strike="noStrike" dirty="0">
                        <a:solidFill>
                          <a:schemeClr val="bg1"/>
                        </a:solidFill>
                        <a:latin typeface="Tahoma" pitchFamily="34" charset="0"/>
                        <a:cs typeface="Tahoma" pitchFamily="34" charset="0"/>
                      </a:endParaRPr>
                    </a:p>
                  </a:txBody>
                  <a:tcPr marL="9525" marR="9525" marT="9524" marB="0" anchor="b">
                    <a:solidFill>
                      <a:srgbClr val="7030A0"/>
                    </a:solidFill>
                  </a:tcPr>
                </a:tc>
                <a:tc>
                  <a:txBody>
                    <a:bodyPr/>
                    <a:lstStyle/>
                    <a:p>
                      <a:pPr algn="ctr" fontAlgn="b"/>
                      <a:r>
                        <a:rPr lang="en-US" sz="1800" b="1" i="0" u="none" strike="noStrike" dirty="0" smtClean="0">
                          <a:solidFill>
                            <a:schemeClr val="bg1"/>
                          </a:solidFill>
                          <a:latin typeface="Tahoma" pitchFamily="34" charset="0"/>
                          <a:cs typeface="Tahoma" pitchFamily="34" charset="0"/>
                        </a:rPr>
                        <a:t>% change</a:t>
                      </a:r>
                    </a:p>
                    <a:p>
                      <a:pPr algn="ctr" fontAlgn="b"/>
                      <a:endParaRPr lang="th-TH" sz="1800" b="1" i="0" u="none" strike="noStrike" dirty="0">
                        <a:solidFill>
                          <a:schemeClr val="bg1"/>
                        </a:solidFill>
                        <a:latin typeface="Tahoma" pitchFamily="34" charset="0"/>
                        <a:cs typeface="Tahoma" pitchFamily="34" charset="0"/>
                      </a:endParaRPr>
                    </a:p>
                  </a:txBody>
                  <a:tcPr marL="9525" marR="9525" marT="9524" marB="0" anchor="b">
                    <a:solidFill>
                      <a:srgbClr val="7030A0"/>
                    </a:solidFill>
                  </a:tcPr>
                </a:tc>
              </a:tr>
              <a:tr h="283932">
                <a:tc>
                  <a:txBody>
                    <a:bodyPr/>
                    <a:lstStyle/>
                    <a:p>
                      <a:pPr algn="l" fontAlgn="b"/>
                      <a:r>
                        <a:rPr lang="en-US" sz="1800" b="0" i="0" u="none" strike="noStrike" dirty="0" smtClean="0">
                          <a:solidFill>
                            <a:srgbClr val="000000"/>
                          </a:solidFill>
                          <a:latin typeface="Tahoma" pitchFamily="34" charset="0"/>
                          <a:cs typeface="Tahoma" pitchFamily="34" charset="0"/>
                        </a:rPr>
                        <a:t>Asia</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smtClean="0">
                          <a:solidFill>
                            <a:srgbClr val="000000"/>
                          </a:solidFill>
                          <a:latin typeface="Tahoma" pitchFamily="34" charset="0"/>
                          <a:cs typeface="Tahoma" pitchFamily="34" charset="0"/>
                        </a:rPr>
                        <a:t>3</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407</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551</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1178589</a:t>
                      </a: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-65.41</a:t>
                      </a:r>
                    </a:p>
                  </a:txBody>
                  <a:tcPr marL="9525" marR="9525" marT="9524" marB="0" anchor="b"/>
                </a:tc>
              </a:tr>
              <a:tr h="283932">
                <a:tc>
                  <a:txBody>
                    <a:bodyPr/>
                    <a:lstStyle/>
                    <a:p>
                      <a:pPr algn="l" fontAlgn="b"/>
                      <a:r>
                        <a:rPr lang="th-TH" sz="1800" b="0" i="0" u="none" strike="noStrike" dirty="0" smtClean="0">
                          <a:solidFill>
                            <a:srgbClr val="000000"/>
                          </a:solidFill>
                          <a:latin typeface="Tahoma" pitchFamily="34" charset="0"/>
                          <a:cs typeface="Tahoma" pitchFamily="34" charset="0"/>
                        </a:rPr>
                        <a:t>   </a:t>
                      </a:r>
                      <a:r>
                        <a:rPr lang="en-US" sz="1800" b="0" i="0" u="none" strike="noStrike" dirty="0" smtClean="0">
                          <a:solidFill>
                            <a:srgbClr val="000000"/>
                          </a:solidFill>
                          <a:latin typeface="Tahoma" pitchFamily="34" charset="0"/>
                          <a:cs typeface="Tahoma" pitchFamily="34" charset="0"/>
                        </a:rPr>
                        <a:t>-ASEAN</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smtClean="0">
                          <a:solidFill>
                            <a:srgbClr val="000000"/>
                          </a:solidFill>
                          <a:latin typeface="Tahoma" pitchFamily="34" charset="0"/>
                          <a:cs typeface="Tahoma" pitchFamily="34" charset="0"/>
                        </a:rPr>
                        <a:t>1</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723</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162</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621318</a:t>
                      </a: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-63.94</a:t>
                      </a:r>
                    </a:p>
                  </a:txBody>
                  <a:tcPr marL="9525" marR="9525" marT="9524" marB="0" anchor="b"/>
                </a:tc>
              </a:tr>
              <a:tr h="283932">
                <a:tc>
                  <a:txBody>
                    <a:bodyPr/>
                    <a:lstStyle/>
                    <a:p>
                      <a:pPr algn="l" fontAlgn="b"/>
                      <a:r>
                        <a:rPr lang="en-US" sz="1800" b="0" i="0" u="none" strike="noStrike" dirty="0" smtClean="0">
                          <a:solidFill>
                            <a:srgbClr val="000000"/>
                          </a:solidFill>
                          <a:latin typeface="Tahoma" pitchFamily="34" charset="0"/>
                          <a:cs typeface="Tahoma" pitchFamily="34" charset="0"/>
                        </a:rPr>
                        <a:t>Middle East</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smtClean="0">
                          <a:solidFill>
                            <a:srgbClr val="000000"/>
                          </a:solidFill>
                          <a:latin typeface="Tahoma" pitchFamily="34" charset="0"/>
                          <a:cs typeface="Tahoma" pitchFamily="34" charset="0"/>
                        </a:rPr>
                        <a:t>1</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374</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965</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1300160</a:t>
                      </a: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-5.44</a:t>
                      </a:r>
                    </a:p>
                  </a:txBody>
                  <a:tcPr marL="9525" marR="9525" marT="9524" marB="0" anchor="b"/>
                </a:tc>
              </a:tr>
              <a:tr h="283932">
                <a:tc>
                  <a:txBody>
                    <a:bodyPr/>
                    <a:lstStyle/>
                    <a:p>
                      <a:pPr algn="l" fontAlgn="b"/>
                      <a:r>
                        <a:rPr lang="en-US" sz="1800" b="0" i="0" u="none" strike="noStrike" dirty="0" smtClean="0">
                          <a:solidFill>
                            <a:srgbClr val="000000"/>
                          </a:solidFill>
                          <a:latin typeface="Tahoma" pitchFamily="34" charset="0"/>
                          <a:cs typeface="Tahoma" pitchFamily="34" charset="0"/>
                        </a:rPr>
                        <a:t>Europe</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smtClean="0">
                          <a:solidFill>
                            <a:srgbClr val="000000"/>
                          </a:solidFill>
                          <a:latin typeface="Tahoma" pitchFamily="34" charset="0"/>
                          <a:cs typeface="Tahoma" pitchFamily="34" charset="0"/>
                        </a:rPr>
                        <a:t>488</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650</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287191</a:t>
                      </a: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-41.23</a:t>
                      </a:r>
                    </a:p>
                  </a:txBody>
                  <a:tcPr marL="9525" marR="9525" marT="9524" marB="0" anchor="b"/>
                </a:tc>
              </a:tr>
              <a:tr h="283932">
                <a:tc>
                  <a:txBody>
                    <a:bodyPr/>
                    <a:lstStyle/>
                    <a:p>
                      <a:pPr algn="l" fontAlgn="b"/>
                      <a:r>
                        <a:rPr lang="en-US" sz="1800" b="0" i="0" u="none" strike="noStrike" dirty="0" smtClean="0">
                          <a:solidFill>
                            <a:srgbClr val="000000"/>
                          </a:solidFill>
                          <a:latin typeface="Tahoma" pitchFamily="34" charset="0"/>
                          <a:cs typeface="Tahoma" pitchFamily="34" charset="0"/>
                        </a:rPr>
                        <a:t>Africa</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smtClean="0">
                          <a:solidFill>
                            <a:srgbClr val="000000"/>
                          </a:solidFill>
                          <a:latin typeface="Tahoma" pitchFamily="34" charset="0"/>
                          <a:cs typeface="Tahoma" pitchFamily="34" charset="0"/>
                        </a:rPr>
                        <a:t>4</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687</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962</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3600471</a:t>
                      </a: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-23.20</a:t>
                      </a:r>
                    </a:p>
                  </a:txBody>
                  <a:tcPr marL="9525" marR="9525" marT="9524" marB="0" anchor="b"/>
                </a:tc>
              </a:tr>
              <a:tr h="283932">
                <a:tc>
                  <a:txBody>
                    <a:bodyPr/>
                    <a:lstStyle/>
                    <a:p>
                      <a:pPr algn="l" fontAlgn="b"/>
                      <a:r>
                        <a:rPr lang="en-US" sz="1800" b="0" i="0" u="none" strike="noStrike" dirty="0" smtClean="0">
                          <a:solidFill>
                            <a:srgbClr val="000000"/>
                          </a:solidFill>
                          <a:latin typeface="Tahoma" pitchFamily="34" charset="0"/>
                          <a:cs typeface="Tahoma" pitchFamily="34" charset="0"/>
                        </a:rPr>
                        <a:t>America</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smtClean="0">
                          <a:solidFill>
                            <a:srgbClr val="000000"/>
                          </a:solidFill>
                          <a:latin typeface="Tahoma" pitchFamily="34" charset="0"/>
                          <a:cs typeface="Tahoma" pitchFamily="34" charset="0"/>
                        </a:rPr>
                        <a:t>518</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315</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457052</a:t>
                      </a: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-11.82</a:t>
                      </a:r>
                    </a:p>
                  </a:txBody>
                  <a:tcPr marL="9525" marR="9525" marT="9524" marB="0" anchor="b"/>
                </a:tc>
              </a:tr>
              <a:tr h="283932">
                <a:tc>
                  <a:txBody>
                    <a:bodyPr/>
                    <a:lstStyle/>
                    <a:p>
                      <a:pPr algn="l" fontAlgn="b"/>
                      <a:r>
                        <a:rPr lang="en-US" sz="1800" b="0" i="0" u="none" strike="noStrike" dirty="0" smtClean="0">
                          <a:solidFill>
                            <a:srgbClr val="000000"/>
                          </a:solidFill>
                          <a:latin typeface="Tahoma" pitchFamily="34" charset="0"/>
                          <a:cs typeface="Tahoma" pitchFamily="34" charset="0"/>
                        </a:rPr>
                        <a:t>Oceanic</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smtClean="0">
                          <a:solidFill>
                            <a:srgbClr val="000000"/>
                          </a:solidFill>
                          <a:latin typeface="Tahoma" pitchFamily="34" charset="0"/>
                          <a:cs typeface="Tahoma" pitchFamily="34" charset="0"/>
                        </a:rPr>
                        <a:t>188</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678</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134548</a:t>
                      </a: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-28.69</a:t>
                      </a:r>
                    </a:p>
                  </a:txBody>
                  <a:tcPr marL="9525" marR="9525" marT="9524" marB="0" anchor="b"/>
                </a:tc>
              </a:tr>
              <a:tr h="283932">
                <a:tc>
                  <a:txBody>
                    <a:bodyPr/>
                    <a:lstStyle/>
                    <a:p>
                      <a:pPr algn="l" fontAlgn="b"/>
                      <a:r>
                        <a:rPr lang="en-US" sz="1800" b="0" i="0" u="none" strike="noStrike" dirty="0" smtClean="0">
                          <a:solidFill>
                            <a:srgbClr val="000000"/>
                          </a:solidFill>
                          <a:latin typeface="Tahoma" pitchFamily="34" charset="0"/>
                          <a:cs typeface="Tahoma" pitchFamily="34" charset="0"/>
                        </a:rPr>
                        <a:t>Total</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smtClean="0">
                          <a:solidFill>
                            <a:srgbClr val="000000"/>
                          </a:solidFill>
                          <a:latin typeface="Tahoma" pitchFamily="34" charset="0"/>
                          <a:cs typeface="Tahoma" pitchFamily="34" charset="0"/>
                        </a:rPr>
                        <a:t>10</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666</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120</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6954516</a:t>
                      </a: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-34.80</a:t>
                      </a:r>
                    </a:p>
                  </a:txBody>
                  <a:tcPr marL="9525" marR="9525" marT="9524" marB="0" anchor="b"/>
                </a:tc>
              </a:tr>
              <a:tr h="354732">
                <a:tc>
                  <a:txBody>
                    <a:bodyPr/>
                    <a:lstStyle/>
                    <a:p>
                      <a:pPr algn="l" fontAlgn="b"/>
                      <a:r>
                        <a:rPr lang="en-US" sz="1800" b="0" i="0" u="none" strike="noStrike" dirty="0" smtClean="0">
                          <a:solidFill>
                            <a:srgbClr val="000000"/>
                          </a:solidFill>
                          <a:latin typeface="Tahoma" pitchFamily="34" charset="0"/>
                          <a:cs typeface="Tahoma" pitchFamily="34" charset="0"/>
                        </a:rPr>
                        <a:t>Value(</a:t>
                      </a:r>
                      <a:r>
                        <a:rPr lang="en-US" sz="1800" b="0" i="0" u="none" strike="noStrike" dirty="0" err="1" smtClean="0">
                          <a:solidFill>
                            <a:srgbClr val="000000"/>
                          </a:solidFill>
                          <a:latin typeface="Tahoma" pitchFamily="34" charset="0"/>
                          <a:cs typeface="Tahoma" pitchFamily="34" charset="0"/>
                        </a:rPr>
                        <a:t>mil.Baht</a:t>
                      </a:r>
                      <a:r>
                        <a:rPr lang="en-US" sz="1800" b="0" i="0" u="none" strike="noStrike" dirty="0" smtClean="0">
                          <a:solidFill>
                            <a:srgbClr val="000000"/>
                          </a:solidFill>
                          <a:latin typeface="Tahoma" pitchFamily="34" charset="0"/>
                          <a:cs typeface="Tahoma" pitchFamily="34" charset="0"/>
                        </a:rPr>
                        <a:t>)</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192,956</a:t>
                      </a:r>
                    </a:p>
                  </a:txBody>
                  <a:tcPr marL="9525" marR="9525" marT="9524" marB="0" anchor="b"/>
                </a:tc>
                <a:tc>
                  <a:txBody>
                    <a:bodyPr/>
                    <a:lstStyle/>
                    <a:p>
                      <a:pPr algn="r" fontAlgn="b"/>
                      <a:r>
                        <a:rPr lang="th-TH" sz="1800" b="0" i="0" u="none" strike="noStrike" dirty="0" smtClean="0">
                          <a:solidFill>
                            <a:srgbClr val="000000"/>
                          </a:solidFill>
                          <a:latin typeface="Tahoma" pitchFamily="34" charset="0"/>
                          <a:cs typeface="Tahoma" pitchFamily="34" charset="0"/>
                        </a:rPr>
                        <a:t>147</a:t>
                      </a:r>
                      <a:r>
                        <a:rPr lang="en-US" sz="1800" b="0" i="0" u="none" strike="noStrike" dirty="0" smtClean="0">
                          <a:solidFill>
                            <a:srgbClr val="000000"/>
                          </a:solidFill>
                          <a:latin typeface="Tahoma" pitchFamily="34" charset="0"/>
                          <a:cs typeface="Tahoma" pitchFamily="34" charset="0"/>
                        </a:rPr>
                        <a:t>,</a:t>
                      </a:r>
                      <a:r>
                        <a:rPr lang="th-TH" sz="1800" b="0" i="0" u="none" strike="noStrike" dirty="0" smtClean="0">
                          <a:solidFill>
                            <a:srgbClr val="000000"/>
                          </a:solidFill>
                          <a:latin typeface="Tahoma" pitchFamily="34" charset="0"/>
                          <a:cs typeface="Tahoma" pitchFamily="34" charset="0"/>
                        </a:rPr>
                        <a:t>082</a:t>
                      </a:r>
                      <a:endParaRPr lang="th-TH" sz="1800" b="0" i="0" u="none" strike="noStrike" dirty="0">
                        <a:solidFill>
                          <a:srgbClr val="000000"/>
                        </a:solidFill>
                        <a:latin typeface="Tahoma" pitchFamily="34" charset="0"/>
                        <a:cs typeface="Tahoma" pitchFamily="34" charset="0"/>
                      </a:endParaRPr>
                    </a:p>
                  </a:txBody>
                  <a:tcPr marL="9525" marR="9525" marT="9524" marB="0" anchor="b"/>
                </a:tc>
                <a:tc>
                  <a:txBody>
                    <a:bodyPr/>
                    <a:lstStyle/>
                    <a:p>
                      <a:pPr algn="r" fontAlgn="b"/>
                      <a:r>
                        <a:rPr lang="th-TH" sz="1800" b="0" i="0" u="none" strike="noStrike" dirty="0">
                          <a:solidFill>
                            <a:srgbClr val="000000"/>
                          </a:solidFill>
                          <a:latin typeface="Tahoma" pitchFamily="34" charset="0"/>
                          <a:cs typeface="Tahoma" pitchFamily="34" charset="0"/>
                        </a:rPr>
                        <a:t>-23.77</a:t>
                      </a:r>
                    </a:p>
                  </a:txBody>
                  <a:tcPr marL="9525" marR="9525" marT="9524" marB="0" anchor="b"/>
                </a:tc>
              </a:tr>
            </a:tbl>
          </a:graphicData>
        </a:graphic>
      </p:graphicFrame>
      <p:sp>
        <p:nvSpPr>
          <p:cNvPr id="65597" name="TextBox 12"/>
          <p:cNvSpPr txBox="1">
            <a:spLocks noChangeArrowheads="1"/>
          </p:cNvSpPr>
          <p:nvPr/>
        </p:nvSpPr>
        <p:spPr bwMode="auto">
          <a:xfrm>
            <a:off x="628650" y="5661025"/>
            <a:ext cx="4800600" cy="230188"/>
          </a:xfrm>
          <a:prstGeom prst="rect">
            <a:avLst/>
          </a:prstGeom>
          <a:noFill/>
          <a:ln w="9525">
            <a:noFill/>
            <a:miter lim="800000"/>
            <a:headEnd/>
            <a:tailEnd/>
          </a:ln>
        </p:spPr>
        <p:txBody>
          <a:bodyPr>
            <a:spAutoFit/>
          </a:bodyPr>
          <a:lstStyle/>
          <a:p>
            <a:r>
              <a:rPr lang="en-US" altLang="th-TH" sz="900"/>
              <a:t>Source: Thailand Board of Trade</a:t>
            </a:r>
            <a:endParaRPr lang="th-TH" altLang="th-TH" sz="900"/>
          </a:p>
        </p:txBody>
      </p:sp>
      <p:sp>
        <p:nvSpPr>
          <p:cNvPr id="65598" name="TextBox 15"/>
          <p:cNvSpPr txBox="1">
            <a:spLocks noChangeArrowheads="1"/>
          </p:cNvSpPr>
          <p:nvPr/>
        </p:nvSpPr>
        <p:spPr bwMode="auto">
          <a:xfrm>
            <a:off x="357188" y="1260475"/>
            <a:ext cx="7929562" cy="1016000"/>
          </a:xfrm>
          <a:prstGeom prst="rect">
            <a:avLst/>
          </a:prstGeom>
          <a:noFill/>
          <a:ln w="9525">
            <a:noFill/>
            <a:miter lim="800000"/>
            <a:headEnd/>
            <a:tailEnd/>
          </a:ln>
        </p:spPr>
        <p:txBody>
          <a:bodyPr>
            <a:spAutoFit/>
          </a:bodyPr>
          <a:lstStyle/>
          <a:p>
            <a:r>
              <a:rPr lang="en-US" altLang="th-TH">
                <a:sym typeface="Wingdings" pitchFamily="2" charset="2"/>
              </a:rPr>
              <a:t> A high level of Thai </a:t>
            </a:r>
            <a:r>
              <a:rPr lang="th-TH" altLang="th-TH">
                <a:sym typeface="Wingdings" pitchFamily="2" charset="2"/>
              </a:rPr>
              <a:t> </a:t>
            </a:r>
            <a:r>
              <a:rPr lang="en-US" altLang="th-TH">
                <a:sym typeface="Wingdings" pitchFamily="2" charset="2"/>
              </a:rPr>
              <a:t>rice price reduces its competitiveness  and could not compete with competitors in export market. The export amount was significantly declined in all markets of Thai rice.</a:t>
            </a:r>
            <a:endParaRPr lang="th-TH" altLang="th-TH"/>
          </a:p>
        </p:txBody>
      </p:sp>
      <p:sp>
        <p:nvSpPr>
          <p:cNvPr id="65599" name="สี่เหลี่ยมผืนผ้า 18"/>
          <p:cNvSpPr>
            <a:spLocks noChangeArrowheads="1"/>
          </p:cNvSpPr>
          <p:nvPr/>
        </p:nvSpPr>
        <p:spPr bwMode="auto">
          <a:xfrm>
            <a:off x="3392488" y="-4763"/>
            <a:ext cx="5751512" cy="261938"/>
          </a:xfrm>
          <a:prstGeom prst="rect">
            <a:avLst/>
          </a:prstGeom>
          <a:solidFill>
            <a:srgbClr val="0033CC"/>
          </a:solidFill>
          <a:ln w="9525">
            <a:noFill/>
            <a:miter lim="800000"/>
            <a:headEnd/>
            <a:tailEnd/>
          </a:ln>
        </p:spPr>
        <p:txBody>
          <a:bodyPr>
            <a:spAutoFit/>
          </a:bodyPr>
          <a:lstStyle/>
          <a:p>
            <a:pPr lvl="1" algn="r">
              <a:spcBef>
                <a:spcPct val="20000"/>
              </a:spcBef>
            </a:pPr>
            <a:r>
              <a:rPr lang="en-US" altLang="th-TH" sz="1100" b="1">
                <a:solidFill>
                  <a:schemeClr val="bg1"/>
                </a:solidFill>
                <a:latin typeface="Tahoma" pitchFamily="34" charset="0"/>
              </a:rPr>
              <a:t>7. What Factors Causing a Reduction of Thai Rice  in Export Markets?</a:t>
            </a:r>
            <a:endParaRPr lang="th-TH" altLang="th-TH" sz="1100">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Box 7"/>
          <p:cNvSpPr txBox="1">
            <a:spLocks noChangeArrowheads="1"/>
          </p:cNvSpPr>
          <p:nvPr/>
        </p:nvSpPr>
        <p:spPr bwMode="auto">
          <a:xfrm>
            <a:off x="250825" y="6597650"/>
            <a:ext cx="7777163" cy="276225"/>
          </a:xfrm>
          <a:prstGeom prst="rect">
            <a:avLst/>
          </a:prstGeom>
          <a:noFill/>
          <a:ln w="9525">
            <a:noFill/>
            <a:miter lim="800000"/>
            <a:headEnd/>
            <a:tailEnd/>
          </a:ln>
        </p:spPr>
        <p:txBody>
          <a:bodyPr>
            <a:spAutoFit/>
          </a:bodyPr>
          <a:lstStyle/>
          <a:p>
            <a:r>
              <a:rPr lang="th-TH" altLang="th-TH" sz="1200"/>
              <a:t>ที่มา</a:t>
            </a:r>
            <a:r>
              <a:rPr lang="en-US" altLang="th-TH" sz="1200"/>
              <a:t>: </a:t>
            </a:r>
            <a:r>
              <a:rPr lang="th-TH" altLang="th-TH" sz="1200"/>
              <a:t>วิเคราะห์จากข้อมูลสำนักงานเศรษฐกิจการเกาตร ด้วยความร่วมมือกับกรมศุลกากร</a:t>
            </a:r>
          </a:p>
        </p:txBody>
      </p:sp>
      <p:pic>
        <p:nvPicPr>
          <p:cNvPr id="66563" name="Picture 3"/>
          <p:cNvPicPr>
            <a:picLocks noChangeAspect="1" noChangeArrowheads="1"/>
          </p:cNvPicPr>
          <p:nvPr/>
        </p:nvPicPr>
        <p:blipFill>
          <a:blip r:embed="rId2"/>
          <a:srcRect l="14156" t="28732" r="12956" b="17014"/>
          <a:stretch>
            <a:fillRect/>
          </a:stretch>
        </p:blipFill>
        <p:spPr bwMode="auto">
          <a:xfrm>
            <a:off x="468313" y="1844675"/>
            <a:ext cx="8424862" cy="4324350"/>
          </a:xfrm>
          <a:prstGeom prst="rect">
            <a:avLst/>
          </a:prstGeom>
          <a:noFill/>
          <a:ln w="9525">
            <a:noFill/>
            <a:miter lim="800000"/>
            <a:headEnd/>
            <a:tailEnd/>
          </a:ln>
        </p:spPr>
      </p:pic>
      <p:sp>
        <p:nvSpPr>
          <p:cNvPr id="66564" name="TextBox 4"/>
          <p:cNvSpPr txBox="1">
            <a:spLocks noChangeArrowheads="1"/>
          </p:cNvSpPr>
          <p:nvPr/>
        </p:nvSpPr>
        <p:spPr bwMode="auto">
          <a:xfrm>
            <a:off x="931863" y="1268413"/>
            <a:ext cx="7786687" cy="369887"/>
          </a:xfrm>
          <a:prstGeom prst="rect">
            <a:avLst/>
          </a:prstGeom>
          <a:solidFill>
            <a:schemeClr val="bg1"/>
          </a:solidFill>
          <a:ln w="9525">
            <a:noFill/>
            <a:miter lim="800000"/>
            <a:headEnd/>
            <a:tailEnd/>
          </a:ln>
        </p:spPr>
        <p:txBody>
          <a:bodyPr>
            <a:spAutoFit/>
          </a:bodyPr>
          <a:lstStyle/>
          <a:p>
            <a:r>
              <a:rPr lang="th-TH" altLang="th-TH" sz="1800">
                <a:sym typeface="Wingdings 2" pitchFamily="18" charset="2"/>
              </a:rPr>
              <a:t></a:t>
            </a:r>
            <a:r>
              <a:rPr lang="en-US" altLang="th-TH" sz="1800">
                <a:sym typeface="Wingdings 2" pitchFamily="18" charset="2"/>
              </a:rPr>
              <a:t>Thai rice export in 2011 and 2012 declining in almost types of rice.</a:t>
            </a:r>
            <a:endParaRPr lang="th-TH" altLang="th-TH" sz="1800"/>
          </a:p>
        </p:txBody>
      </p:sp>
      <p:sp>
        <p:nvSpPr>
          <p:cNvPr id="10" name="Slide Number Placeholder 29"/>
          <p:cNvSpPr>
            <a:spLocks noGrp="1"/>
          </p:cNvSpPr>
          <p:nvPr>
            <p:ph type="sldNum" sz="quarter" idx="12"/>
          </p:nvPr>
        </p:nvSpPr>
        <p:spPr>
          <a:xfrm flipH="1">
            <a:off x="8358188" y="6596063"/>
            <a:ext cx="642937" cy="261937"/>
          </a:xfrm>
        </p:spPr>
        <p:txBody>
          <a:bodyPr/>
          <a:lstStyle/>
          <a:p>
            <a:pPr algn="ctr">
              <a:defRPr/>
            </a:pPr>
            <a:fld id="{AA78091B-31D5-4838-B96B-118E1049C982}" type="slidenum">
              <a:rPr lang="en-US" sz="1000" smtClean="0">
                <a:latin typeface="Tahoma" pitchFamily="34" charset="0"/>
              </a:rPr>
              <a:pPr algn="ctr">
                <a:defRPr/>
              </a:pPr>
              <a:t>64</a:t>
            </a:fld>
            <a:endParaRPr lang="en-US" sz="1000" dirty="0" smtClean="0">
              <a:latin typeface="Tahoma" pitchFamily="34" charset="0"/>
            </a:endParaRPr>
          </a:p>
        </p:txBody>
      </p:sp>
      <p:sp>
        <p:nvSpPr>
          <p:cNvPr id="66566" name="TextBox 4"/>
          <p:cNvSpPr txBox="1">
            <a:spLocks noChangeArrowheads="1"/>
          </p:cNvSpPr>
          <p:nvPr/>
        </p:nvSpPr>
        <p:spPr bwMode="auto">
          <a:xfrm>
            <a:off x="142875" y="538163"/>
            <a:ext cx="6000750" cy="461962"/>
          </a:xfrm>
          <a:prstGeom prst="rect">
            <a:avLst/>
          </a:prstGeom>
          <a:solidFill>
            <a:srgbClr val="006600"/>
          </a:solidFill>
          <a:ln w="9525">
            <a:noFill/>
            <a:miter lim="800000"/>
            <a:headEnd/>
            <a:tailEnd/>
          </a:ln>
        </p:spPr>
        <p:txBody>
          <a:bodyPr>
            <a:spAutoFit/>
          </a:bodyPr>
          <a:lstStyle/>
          <a:p>
            <a:r>
              <a:rPr lang="en-US" altLang="th-TH" sz="2400" b="1">
                <a:solidFill>
                  <a:schemeClr val="bg1"/>
                </a:solidFill>
                <a:sym typeface="Wingdings" pitchFamily="2" charset="2"/>
              </a:rPr>
              <a:t>7.3 (continued)</a:t>
            </a:r>
            <a:endParaRPr lang="th-TH" altLang="th-TH" b="1">
              <a:solidFill>
                <a:schemeClr val="bg1"/>
              </a:solidFill>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7586" name="Picture 7" descr="t20090521185719_1.jpg"/>
          <p:cNvPicPr>
            <a:picLocks noChangeAspect="1"/>
          </p:cNvPicPr>
          <p:nvPr/>
        </p:nvPicPr>
        <p:blipFill>
          <a:blip r:embed="rId3"/>
          <a:srcRect/>
          <a:stretch>
            <a:fillRect/>
          </a:stretch>
        </p:blipFill>
        <p:spPr bwMode="auto">
          <a:xfrm>
            <a:off x="4140200" y="5464175"/>
            <a:ext cx="1671638" cy="1000125"/>
          </a:xfrm>
          <a:prstGeom prst="rect">
            <a:avLst/>
          </a:prstGeom>
          <a:noFill/>
          <a:ln w="9525">
            <a:noFill/>
            <a:miter lim="800000"/>
            <a:headEnd/>
            <a:tailEnd/>
          </a:ln>
        </p:spPr>
      </p:pic>
      <p:pic>
        <p:nvPicPr>
          <p:cNvPr id="67587" name="Picture 17" descr="tnews_1262590572_5911.jpg"/>
          <p:cNvPicPr>
            <a:picLocks noChangeAspect="1"/>
          </p:cNvPicPr>
          <p:nvPr/>
        </p:nvPicPr>
        <p:blipFill>
          <a:blip r:embed="rId4"/>
          <a:srcRect/>
          <a:stretch>
            <a:fillRect/>
          </a:stretch>
        </p:blipFill>
        <p:spPr bwMode="auto">
          <a:xfrm>
            <a:off x="6662738" y="388938"/>
            <a:ext cx="1643062" cy="1368425"/>
          </a:xfrm>
          <a:prstGeom prst="rect">
            <a:avLst/>
          </a:prstGeom>
          <a:noFill/>
          <a:ln w="9525">
            <a:noFill/>
            <a:miter lim="800000"/>
            <a:headEnd/>
            <a:tailEnd/>
          </a:ln>
        </p:spPr>
      </p:pic>
      <p:sp>
        <p:nvSpPr>
          <p:cNvPr id="67588" name="TextBox 8"/>
          <p:cNvSpPr txBox="1">
            <a:spLocks noChangeArrowheads="1"/>
          </p:cNvSpPr>
          <p:nvPr/>
        </p:nvSpPr>
        <p:spPr bwMode="auto">
          <a:xfrm>
            <a:off x="1951038" y="3138488"/>
            <a:ext cx="6551612" cy="523875"/>
          </a:xfrm>
          <a:prstGeom prst="rect">
            <a:avLst/>
          </a:prstGeom>
          <a:noFill/>
          <a:ln w="9525">
            <a:noFill/>
            <a:miter lim="800000"/>
            <a:headEnd/>
            <a:tailEnd/>
          </a:ln>
        </p:spPr>
        <p:txBody>
          <a:bodyPr>
            <a:spAutoFit/>
          </a:bodyPr>
          <a:lstStyle/>
          <a:p>
            <a:pPr algn="ctr" eaLnBrk="0" hangingPunct="0"/>
            <a:r>
              <a:rPr lang="en-US" altLang="th-TH" sz="2800" b="1">
                <a:latin typeface="Tahoma" pitchFamily="34" charset="0"/>
              </a:rPr>
              <a:t>8. Question and Discussion</a:t>
            </a:r>
            <a:endParaRPr lang="th-TH" altLang="th-TH" sz="2800" b="1"/>
          </a:p>
        </p:txBody>
      </p:sp>
      <p:pic>
        <p:nvPicPr>
          <p:cNvPr id="67589" name="Picture 24" descr="http://t2.gstatic.com/images?q=tbn:ANd9GcQyTKQsYHIWSWQk1V-8wna893nOARbscZVjLdGozSSjkxeiZVqy"/>
          <p:cNvPicPr>
            <a:picLocks noChangeAspect="1" noChangeArrowheads="1"/>
          </p:cNvPicPr>
          <p:nvPr/>
        </p:nvPicPr>
        <p:blipFill>
          <a:blip r:embed="rId5"/>
          <a:srcRect/>
          <a:stretch>
            <a:fillRect/>
          </a:stretch>
        </p:blipFill>
        <p:spPr bwMode="auto">
          <a:xfrm>
            <a:off x="4900613" y="336550"/>
            <a:ext cx="1714500" cy="1392238"/>
          </a:xfrm>
          <a:prstGeom prst="rect">
            <a:avLst/>
          </a:prstGeom>
          <a:noFill/>
          <a:ln w="9525">
            <a:noFill/>
            <a:miter lim="800000"/>
            <a:headEnd/>
            <a:tailEnd/>
          </a:ln>
        </p:spPr>
      </p:pic>
      <p:grpSp>
        <p:nvGrpSpPr>
          <p:cNvPr id="67590" name="Group 17"/>
          <p:cNvGrpSpPr>
            <a:grpSpLocks/>
          </p:cNvGrpSpPr>
          <p:nvPr/>
        </p:nvGrpSpPr>
        <p:grpSpPr bwMode="auto">
          <a:xfrm>
            <a:off x="0" y="6429375"/>
            <a:ext cx="3563938" cy="438150"/>
            <a:chOff x="0" y="6429397"/>
            <a:chExt cx="4857752" cy="438128"/>
          </a:xfrm>
        </p:grpSpPr>
        <p:sp>
          <p:nvSpPr>
            <p:cNvPr id="67599" name="Rectangle 2"/>
            <p:cNvSpPr>
              <a:spLocks noChangeArrowheads="1"/>
            </p:cNvSpPr>
            <p:nvPr/>
          </p:nvSpPr>
          <p:spPr bwMode="auto">
            <a:xfrm>
              <a:off x="714376" y="6643710"/>
              <a:ext cx="4143376" cy="214290"/>
            </a:xfrm>
            <a:prstGeom prst="rect">
              <a:avLst/>
            </a:prstGeom>
            <a:solidFill>
              <a:schemeClr val="bg1"/>
            </a:solidFill>
            <a:ln w="9525">
              <a:solidFill>
                <a:schemeClr val="bg1"/>
              </a:solidFill>
              <a:miter lim="800000"/>
              <a:headEnd/>
              <a:tailEnd/>
            </a:ln>
          </p:spPr>
          <p:txBody>
            <a:bodyPr wrap="none" anchor="ctr"/>
            <a:lstStyle/>
            <a:p>
              <a:r>
                <a:rPr lang="th-TH" altLang="th-TH" sz="1400" b="1">
                  <a:latin typeface="Tahoma" pitchFamily="34" charset="0"/>
                </a:rPr>
                <a:t>สถาบันคลังสมองของชาติ</a:t>
              </a:r>
            </a:p>
          </p:txBody>
        </p:sp>
        <p:pic>
          <p:nvPicPr>
            <p:cNvPr id="67600" name="Picture 17" descr="F:\logo-knit.jpg"/>
            <p:cNvPicPr>
              <a:picLocks noChangeAspect="1" noChangeArrowheads="1"/>
            </p:cNvPicPr>
            <p:nvPr/>
          </p:nvPicPr>
          <p:blipFill>
            <a:blip r:embed="rId6"/>
            <a:srcRect/>
            <a:stretch>
              <a:fillRect/>
            </a:stretch>
          </p:blipFill>
          <p:spPr bwMode="auto">
            <a:xfrm>
              <a:off x="0" y="6429397"/>
              <a:ext cx="768148" cy="438128"/>
            </a:xfrm>
            <a:prstGeom prst="rect">
              <a:avLst/>
            </a:prstGeom>
            <a:noFill/>
            <a:ln w="9525">
              <a:noFill/>
              <a:miter lim="800000"/>
              <a:headEnd/>
              <a:tailEnd/>
            </a:ln>
          </p:spPr>
        </p:pic>
      </p:grpSp>
      <p:pic>
        <p:nvPicPr>
          <p:cNvPr id="67591" name="Picture 2" descr="http://t3.gstatic.com/images?q=tbn:ANd9GcSN9o9j-RjmyN80Cx45xmm2UBkEdbZkiGpFR4B43ybGrH3pft45"/>
          <p:cNvPicPr>
            <a:picLocks noChangeAspect="1" noChangeArrowheads="1"/>
          </p:cNvPicPr>
          <p:nvPr/>
        </p:nvPicPr>
        <p:blipFill>
          <a:blip r:embed="rId7"/>
          <a:srcRect/>
          <a:stretch>
            <a:fillRect/>
          </a:stretch>
        </p:blipFill>
        <p:spPr bwMode="auto">
          <a:xfrm>
            <a:off x="5811838" y="5464175"/>
            <a:ext cx="1606550" cy="1000125"/>
          </a:xfrm>
          <a:prstGeom prst="rect">
            <a:avLst/>
          </a:prstGeom>
          <a:noFill/>
          <a:ln w="9525">
            <a:noFill/>
            <a:miter lim="800000"/>
            <a:headEnd/>
            <a:tailEnd/>
          </a:ln>
        </p:spPr>
      </p:pic>
      <p:pic>
        <p:nvPicPr>
          <p:cNvPr id="20" name="Picture 3" descr="H:\Rice Pic. AJ.Somporn\_MG_2350.JPG"/>
          <p:cNvPicPr>
            <a:picLocks noChangeAspect="1" noChangeArrowheads="1"/>
          </p:cNvPicPr>
          <p:nvPr/>
        </p:nvPicPr>
        <p:blipFill>
          <a:blip r:embed="rId8" cstate="email"/>
          <a:srcRect/>
          <a:stretch>
            <a:fillRect/>
          </a:stretch>
        </p:blipFill>
        <p:spPr bwMode="auto">
          <a:xfrm>
            <a:off x="7484669" y="5455994"/>
            <a:ext cx="1587596" cy="9954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7593" name="Picture 16" descr="http://t2.gstatic.com/images?q=tbn:ANd9GcSYsHijJCgqPfTOLwY_8ufaBRHhekLzjRL93ycDqBDTs9kj4ddw0A"/>
          <p:cNvPicPr>
            <a:picLocks noChangeAspect="1" noChangeArrowheads="1"/>
          </p:cNvPicPr>
          <p:nvPr/>
        </p:nvPicPr>
        <p:blipFill>
          <a:blip r:embed="rId9"/>
          <a:srcRect/>
          <a:stretch>
            <a:fillRect/>
          </a:stretch>
        </p:blipFill>
        <p:spPr bwMode="auto">
          <a:xfrm>
            <a:off x="3097213" y="376238"/>
            <a:ext cx="1804987" cy="1352550"/>
          </a:xfrm>
          <a:prstGeom prst="rect">
            <a:avLst/>
          </a:prstGeom>
          <a:noFill/>
          <a:ln w="9525">
            <a:noFill/>
            <a:miter lim="800000"/>
            <a:headEnd/>
            <a:tailEnd/>
          </a:ln>
        </p:spPr>
      </p:pic>
      <p:pic>
        <p:nvPicPr>
          <p:cNvPr id="67594" name="Picture 6" descr="https://encrypted-tbn2.gstatic.com/images?q=tbn:ANd9GcSYCqDpZxjScYfFdR47y5rZGU4lNa0AppeSYdkArnPHa92rbrmO"/>
          <p:cNvPicPr>
            <a:picLocks noChangeAspect="1" noChangeArrowheads="1"/>
          </p:cNvPicPr>
          <p:nvPr/>
        </p:nvPicPr>
        <p:blipFill>
          <a:blip r:embed="rId10"/>
          <a:srcRect/>
          <a:stretch>
            <a:fillRect/>
          </a:stretch>
        </p:blipFill>
        <p:spPr bwMode="auto">
          <a:xfrm>
            <a:off x="0" y="3857625"/>
            <a:ext cx="2513013" cy="1512888"/>
          </a:xfrm>
          <a:prstGeom prst="rect">
            <a:avLst/>
          </a:prstGeom>
          <a:noFill/>
          <a:ln w="9525">
            <a:noFill/>
            <a:miter lim="800000"/>
            <a:headEnd/>
            <a:tailEnd/>
          </a:ln>
        </p:spPr>
      </p:pic>
      <p:pic>
        <p:nvPicPr>
          <p:cNvPr id="67595" name="Picture 10" descr="https://encrypted-tbn1.gstatic.com/images?q=tbn:ANd9GcQO2G2WdzhSyOlfNUTkWrVrbL0HrOokmMYW1fZtph4jinpOYqSPcA"/>
          <p:cNvPicPr>
            <a:picLocks noChangeAspect="1" noChangeArrowheads="1"/>
          </p:cNvPicPr>
          <p:nvPr/>
        </p:nvPicPr>
        <p:blipFill>
          <a:blip r:embed="rId11"/>
          <a:srcRect/>
          <a:stretch>
            <a:fillRect/>
          </a:stretch>
        </p:blipFill>
        <p:spPr bwMode="auto">
          <a:xfrm>
            <a:off x="142875" y="5357813"/>
            <a:ext cx="2357438" cy="930275"/>
          </a:xfrm>
          <a:prstGeom prst="rect">
            <a:avLst/>
          </a:prstGeom>
          <a:noFill/>
          <a:ln w="9525">
            <a:noFill/>
            <a:miter lim="800000"/>
            <a:headEnd/>
            <a:tailEnd/>
          </a:ln>
        </p:spPr>
      </p:pic>
      <p:pic>
        <p:nvPicPr>
          <p:cNvPr id="67596" name="Picture 12" descr="https://encrypted-tbn1.gstatic.com/images?q=tbn:ANd9GcRJdmkB_0oKrpKRbeVQ97HoVAmlhTCXSKvqIxz6Drcpn6Y3fnMi"/>
          <p:cNvPicPr>
            <a:picLocks noChangeAspect="1" noChangeArrowheads="1"/>
          </p:cNvPicPr>
          <p:nvPr/>
        </p:nvPicPr>
        <p:blipFill>
          <a:blip r:embed="rId12"/>
          <a:srcRect/>
          <a:stretch>
            <a:fillRect/>
          </a:stretch>
        </p:blipFill>
        <p:spPr bwMode="auto">
          <a:xfrm>
            <a:off x="458788" y="260350"/>
            <a:ext cx="2638425" cy="1509713"/>
          </a:xfrm>
          <a:prstGeom prst="rect">
            <a:avLst/>
          </a:prstGeom>
          <a:noFill/>
          <a:ln w="9525">
            <a:noFill/>
            <a:miter lim="800000"/>
            <a:headEnd/>
            <a:tailEnd/>
          </a:ln>
        </p:spPr>
      </p:pic>
      <p:sp>
        <p:nvSpPr>
          <p:cNvPr id="67597" name="TextBox 1"/>
          <p:cNvSpPr txBox="1">
            <a:spLocks noChangeArrowheads="1"/>
          </p:cNvSpPr>
          <p:nvPr/>
        </p:nvSpPr>
        <p:spPr bwMode="auto">
          <a:xfrm>
            <a:off x="3992563" y="6516688"/>
            <a:ext cx="2159000" cy="307975"/>
          </a:xfrm>
          <a:prstGeom prst="rect">
            <a:avLst/>
          </a:prstGeom>
          <a:noFill/>
          <a:ln w="9525">
            <a:noFill/>
            <a:miter lim="800000"/>
            <a:headEnd/>
            <a:tailEnd/>
          </a:ln>
        </p:spPr>
        <p:txBody>
          <a:bodyPr>
            <a:spAutoFit/>
          </a:bodyPr>
          <a:lstStyle/>
          <a:p>
            <a:r>
              <a:rPr lang="th-TH" altLang="th-TH" sz="1400"/>
              <a:t>ที่มาของภาพ</a:t>
            </a:r>
            <a:r>
              <a:rPr lang="en-US" altLang="th-TH" sz="1400"/>
              <a:t>: google.com</a:t>
            </a:r>
            <a:endParaRPr lang="th-TH" altLang="th-TH" sz="1400"/>
          </a:p>
        </p:txBody>
      </p:sp>
      <p:pic>
        <p:nvPicPr>
          <p:cNvPr id="67598" name="Picture 22" descr="http://oryza.com/sites/default/files/field/image/wri130906.jpg">
            <a:hlinkClick r:id="rId13"/>
          </p:cNvPr>
          <p:cNvPicPr>
            <a:picLocks noChangeAspect="1" noChangeArrowheads="1"/>
          </p:cNvPicPr>
          <p:nvPr/>
        </p:nvPicPr>
        <p:blipFill>
          <a:blip r:embed="rId14"/>
          <a:srcRect/>
          <a:stretch>
            <a:fillRect/>
          </a:stretch>
        </p:blipFill>
        <p:spPr bwMode="auto">
          <a:xfrm>
            <a:off x="0" y="2857500"/>
            <a:ext cx="2365375" cy="1038225"/>
          </a:xfrm>
          <a:prstGeom prst="rect">
            <a:avLst/>
          </a:prstGeom>
          <a:noFill/>
          <a:ln w="9525">
            <a:noFill/>
            <a:miter lim="800000"/>
            <a:headEnd/>
            <a:tailEnd/>
          </a:ln>
        </p:spPr>
      </p:pic>
    </p:spTree>
  </p:cSld>
  <p:clrMapOvr>
    <a:masterClrMapping/>
  </p:clrMapOvr>
  <p:transition spd="med">
    <p:zo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1" descr="http://oryza.com/sites/default/files/field/image/quotes130918.jpg"/>
          <p:cNvPicPr>
            <a:picLocks noChangeAspect="1" noChangeArrowheads="1"/>
          </p:cNvPicPr>
          <p:nvPr/>
        </p:nvPicPr>
        <p:blipFill>
          <a:blip r:embed="rId2"/>
          <a:srcRect/>
          <a:stretch>
            <a:fillRect/>
          </a:stretch>
        </p:blipFill>
        <p:spPr bwMode="auto">
          <a:xfrm>
            <a:off x="755650" y="1844675"/>
            <a:ext cx="7272338" cy="4392613"/>
          </a:xfrm>
          <a:prstGeom prst="rect">
            <a:avLst/>
          </a:prstGeom>
          <a:noFill/>
          <a:ln w="9525">
            <a:noFill/>
            <a:miter lim="800000"/>
            <a:headEnd/>
            <a:tailEnd/>
          </a:ln>
        </p:spPr>
      </p:pic>
      <p:sp>
        <p:nvSpPr>
          <p:cNvPr id="68611" name="TextBox 2"/>
          <p:cNvSpPr txBox="1">
            <a:spLocks noChangeArrowheads="1"/>
          </p:cNvSpPr>
          <p:nvPr/>
        </p:nvSpPr>
        <p:spPr bwMode="auto">
          <a:xfrm>
            <a:off x="611188" y="6237288"/>
            <a:ext cx="1873250" cy="261937"/>
          </a:xfrm>
          <a:prstGeom prst="rect">
            <a:avLst/>
          </a:prstGeom>
          <a:noFill/>
          <a:ln w="9525">
            <a:noFill/>
            <a:miter lim="800000"/>
            <a:headEnd/>
            <a:tailEnd/>
          </a:ln>
        </p:spPr>
        <p:txBody>
          <a:bodyPr>
            <a:spAutoFit/>
          </a:bodyPr>
          <a:lstStyle/>
          <a:p>
            <a:r>
              <a:rPr lang="en-US" altLang="th-TH" sz="1100">
                <a:latin typeface="Tahoma" pitchFamily="34" charset="0"/>
              </a:rPr>
              <a:t>Source: Oryza.com</a:t>
            </a:r>
            <a:endParaRPr lang="th-TH" altLang="th-TH" sz="1100">
              <a:latin typeface="Tahoma" pitchFamily="34" charset="0"/>
            </a:endParaRPr>
          </a:p>
        </p:txBody>
      </p:sp>
      <p:sp>
        <p:nvSpPr>
          <p:cNvPr id="68612" name="Text Box 14"/>
          <p:cNvSpPr txBox="1">
            <a:spLocks noChangeArrowheads="1"/>
          </p:cNvSpPr>
          <p:nvPr/>
        </p:nvSpPr>
        <p:spPr bwMode="auto">
          <a:xfrm>
            <a:off x="179388" y="303213"/>
            <a:ext cx="8856662" cy="461962"/>
          </a:xfrm>
          <a:prstGeom prst="rect">
            <a:avLst/>
          </a:prstGeom>
          <a:solidFill>
            <a:srgbClr val="006600"/>
          </a:solidFill>
          <a:ln w="9525">
            <a:noFill/>
            <a:miter lim="800000"/>
            <a:headEnd/>
            <a:tailEnd/>
          </a:ln>
        </p:spPr>
        <p:txBody>
          <a:bodyPr>
            <a:spAutoFit/>
          </a:bodyPr>
          <a:lstStyle/>
          <a:p>
            <a:pPr>
              <a:spcBef>
                <a:spcPct val="50000"/>
              </a:spcBef>
            </a:pPr>
            <a:r>
              <a:rPr lang="en-US" altLang="th-TH" sz="2400">
                <a:latin typeface="Tahoma" pitchFamily="34" charset="0"/>
                <a:sym typeface="Wingdings" pitchFamily="2" charset="2"/>
              </a:rPr>
              <a:t> </a:t>
            </a:r>
            <a:r>
              <a:rPr lang="en-US" altLang="th-TH" sz="2400" b="1">
                <a:solidFill>
                  <a:schemeClr val="bg1"/>
                </a:solidFill>
                <a:latin typeface="Tahoma" pitchFamily="34" charset="0"/>
                <a:sym typeface="Wingdings" pitchFamily="2" charset="2"/>
              </a:rPr>
              <a:t>8.1 What does this graph show?</a:t>
            </a:r>
            <a:endParaRPr lang="th-TH" altLang="th-TH" sz="2400" b="1">
              <a:solidFill>
                <a:schemeClr val="bg1"/>
              </a:solidFill>
              <a:latin typeface="Tahoma" pitchFamily="34" charset="0"/>
            </a:endParaRPr>
          </a:p>
        </p:txBody>
      </p:sp>
      <p:sp>
        <p:nvSpPr>
          <p:cNvPr id="68613" name="TextBox 4"/>
          <p:cNvSpPr txBox="1">
            <a:spLocks noChangeArrowheads="1"/>
          </p:cNvSpPr>
          <p:nvPr/>
        </p:nvSpPr>
        <p:spPr bwMode="auto">
          <a:xfrm>
            <a:off x="539750" y="1196975"/>
            <a:ext cx="7561263" cy="708025"/>
          </a:xfrm>
          <a:prstGeom prst="rect">
            <a:avLst/>
          </a:prstGeom>
          <a:noFill/>
          <a:ln w="9525">
            <a:noFill/>
            <a:miter lim="800000"/>
            <a:headEnd/>
            <a:tailEnd/>
          </a:ln>
        </p:spPr>
        <p:txBody>
          <a:bodyPr>
            <a:spAutoFit/>
          </a:bodyPr>
          <a:lstStyle/>
          <a:p>
            <a:r>
              <a:rPr lang="th-TH" altLang="th-TH">
                <a:sym typeface="Wingdings" pitchFamily="2" charset="2"/>
              </a:rPr>
              <a:t></a:t>
            </a:r>
            <a:r>
              <a:rPr lang="en-US" altLang="th-TH">
                <a:sym typeface="Wingdings" pitchFamily="2" charset="2"/>
              </a:rPr>
              <a:t>Presently,  milled rice stock in Thailand could as high as 18 million ton.</a:t>
            </a:r>
            <a:endParaRPr lang="th-TH" altLang="th-TH"/>
          </a:p>
        </p:txBody>
      </p:sp>
      <p:sp>
        <p:nvSpPr>
          <p:cNvPr id="68614" name="สี่เหลี่ยมผืนผ้า 18"/>
          <p:cNvSpPr>
            <a:spLocks noChangeArrowheads="1"/>
          </p:cNvSpPr>
          <p:nvPr/>
        </p:nvSpPr>
        <p:spPr bwMode="auto">
          <a:xfrm>
            <a:off x="3392488" y="-4763"/>
            <a:ext cx="5751512" cy="261938"/>
          </a:xfrm>
          <a:prstGeom prst="rect">
            <a:avLst/>
          </a:prstGeom>
          <a:solidFill>
            <a:srgbClr val="0033CC"/>
          </a:solidFill>
          <a:ln w="9525">
            <a:noFill/>
            <a:miter lim="800000"/>
            <a:headEnd/>
            <a:tailEnd/>
          </a:ln>
        </p:spPr>
        <p:txBody>
          <a:bodyPr>
            <a:spAutoFit/>
          </a:bodyPr>
          <a:lstStyle/>
          <a:p>
            <a:pPr lvl="1" algn="r">
              <a:spcBef>
                <a:spcPct val="20000"/>
              </a:spcBef>
            </a:pPr>
            <a:r>
              <a:rPr lang="en-US" altLang="th-TH" sz="1100" b="1">
                <a:solidFill>
                  <a:schemeClr val="bg1"/>
                </a:solidFill>
                <a:latin typeface="Tahoma" pitchFamily="34" charset="0"/>
              </a:rPr>
              <a:t>7. What Factors Causing a Reduction of Thai Rice  in Export Markets?</a:t>
            </a:r>
            <a:endParaRPr lang="th-TH" altLang="th-TH" sz="1100">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3"/>
          <p:cNvSpPr>
            <a:spLocks noChangeShapeType="1"/>
          </p:cNvSpPr>
          <p:nvPr/>
        </p:nvSpPr>
        <p:spPr bwMode="auto">
          <a:xfrm>
            <a:off x="3797300" y="2179638"/>
            <a:ext cx="0" cy="0"/>
          </a:xfrm>
          <a:prstGeom prst="line">
            <a:avLst/>
          </a:prstGeom>
          <a:noFill/>
          <a:ln w="12700" cap="rnd">
            <a:solidFill>
              <a:srgbClr val="000000"/>
            </a:solidFill>
            <a:round/>
            <a:headEnd/>
            <a:tailEnd/>
          </a:ln>
        </p:spPr>
        <p:txBody>
          <a:bodyPr/>
          <a:lstStyle/>
          <a:p>
            <a:endParaRPr lang="th-TH"/>
          </a:p>
        </p:txBody>
      </p:sp>
      <p:sp>
        <p:nvSpPr>
          <p:cNvPr id="69635" name="Line 4"/>
          <p:cNvSpPr>
            <a:spLocks noChangeShapeType="1"/>
          </p:cNvSpPr>
          <p:nvPr/>
        </p:nvSpPr>
        <p:spPr bwMode="auto">
          <a:xfrm>
            <a:off x="4033838" y="2189163"/>
            <a:ext cx="0" cy="0"/>
          </a:xfrm>
          <a:prstGeom prst="line">
            <a:avLst/>
          </a:prstGeom>
          <a:noFill/>
          <a:ln w="12700" cap="rnd">
            <a:solidFill>
              <a:srgbClr val="000000"/>
            </a:solidFill>
            <a:round/>
            <a:headEnd/>
            <a:tailEnd/>
          </a:ln>
        </p:spPr>
        <p:txBody>
          <a:bodyPr/>
          <a:lstStyle/>
          <a:p>
            <a:endParaRPr lang="th-TH"/>
          </a:p>
        </p:txBody>
      </p:sp>
      <p:sp>
        <p:nvSpPr>
          <p:cNvPr id="69636" name="Line 5"/>
          <p:cNvSpPr>
            <a:spLocks noChangeShapeType="1"/>
          </p:cNvSpPr>
          <p:nvPr/>
        </p:nvSpPr>
        <p:spPr bwMode="auto">
          <a:xfrm>
            <a:off x="3995738" y="2376488"/>
            <a:ext cx="0" cy="0"/>
          </a:xfrm>
          <a:prstGeom prst="line">
            <a:avLst/>
          </a:prstGeom>
          <a:noFill/>
          <a:ln w="12700" cap="rnd">
            <a:solidFill>
              <a:srgbClr val="000000"/>
            </a:solidFill>
            <a:round/>
            <a:headEnd/>
            <a:tailEnd/>
          </a:ln>
        </p:spPr>
        <p:txBody>
          <a:bodyPr/>
          <a:lstStyle/>
          <a:p>
            <a:endParaRPr lang="th-TH"/>
          </a:p>
        </p:txBody>
      </p:sp>
      <p:pic>
        <p:nvPicPr>
          <p:cNvPr id="69637" name="Picture 5" descr="นาข้าว1"/>
          <p:cNvPicPr>
            <a:picLocks noChangeAspect="1" noChangeArrowheads="1"/>
          </p:cNvPicPr>
          <p:nvPr/>
        </p:nvPicPr>
        <p:blipFill>
          <a:blip r:embed="rId3"/>
          <a:srcRect/>
          <a:stretch>
            <a:fillRect/>
          </a:stretch>
        </p:blipFill>
        <p:spPr bwMode="auto">
          <a:xfrm>
            <a:off x="3995738" y="39688"/>
            <a:ext cx="5148262" cy="6858000"/>
          </a:xfrm>
          <a:prstGeom prst="rect">
            <a:avLst/>
          </a:prstGeom>
          <a:noFill/>
          <a:ln w="9525">
            <a:noFill/>
            <a:miter lim="800000"/>
            <a:headEnd/>
            <a:tailEnd/>
          </a:ln>
        </p:spPr>
      </p:pic>
      <p:sp>
        <p:nvSpPr>
          <p:cNvPr id="69638" name="Text Box 9"/>
          <p:cNvSpPr txBox="1">
            <a:spLocks noChangeArrowheads="1"/>
          </p:cNvSpPr>
          <p:nvPr/>
        </p:nvSpPr>
        <p:spPr bwMode="auto">
          <a:xfrm>
            <a:off x="5448300" y="2924175"/>
            <a:ext cx="2592388" cy="461963"/>
          </a:xfrm>
          <a:prstGeom prst="rect">
            <a:avLst/>
          </a:prstGeom>
          <a:solidFill>
            <a:schemeClr val="bg1"/>
          </a:solidFill>
          <a:ln w="9525">
            <a:noFill/>
            <a:miter lim="800000"/>
            <a:headEnd/>
            <a:tailEnd/>
          </a:ln>
        </p:spPr>
        <p:txBody>
          <a:bodyPr>
            <a:spAutoFit/>
          </a:bodyPr>
          <a:lstStyle/>
          <a:p>
            <a:pPr algn="ctr">
              <a:spcBef>
                <a:spcPct val="50000"/>
              </a:spcBef>
            </a:pPr>
            <a:r>
              <a:rPr lang="en-US" altLang="th-TH" sz="2400">
                <a:latin typeface="Tahoma" pitchFamily="34" charset="0"/>
              </a:rPr>
              <a:t>Thank you</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SLIDEPAGENUMBER" val="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18498</TotalTime>
  <Words>6985</Words>
  <Application>Microsoft Office PowerPoint</Application>
  <PresentationFormat>On-screen Show (4:3)</PresentationFormat>
  <Paragraphs>1536</Paragraphs>
  <Slides>67</Slides>
  <Notes>20</Notes>
  <HiddenSlides>0</HiddenSlides>
  <MMClips>0</MMClips>
  <ScaleCrop>false</ScaleCrop>
  <HeadingPairs>
    <vt:vector size="8" baseType="variant">
      <vt:variant>
        <vt:lpstr>Fonts Used</vt:lpstr>
      </vt:variant>
      <vt:variant>
        <vt:i4>16</vt:i4>
      </vt:variant>
      <vt:variant>
        <vt:lpstr>Theme</vt:lpstr>
      </vt:variant>
      <vt:variant>
        <vt:i4>1</vt:i4>
      </vt:variant>
      <vt:variant>
        <vt:lpstr>Embedded OLE Servers</vt:lpstr>
      </vt:variant>
      <vt:variant>
        <vt:i4>3</vt:i4>
      </vt:variant>
      <vt:variant>
        <vt:lpstr>Slide Titles</vt:lpstr>
      </vt:variant>
      <vt:variant>
        <vt:i4>67</vt:i4>
      </vt:variant>
    </vt:vector>
  </HeadingPairs>
  <TitlesOfParts>
    <vt:vector size="87" baseType="lpstr">
      <vt:lpstr>Arial</vt:lpstr>
      <vt:lpstr>Tahoma</vt:lpstr>
      <vt:lpstr>Calibri</vt:lpstr>
      <vt:lpstr>Angsana New</vt:lpstr>
      <vt:lpstr>Cordia New</vt:lpstr>
      <vt:lpstr>CordiaUPC</vt:lpstr>
      <vt:lpstr>Wingdings</vt:lpstr>
      <vt:lpstr>Verdana</vt:lpstr>
      <vt:lpstr>Wingdings 2</vt:lpstr>
      <vt:lpstr>Rockwell</vt:lpstr>
      <vt:lpstr>Wingdings 3</vt:lpstr>
      <vt:lpstr>Times New Roman</vt:lpstr>
      <vt:lpstr>Browallia New</vt:lpstr>
      <vt:lpstr>PMingLiU</vt:lpstr>
      <vt:lpstr>AngsanaUPC</vt:lpstr>
      <vt:lpstr>Garamond</vt:lpstr>
      <vt:lpstr>Office Theme</vt:lpstr>
      <vt:lpstr>Microsoft Excel Chart</vt:lpstr>
      <vt:lpstr>แผนภูมิ Microsoft Office Excel</vt:lpstr>
      <vt:lpstr>Chart</vt:lpstr>
      <vt:lpstr>Thailand Rice Economy and Trade</vt:lpstr>
      <vt:lpstr>      Outline   -------------------</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5.4 Evolution of Rice Pledging Scheme</vt:lpstr>
      <vt:lpstr>Slide 41</vt:lpstr>
      <vt:lpstr>5. 6 Comparing pledging price with market price from 2543-2552</vt:lpstr>
      <vt:lpstr>Slide 43</vt:lpstr>
      <vt:lpstr>Slide 44</vt:lpstr>
      <vt:lpstr>Slide 45</vt:lpstr>
      <vt:lpstr>Slide 46</vt:lpstr>
      <vt:lpstr>Slide 47</vt:lpstr>
      <vt:lpstr>5.11 Increasing Budget burden</vt:lpstr>
      <vt:lpstr>5.12 Deficiency payment policy</vt:lpstr>
      <vt:lpstr>5.13 Lesser Extent for Rent Seeking Activities</vt:lpstr>
      <vt:lpstr>Slide 51</vt:lpstr>
      <vt:lpstr>Slide 52</vt:lpstr>
      <vt:lpstr>Slide 53</vt:lpstr>
      <vt:lpstr>Slide 54</vt:lpstr>
      <vt:lpstr>Slide 55</vt:lpstr>
      <vt:lpstr>6.5 ASEAN Rice Importer and Exporter 2012</vt:lpstr>
      <vt:lpstr>Slide 57</vt:lpstr>
      <vt:lpstr>Slide 58</vt:lpstr>
      <vt:lpstr>Slide 59</vt:lpstr>
      <vt:lpstr>Slide 60</vt:lpstr>
      <vt:lpstr>Slide 61</vt:lpstr>
      <vt:lpstr>Slide 62</vt:lpstr>
      <vt:lpstr>Slide 63</vt:lpstr>
      <vt:lpstr>Slide 64</vt:lpstr>
      <vt:lpstr>Slide 65</vt:lpstr>
      <vt:lpstr>Slide 66</vt:lpstr>
      <vt:lpstr>Slide 67</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iLLuSioN</dc:creator>
  <cp:lastModifiedBy>educationsystem</cp:lastModifiedBy>
  <cp:revision>2682</cp:revision>
  <dcterms:created xsi:type="dcterms:W3CDTF">2008-09-29T04:26:20Z</dcterms:created>
  <dcterms:modified xsi:type="dcterms:W3CDTF">2013-10-30T07:24:27Z</dcterms:modified>
</cp:coreProperties>
</file>